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78"/>
  </p:notesMasterIdLst>
  <p:handoutMasterIdLst>
    <p:handoutMasterId r:id="rId79"/>
  </p:handoutMasterIdLst>
  <p:sldIdLst>
    <p:sldId id="258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321" r:id="rId40"/>
    <p:sldId id="322" r:id="rId41"/>
    <p:sldId id="323" r:id="rId42"/>
    <p:sldId id="324" r:id="rId43"/>
    <p:sldId id="325" r:id="rId44"/>
    <p:sldId id="326" r:id="rId45"/>
    <p:sldId id="327" r:id="rId46"/>
    <p:sldId id="328" r:id="rId47"/>
    <p:sldId id="329" r:id="rId48"/>
    <p:sldId id="330" r:id="rId49"/>
    <p:sldId id="331" r:id="rId50"/>
    <p:sldId id="332" r:id="rId51"/>
    <p:sldId id="333" r:id="rId52"/>
    <p:sldId id="334" r:id="rId53"/>
    <p:sldId id="335" r:id="rId54"/>
    <p:sldId id="336" r:id="rId55"/>
    <p:sldId id="337" r:id="rId56"/>
    <p:sldId id="338" r:id="rId57"/>
    <p:sldId id="339" r:id="rId58"/>
    <p:sldId id="340" r:id="rId59"/>
    <p:sldId id="341" r:id="rId60"/>
    <p:sldId id="342" r:id="rId61"/>
    <p:sldId id="343" r:id="rId62"/>
    <p:sldId id="344" r:id="rId63"/>
    <p:sldId id="345" r:id="rId64"/>
    <p:sldId id="346" r:id="rId65"/>
    <p:sldId id="347" r:id="rId66"/>
    <p:sldId id="348" r:id="rId67"/>
    <p:sldId id="349" r:id="rId68"/>
    <p:sldId id="350" r:id="rId69"/>
    <p:sldId id="351" r:id="rId70"/>
    <p:sldId id="352" r:id="rId71"/>
    <p:sldId id="353" r:id="rId72"/>
    <p:sldId id="354" r:id="rId73"/>
    <p:sldId id="355" r:id="rId74"/>
    <p:sldId id="356" r:id="rId75"/>
    <p:sldId id="357" r:id="rId76"/>
    <p:sldId id="358" r:id="rId7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00"/>
    <a:srgbClr val="CCFFCC"/>
    <a:srgbClr val="0066FF"/>
    <a:srgbClr val="3366FF"/>
    <a:srgbClr val="FFCC66"/>
    <a:srgbClr val="FF99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7" autoAdjust="0"/>
    <p:restoredTop sz="94660" autoAdjust="0"/>
  </p:normalViewPr>
  <p:slideViewPr>
    <p:cSldViewPr>
      <p:cViewPr>
        <p:scale>
          <a:sx n="75" d="100"/>
          <a:sy n="75" d="100"/>
        </p:scale>
        <p:origin x="-2580" y="-1104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  <p:sld r:id="rId57" collapse="1"/>
      <p:sld r:id="rId58" collapse="1"/>
      <p:sld r:id="rId59" collapse="1"/>
      <p:sld r:id="rId60" collapse="1"/>
      <p:sld r:id="rId61" collapse="1"/>
      <p:sld r:id="rId62" collapse="1"/>
      <p:sld r:id="rId63" collapse="1"/>
      <p:sld r:id="rId64" collapse="1"/>
      <p:sld r:id="rId65" collapse="1"/>
      <p:sld r:id="rId66" collapse="1"/>
      <p:sld r:id="rId67" collapse="1"/>
      <p:sld r:id="rId68" collapse="1"/>
      <p:sld r:id="rId69" collapse="1"/>
      <p:sld r:id="rId70" collapse="1"/>
      <p:sld r:id="rId71" collapse="1"/>
      <p:sld r:id="rId72" collapse="1"/>
      <p:sld r:id="rId73" collapse="1"/>
      <p:sld r:id="rId74" collapse="1"/>
      <p:sld r:id="rId75" collapse="1"/>
      <p:sld r:id="rId76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26" Type="http://schemas.openxmlformats.org/officeDocument/2006/relationships/slide" Target="slides/slide26.xml"/><Relationship Id="rId39" Type="http://schemas.openxmlformats.org/officeDocument/2006/relationships/slide" Target="slides/slide39.xml"/><Relationship Id="rId21" Type="http://schemas.openxmlformats.org/officeDocument/2006/relationships/slide" Target="slides/slide21.xml"/><Relationship Id="rId34" Type="http://schemas.openxmlformats.org/officeDocument/2006/relationships/slide" Target="slides/slide34.xml"/><Relationship Id="rId42" Type="http://schemas.openxmlformats.org/officeDocument/2006/relationships/slide" Target="slides/slide42.xml"/><Relationship Id="rId47" Type="http://schemas.openxmlformats.org/officeDocument/2006/relationships/slide" Target="slides/slide47.xml"/><Relationship Id="rId50" Type="http://schemas.openxmlformats.org/officeDocument/2006/relationships/slide" Target="slides/slide50.xml"/><Relationship Id="rId55" Type="http://schemas.openxmlformats.org/officeDocument/2006/relationships/slide" Target="slides/slide55.xml"/><Relationship Id="rId63" Type="http://schemas.openxmlformats.org/officeDocument/2006/relationships/slide" Target="slides/slide63.xml"/><Relationship Id="rId68" Type="http://schemas.openxmlformats.org/officeDocument/2006/relationships/slide" Target="slides/slide68.xml"/><Relationship Id="rId76" Type="http://schemas.openxmlformats.org/officeDocument/2006/relationships/slide" Target="slides/slide76.xml"/><Relationship Id="rId7" Type="http://schemas.openxmlformats.org/officeDocument/2006/relationships/slide" Target="slides/slide7.xml"/><Relationship Id="rId71" Type="http://schemas.openxmlformats.org/officeDocument/2006/relationships/slide" Target="slides/slide71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9" Type="http://schemas.openxmlformats.org/officeDocument/2006/relationships/slide" Target="slides/slide29.xml"/><Relationship Id="rId11" Type="http://schemas.openxmlformats.org/officeDocument/2006/relationships/slide" Target="slides/slide11.xml"/><Relationship Id="rId24" Type="http://schemas.openxmlformats.org/officeDocument/2006/relationships/slide" Target="slides/slide24.xml"/><Relationship Id="rId32" Type="http://schemas.openxmlformats.org/officeDocument/2006/relationships/slide" Target="slides/slide32.xml"/><Relationship Id="rId37" Type="http://schemas.openxmlformats.org/officeDocument/2006/relationships/slide" Target="slides/slide37.xml"/><Relationship Id="rId40" Type="http://schemas.openxmlformats.org/officeDocument/2006/relationships/slide" Target="slides/slide40.xml"/><Relationship Id="rId45" Type="http://schemas.openxmlformats.org/officeDocument/2006/relationships/slide" Target="slides/slide45.xml"/><Relationship Id="rId53" Type="http://schemas.openxmlformats.org/officeDocument/2006/relationships/slide" Target="slides/slide53.xml"/><Relationship Id="rId58" Type="http://schemas.openxmlformats.org/officeDocument/2006/relationships/slide" Target="slides/slide58.xml"/><Relationship Id="rId66" Type="http://schemas.openxmlformats.org/officeDocument/2006/relationships/slide" Target="slides/slide66.xml"/><Relationship Id="rId74" Type="http://schemas.openxmlformats.org/officeDocument/2006/relationships/slide" Target="slides/slide74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23" Type="http://schemas.openxmlformats.org/officeDocument/2006/relationships/slide" Target="slides/slide23.xml"/><Relationship Id="rId28" Type="http://schemas.openxmlformats.org/officeDocument/2006/relationships/slide" Target="slides/slide28.xml"/><Relationship Id="rId36" Type="http://schemas.openxmlformats.org/officeDocument/2006/relationships/slide" Target="slides/slide36.xml"/><Relationship Id="rId49" Type="http://schemas.openxmlformats.org/officeDocument/2006/relationships/slide" Target="slides/slide49.xml"/><Relationship Id="rId57" Type="http://schemas.openxmlformats.org/officeDocument/2006/relationships/slide" Target="slides/slide57.xml"/><Relationship Id="rId61" Type="http://schemas.openxmlformats.org/officeDocument/2006/relationships/slide" Target="slides/slide61.xml"/><Relationship Id="rId10" Type="http://schemas.openxmlformats.org/officeDocument/2006/relationships/slide" Target="slides/slide10.xml"/><Relationship Id="rId19" Type="http://schemas.openxmlformats.org/officeDocument/2006/relationships/slide" Target="slides/slide19.xml"/><Relationship Id="rId31" Type="http://schemas.openxmlformats.org/officeDocument/2006/relationships/slide" Target="slides/slide31.xml"/><Relationship Id="rId44" Type="http://schemas.openxmlformats.org/officeDocument/2006/relationships/slide" Target="slides/slide44.xml"/><Relationship Id="rId52" Type="http://schemas.openxmlformats.org/officeDocument/2006/relationships/slide" Target="slides/slide52.xml"/><Relationship Id="rId60" Type="http://schemas.openxmlformats.org/officeDocument/2006/relationships/slide" Target="slides/slide60.xml"/><Relationship Id="rId65" Type="http://schemas.openxmlformats.org/officeDocument/2006/relationships/slide" Target="slides/slide65.xml"/><Relationship Id="rId73" Type="http://schemas.openxmlformats.org/officeDocument/2006/relationships/slide" Target="slides/slide73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Relationship Id="rId22" Type="http://schemas.openxmlformats.org/officeDocument/2006/relationships/slide" Target="slides/slide22.xml"/><Relationship Id="rId27" Type="http://schemas.openxmlformats.org/officeDocument/2006/relationships/slide" Target="slides/slide27.xml"/><Relationship Id="rId30" Type="http://schemas.openxmlformats.org/officeDocument/2006/relationships/slide" Target="slides/slide30.xml"/><Relationship Id="rId35" Type="http://schemas.openxmlformats.org/officeDocument/2006/relationships/slide" Target="slides/slide35.xml"/><Relationship Id="rId43" Type="http://schemas.openxmlformats.org/officeDocument/2006/relationships/slide" Target="slides/slide43.xml"/><Relationship Id="rId48" Type="http://schemas.openxmlformats.org/officeDocument/2006/relationships/slide" Target="slides/slide48.xml"/><Relationship Id="rId56" Type="http://schemas.openxmlformats.org/officeDocument/2006/relationships/slide" Target="slides/slide56.xml"/><Relationship Id="rId64" Type="http://schemas.openxmlformats.org/officeDocument/2006/relationships/slide" Target="slides/slide64.xml"/><Relationship Id="rId69" Type="http://schemas.openxmlformats.org/officeDocument/2006/relationships/slide" Target="slides/slide69.xml"/><Relationship Id="rId8" Type="http://schemas.openxmlformats.org/officeDocument/2006/relationships/slide" Target="slides/slide8.xml"/><Relationship Id="rId51" Type="http://schemas.openxmlformats.org/officeDocument/2006/relationships/slide" Target="slides/slide51.xml"/><Relationship Id="rId72" Type="http://schemas.openxmlformats.org/officeDocument/2006/relationships/slide" Target="slides/slide72.xml"/><Relationship Id="rId3" Type="http://schemas.openxmlformats.org/officeDocument/2006/relationships/slide" Target="slides/slide3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5" Type="http://schemas.openxmlformats.org/officeDocument/2006/relationships/slide" Target="slides/slide25.xml"/><Relationship Id="rId33" Type="http://schemas.openxmlformats.org/officeDocument/2006/relationships/slide" Target="slides/slide33.xml"/><Relationship Id="rId38" Type="http://schemas.openxmlformats.org/officeDocument/2006/relationships/slide" Target="slides/slide38.xml"/><Relationship Id="rId46" Type="http://schemas.openxmlformats.org/officeDocument/2006/relationships/slide" Target="slides/slide46.xml"/><Relationship Id="rId59" Type="http://schemas.openxmlformats.org/officeDocument/2006/relationships/slide" Target="slides/slide59.xml"/><Relationship Id="rId67" Type="http://schemas.openxmlformats.org/officeDocument/2006/relationships/slide" Target="slides/slide67.xml"/><Relationship Id="rId20" Type="http://schemas.openxmlformats.org/officeDocument/2006/relationships/slide" Target="slides/slide20.xml"/><Relationship Id="rId41" Type="http://schemas.openxmlformats.org/officeDocument/2006/relationships/slide" Target="slides/slide41.xml"/><Relationship Id="rId54" Type="http://schemas.openxmlformats.org/officeDocument/2006/relationships/slide" Target="slides/slide54.xml"/><Relationship Id="rId62" Type="http://schemas.openxmlformats.org/officeDocument/2006/relationships/slide" Target="slides/slide62.xml"/><Relationship Id="rId70" Type="http://schemas.openxmlformats.org/officeDocument/2006/relationships/slide" Target="slides/slide70.xml"/><Relationship Id="rId75" Type="http://schemas.openxmlformats.org/officeDocument/2006/relationships/slide" Target="slides/slide75.xml"/><Relationship Id="rId1" Type="http://schemas.openxmlformats.org/officeDocument/2006/relationships/slide" Target="slides/slide1.xml"/><Relationship Id="rId6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4" Type="http://schemas.openxmlformats.org/officeDocument/2006/relationships/image" Target="../media/image58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4" Type="http://schemas.openxmlformats.org/officeDocument/2006/relationships/image" Target="../media/image54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96.w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wmf"/><Relationship Id="rId1" Type="http://schemas.openxmlformats.org/officeDocument/2006/relationships/image" Target="../media/image99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wmf"/><Relationship Id="rId1" Type="http://schemas.openxmlformats.org/officeDocument/2006/relationships/image" Target="../media/image107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>
            <a:lvl1pPr algn="l" defTabSz="96678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b" anchorCtr="0" compatLnSpc="1">
            <a:prstTxWarp prst="textNoShape">
              <a:avLst/>
            </a:prstTxWarp>
          </a:bodyPr>
          <a:lstStyle>
            <a:lvl1pPr algn="l" defTabSz="96678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EF7978D-DF7D-4583-A6FD-AFFB52565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>
            <a:lvl1pPr algn="l" defTabSz="966788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b" anchorCtr="0" compatLnSpc="1">
            <a:prstTxWarp prst="textNoShape">
              <a:avLst/>
            </a:prstTxWarp>
          </a:bodyPr>
          <a:lstStyle>
            <a:lvl1pPr algn="l" defTabSz="966788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/>
            </a:lvl1pPr>
          </a:lstStyle>
          <a:p>
            <a:pPr>
              <a:defRPr/>
            </a:pPr>
            <a:fld id="{4F973320-4197-42C2-A4C3-20DE78CFE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60C0CB-C4F0-4EE0-AE95-C8054F97E50D}" type="slidenum">
              <a:rPr lang="en-US"/>
              <a:pPr/>
              <a:t>2</a:t>
            </a:fld>
            <a:endParaRPr lang="en-US"/>
          </a:p>
        </p:txBody>
      </p:sp>
      <p:sp>
        <p:nvSpPr>
          <p:cNvPr id="64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04C665-97CA-4C7E-9AD3-CE0C077487BB}" type="slidenum">
              <a:rPr lang="en-US"/>
              <a:pPr/>
              <a:t>11</a:t>
            </a:fld>
            <a:endParaRPr lang="en-US"/>
          </a:p>
        </p:txBody>
      </p:sp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E81D1B-8F29-49A6-8D44-658AE93334F4}" type="slidenum">
              <a:rPr lang="en-US"/>
              <a:pPr/>
              <a:t>12</a:t>
            </a:fld>
            <a:endParaRPr lang="en-US"/>
          </a:p>
        </p:txBody>
      </p:sp>
      <p:sp>
        <p:nvSpPr>
          <p:cNvPr id="66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896719-37B0-4CD0-87D9-6F8729ECC15D}" type="slidenum">
              <a:rPr lang="en-US"/>
              <a:pPr/>
              <a:t>13</a:t>
            </a:fld>
            <a:endParaRPr lang="en-US"/>
          </a:p>
        </p:txBody>
      </p:sp>
      <p:sp>
        <p:nvSpPr>
          <p:cNvPr id="66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A9CEF9-D57D-4CEB-81EA-31F287BDA623}" type="slidenum">
              <a:rPr lang="en-US"/>
              <a:pPr/>
              <a:t>14</a:t>
            </a:fld>
            <a:endParaRPr lang="en-US"/>
          </a:p>
        </p:txBody>
      </p:sp>
      <p:sp>
        <p:nvSpPr>
          <p:cNvPr id="67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5898AB-3452-4F5A-91CE-AA504443C79D}" type="slidenum">
              <a:rPr lang="en-US"/>
              <a:pPr/>
              <a:t>15</a:t>
            </a:fld>
            <a:endParaRPr lang="en-US"/>
          </a:p>
        </p:txBody>
      </p:sp>
      <p:sp>
        <p:nvSpPr>
          <p:cNvPr id="66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CB5DC0-8631-4805-8A40-5C3523C9C474}" type="slidenum">
              <a:rPr lang="en-US"/>
              <a:pPr/>
              <a:t>16</a:t>
            </a:fld>
            <a:endParaRPr lang="en-US"/>
          </a:p>
        </p:txBody>
      </p:sp>
      <p:sp>
        <p:nvSpPr>
          <p:cNvPr id="66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184298-7A2A-4A7E-B3D0-87993D5BE8B8}" type="slidenum">
              <a:rPr lang="en-US"/>
              <a:pPr/>
              <a:t>17</a:t>
            </a:fld>
            <a:endParaRPr lang="en-US"/>
          </a:p>
        </p:txBody>
      </p:sp>
      <p:sp>
        <p:nvSpPr>
          <p:cNvPr id="67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4457AB-2F36-4BF9-B4C8-9A2B4A48E225}" type="slidenum">
              <a:rPr lang="en-US"/>
              <a:pPr/>
              <a:t>18</a:t>
            </a:fld>
            <a:endParaRPr lang="en-US"/>
          </a:p>
        </p:txBody>
      </p:sp>
      <p:sp>
        <p:nvSpPr>
          <p:cNvPr id="67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9A70D8-040F-42F0-A9AE-C6ABD57C7EF1}" type="slidenum">
              <a:rPr lang="en-US"/>
              <a:pPr/>
              <a:t>19</a:t>
            </a:fld>
            <a:endParaRPr lang="en-US"/>
          </a:p>
        </p:txBody>
      </p:sp>
      <p:sp>
        <p:nvSpPr>
          <p:cNvPr id="67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E1AAA6-206C-4DDA-BD03-1ED61F639A7D}" type="slidenum">
              <a:rPr lang="en-US"/>
              <a:pPr/>
              <a:t>20</a:t>
            </a:fld>
            <a:endParaRPr lang="en-US"/>
          </a:p>
        </p:txBody>
      </p:sp>
      <p:sp>
        <p:nvSpPr>
          <p:cNvPr id="67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AB530E-587A-47A0-B60A-EEC57D38F615}" type="slidenum">
              <a:rPr lang="en-US"/>
              <a:pPr/>
              <a:t>3</a:t>
            </a:fld>
            <a:endParaRPr lang="en-US"/>
          </a:p>
        </p:txBody>
      </p:sp>
      <p:sp>
        <p:nvSpPr>
          <p:cNvPr id="61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7612F4-9DB7-4506-874F-20EC2DBF877E}" type="slidenum">
              <a:rPr lang="en-US"/>
              <a:pPr/>
              <a:t>21</a:t>
            </a:fld>
            <a:endParaRPr 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41E76B-88C7-4E8A-8D1A-0A37CADEA60D}" type="slidenum">
              <a:rPr lang="en-US"/>
              <a:pPr/>
              <a:t>22</a:t>
            </a:fld>
            <a:endParaRPr lang="en-US"/>
          </a:p>
        </p:txBody>
      </p:sp>
      <p:sp>
        <p:nvSpPr>
          <p:cNvPr id="68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C7975F-C728-4EE6-A4A9-B91544570088}" type="slidenum">
              <a:rPr lang="en-US"/>
              <a:pPr/>
              <a:t>23</a:t>
            </a:fld>
            <a:endParaRPr lang="en-US"/>
          </a:p>
        </p:txBody>
      </p:sp>
      <p:sp>
        <p:nvSpPr>
          <p:cNvPr id="68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072F52-2373-44C0-85AA-978BC7FDD26B}" type="slidenum">
              <a:rPr lang="en-US"/>
              <a:pPr/>
              <a:t>24</a:t>
            </a:fld>
            <a:endParaRPr lang="en-US"/>
          </a:p>
        </p:txBody>
      </p:sp>
      <p:sp>
        <p:nvSpPr>
          <p:cNvPr id="68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12FB5E-2125-491C-96F6-0F784825EEDC}" type="slidenum">
              <a:rPr lang="en-US"/>
              <a:pPr/>
              <a:t>25</a:t>
            </a:fld>
            <a:endParaRPr lang="en-US"/>
          </a:p>
        </p:txBody>
      </p:sp>
      <p:sp>
        <p:nvSpPr>
          <p:cNvPr id="68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4D7370-3A52-48F9-ABFA-61A029AF22FE}" type="slidenum">
              <a:rPr lang="en-US"/>
              <a:pPr/>
              <a:t>26</a:t>
            </a:fld>
            <a:endParaRPr lang="en-US"/>
          </a:p>
        </p:txBody>
      </p:sp>
      <p:sp>
        <p:nvSpPr>
          <p:cNvPr id="69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47164-EECE-45CA-9E1F-EB3E030F04BA}" type="slidenum">
              <a:rPr lang="en-US"/>
              <a:pPr/>
              <a:t>27</a:t>
            </a:fld>
            <a:endParaRPr lang="en-US"/>
          </a:p>
        </p:txBody>
      </p:sp>
      <p:sp>
        <p:nvSpPr>
          <p:cNvPr id="69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9B3C6D-9A43-490A-A2AC-CC4E94DE065D}" type="slidenum">
              <a:rPr lang="en-US"/>
              <a:pPr/>
              <a:t>28</a:t>
            </a:fld>
            <a:endParaRPr lang="en-US"/>
          </a:p>
        </p:txBody>
      </p:sp>
      <p:sp>
        <p:nvSpPr>
          <p:cNvPr id="69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566CF3-B34C-4481-A7EC-DA0AFCA05C2A}" type="slidenum">
              <a:rPr lang="en-US"/>
              <a:pPr/>
              <a:t>29</a:t>
            </a:fld>
            <a:endParaRPr lang="en-US"/>
          </a:p>
        </p:txBody>
      </p:sp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95895E-538F-469F-A9AB-2188264DD036}" type="slidenum">
              <a:rPr lang="en-US"/>
              <a:pPr/>
              <a:t>30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D4D5F6-68C4-4FB6-919D-6F9FC2DFF661}" type="slidenum">
              <a:rPr lang="en-US"/>
              <a:pPr/>
              <a:t>4</a:t>
            </a:fld>
            <a:endParaRPr lang="en-US"/>
          </a:p>
        </p:txBody>
      </p:sp>
      <p:sp>
        <p:nvSpPr>
          <p:cNvPr id="64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54AF4D-E178-42B5-A4DB-17AFFE5F1170}" type="slidenum">
              <a:rPr lang="en-US"/>
              <a:pPr/>
              <a:t>31</a:t>
            </a:fld>
            <a:endParaRPr lang="en-US"/>
          </a:p>
        </p:txBody>
      </p:sp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1A8BFD-73A0-42C8-AE38-F60346C7FB52}" type="slidenum">
              <a:rPr lang="en-US"/>
              <a:pPr/>
              <a:t>32</a:t>
            </a:fld>
            <a:endParaRPr lang="en-US"/>
          </a:p>
        </p:txBody>
      </p:sp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4FEF58-ACFF-48F0-8FCE-775B245998C4}" type="slidenum">
              <a:rPr lang="en-US"/>
              <a:pPr/>
              <a:t>33</a:t>
            </a:fld>
            <a:endParaRPr lang="en-US"/>
          </a:p>
        </p:txBody>
      </p:sp>
      <p:sp>
        <p:nvSpPr>
          <p:cNvPr id="70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F91581-1453-4801-8D04-27BBCEF07D21}" type="slidenum">
              <a:rPr lang="en-US"/>
              <a:pPr/>
              <a:t>34</a:t>
            </a:fld>
            <a:endParaRPr lang="en-US"/>
          </a:p>
        </p:txBody>
      </p:sp>
      <p:sp>
        <p:nvSpPr>
          <p:cNvPr id="70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4BBCAC-1ADE-427C-89B4-FA27D0FC805B}" type="slidenum">
              <a:rPr lang="en-US"/>
              <a:pPr/>
              <a:t>35</a:t>
            </a:fld>
            <a:endParaRPr lang="en-US"/>
          </a:p>
        </p:txBody>
      </p:sp>
      <p:sp>
        <p:nvSpPr>
          <p:cNvPr id="70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6C4B73-0ADB-49A5-9C8D-228767464A4F}" type="slidenum">
              <a:rPr lang="en-US"/>
              <a:pPr/>
              <a:t>36</a:t>
            </a:fld>
            <a:endParaRPr lang="en-US"/>
          </a:p>
        </p:txBody>
      </p:sp>
      <p:sp>
        <p:nvSpPr>
          <p:cNvPr id="71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37C47B-DB1D-4ACE-8494-D2D4ADE711C5}" type="slidenum">
              <a:rPr lang="en-US"/>
              <a:pPr/>
              <a:t>37</a:t>
            </a:fld>
            <a:endParaRPr lang="en-US"/>
          </a:p>
        </p:txBody>
      </p:sp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5BB0D6-F567-46A9-8C6E-32A89768AE3A}" type="slidenum">
              <a:rPr lang="en-US"/>
              <a:pPr/>
              <a:t>38</a:t>
            </a:fld>
            <a:endParaRPr lang="en-US"/>
          </a:p>
        </p:txBody>
      </p:sp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D81C5F-09E0-4462-808C-52CF4121ED73}" type="slidenum">
              <a:rPr lang="en-US"/>
              <a:pPr/>
              <a:t>39</a:t>
            </a:fld>
            <a:endParaRPr lang="en-US"/>
          </a:p>
        </p:txBody>
      </p:sp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41F94F-B5B5-4032-9E3A-014E94B72FE1}" type="slidenum">
              <a:rPr lang="en-US"/>
              <a:pPr/>
              <a:t>40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A1A92-39E8-41DC-8CB7-F59CE584F25A}" type="slidenum">
              <a:rPr lang="en-US"/>
              <a:pPr/>
              <a:t>5</a:t>
            </a:fld>
            <a:endParaRPr lang="en-US"/>
          </a:p>
        </p:txBody>
      </p:sp>
      <p:sp>
        <p:nvSpPr>
          <p:cNvPr id="64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B64B82-10C3-457B-8A81-D3901D000A49}" type="slidenum">
              <a:rPr lang="en-US"/>
              <a:pPr/>
              <a:t>41</a:t>
            </a:fld>
            <a:endParaRPr lang="en-US"/>
          </a:p>
        </p:txBody>
      </p:sp>
      <p:sp>
        <p:nvSpPr>
          <p:cNvPr id="72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199E62-3309-4ACE-975D-280F3377A73B}" type="slidenum">
              <a:rPr lang="en-US"/>
              <a:pPr/>
              <a:t>42</a:t>
            </a:fld>
            <a:endParaRPr lang="en-US"/>
          </a:p>
        </p:txBody>
      </p:sp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BF13B3-DDE6-4A8B-9AA1-5E4EC53A6F63}" type="slidenum">
              <a:rPr lang="en-US"/>
              <a:pPr/>
              <a:t>43</a:t>
            </a:fld>
            <a:endParaRPr lang="en-US"/>
          </a:p>
        </p:txBody>
      </p:sp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DEEEB8-12CF-43D8-AAD1-5D008EEC3C0C}" type="slidenum">
              <a:rPr lang="en-US"/>
              <a:pPr/>
              <a:t>44</a:t>
            </a:fld>
            <a:endParaRPr lang="en-US"/>
          </a:p>
        </p:txBody>
      </p:sp>
      <p:sp>
        <p:nvSpPr>
          <p:cNvPr id="73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A1D687-B6BB-4852-8787-6603292E9FDF}" type="slidenum">
              <a:rPr lang="en-US"/>
              <a:pPr/>
              <a:t>45</a:t>
            </a:fld>
            <a:endParaRPr lang="en-US"/>
          </a:p>
        </p:txBody>
      </p:sp>
      <p:sp>
        <p:nvSpPr>
          <p:cNvPr id="73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3F2AED-3F11-4FD6-9114-44BC00FF6442}" type="slidenum">
              <a:rPr lang="en-US"/>
              <a:pPr/>
              <a:t>46</a:t>
            </a:fld>
            <a:endParaRPr lang="en-US"/>
          </a:p>
        </p:txBody>
      </p:sp>
      <p:sp>
        <p:nvSpPr>
          <p:cNvPr id="74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3E3CEE-CC00-4568-B49D-D95241309CA6}" type="slidenum">
              <a:rPr lang="en-US"/>
              <a:pPr/>
              <a:t>47</a:t>
            </a:fld>
            <a:endParaRPr lang="en-US"/>
          </a:p>
        </p:txBody>
      </p:sp>
      <p:sp>
        <p:nvSpPr>
          <p:cNvPr id="73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3E218F-119D-449E-973D-747F588EB66B}" type="slidenum">
              <a:rPr lang="en-US"/>
              <a:pPr/>
              <a:t>48</a:t>
            </a:fld>
            <a:endParaRPr lang="en-US"/>
          </a:p>
        </p:txBody>
      </p:sp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8714AD-2397-477F-93A9-9F1A495A06D5}" type="slidenum">
              <a:rPr lang="en-US"/>
              <a:pPr/>
              <a:t>49</a:t>
            </a:fld>
            <a:endParaRPr lang="en-US"/>
          </a:p>
        </p:txBody>
      </p:sp>
      <p:sp>
        <p:nvSpPr>
          <p:cNvPr id="70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C98680-4D60-4CFA-8579-3F79801ED46A}" type="slidenum">
              <a:rPr lang="en-US"/>
              <a:pPr/>
              <a:t>50</a:t>
            </a:fld>
            <a:endParaRPr lang="en-US"/>
          </a:p>
        </p:txBody>
      </p:sp>
      <p:sp>
        <p:nvSpPr>
          <p:cNvPr id="74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4A88B5-206C-4C59-9DF3-634D5D57E4FF}" type="slidenum">
              <a:rPr lang="en-US"/>
              <a:pPr/>
              <a:t>6</a:t>
            </a:fld>
            <a:endParaRPr lang="en-US"/>
          </a:p>
        </p:txBody>
      </p:sp>
      <p:sp>
        <p:nvSpPr>
          <p:cNvPr id="65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C32550-2AD2-4175-9C96-DB2E232470EB}" type="slidenum">
              <a:rPr lang="en-US"/>
              <a:pPr/>
              <a:t>51</a:t>
            </a:fld>
            <a:endParaRPr lang="en-US"/>
          </a:p>
        </p:txBody>
      </p:sp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2B3273-7D74-451E-BDDF-B73A9362C68E}" type="slidenum">
              <a:rPr lang="en-US"/>
              <a:pPr/>
              <a:t>52</a:t>
            </a:fld>
            <a:endParaRPr lang="en-US"/>
          </a:p>
        </p:txBody>
      </p:sp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3665C7-9664-43BC-A9EB-9BA64DC378DD}" type="slidenum">
              <a:rPr lang="en-US"/>
              <a:pPr/>
              <a:t>53</a:t>
            </a:fld>
            <a:endParaRPr lang="en-US"/>
          </a:p>
        </p:txBody>
      </p:sp>
      <p:sp>
        <p:nvSpPr>
          <p:cNvPr id="79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B917E8-500A-4864-B6D6-D1E235B3E8C6}" type="slidenum">
              <a:rPr lang="en-US"/>
              <a:pPr/>
              <a:t>54</a:t>
            </a:fld>
            <a:endParaRPr lang="en-US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53EFF-833B-4988-AE2C-3B0CFFB9E23D}" type="slidenum">
              <a:rPr lang="en-US"/>
              <a:pPr/>
              <a:t>55</a:t>
            </a:fld>
            <a:endParaRPr lang="en-US"/>
          </a:p>
        </p:txBody>
      </p:sp>
      <p:sp>
        <p:nvSpPr>
          <p:cNvPr id="76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B44131-A3D2-419F-BC0A-53E952AB3D9B}" type="slidenum">
              <a:rPr lang="en-US"/>
              <a:pPr/>
              <a:t>56</a:t>
            </a:fld>
            <a:endParaRPr lang="en-US"/>
          </a:p>
        </p:txBody>
      </p:sp>
      <p:sp>
        <p:nvSpPr>
          <p:cNvPr id="75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8B00BB-28BF-4C00-8230-BA37429EA67F}" type="slidenum">
              <a:rPr lang="en-US"/>
              <a:pPr/>
              <a:t>57</a:t>
            </a:fld>
            <a:endParaRPr lang="en-US"/>
          </a:p>
        </p:txBody>
      </p:sp>
      <p:sp>
        <p:nvSpPr>
          <p:cNvPr id="76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14DF7A-FE89-4425-86F6-4C5476BAAFAC}" type="slidenum">
              <a:rPr lang="en-US"/>
              <a:pPr/>
              <a:t>58</a:t>
            </a:fld>
            <a:endParaRPr lang="en-US"/>
          </a:p>
        </p:txBody>
      </p:sp>
      <p:sp>
        <p:nvSpPr>
          <p:cNvPr id="79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73A4C4-EFE6-456E-AA6E-46CEA6894ED6}" type="slidenum">
              <a:rPr lang="en-US"/>
              <a:pPr/>
              <a:t>59</a:t>
            </a:fld>
            <a:endParaRPr lang="en-US"/>
          </a:p>
        </p:txBody>
      </p:sp>
      <p:sp>
        <p:nvSpPr>
          <p:cNvPr id="76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711E05-5748-4DE5-A01B-15608CBF72F6}" type="slidenum">
              <a:rPr lang="en-US"/>
              <a:pPr/>
              <a:t>60</a:t>
            </a:fld>
            <a:endParaRPr lang="en-US"/>
          </a:p>
        </p:txBody>
      </p:sp>
      <p:sp>
        <p:nvSpPr>
          <p:cNvPr id="77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52B736-81B5-462A-9FF3-F138F57BE3FB}" type="slidenum">
              <a:rPr lang="en-US"/>
              <a:pPr/>
              <a:t>7</a:t>
            </a:fld>
            <a:endParaRPr lang="en-US"/>
          </a:p>
        </p:txBody>
      </p:sp>
      <p:sp>
        <p:nvSpPr>
          <p:cNvPr id="65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1373C3-E836-4DA5-95E4-02AE2150866D}" type="slidenum">
              <a:rPr lang="en-US"/>
              <a:pPr/>
              <a:t>61</a:t>
            </a:fld>
            <a:endParaRPr lang="en-US"/>
          </a:p>
        </p:txBody>
      </p:sp>
      <p:sp>
        <p:nvSpPr>
          <p:cNvPr id="77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18B723-76AB-4E01-9737-08B88FC6FA67}" type="slidenum">
              <a:rPr lang="en-US"/>
              <a:pPr/>
              <a:t>62</a:t>
            </a:fld>
            <a:endParaRPr lang="en-US"/>
          </a:p>
        </p:txBody>
      </p:sp>
      <p:sp>
        <p:nvSpPr>
          <p:cNvPr id="77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B2F098-8DC4-4363-91F6-B4927B42D9B9}" type="slidenum">
              <a:rPr lang="en-US"/>
              <a:pPr/>
              <a:t>63</a:t>
            </a:fld>
            <a:endParaRPr lang="en-US"/>
          </a:p>
        </p:txBody>
      </p:sp>
      <p:sp>
        <p:nvSpPr>
          <p:cNvPr id="79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77A0D8-B04B-40CD-A64B-39FA56B17291}" type="slidenum">
              <a:rPr lang="en-US"/>
              <a:pPr/>
              <a:t>64</a:t>
            </a:fld>
            <a:endParaRPr lang="en-US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4C3FCE-22F7-4D84-8AFA-D387C903D0F7}" type="slidenum">
              <a:rPr lang="en-US"/>
              <a:pPr/>
              <a:t>65</a:t>
            </a:fld>
            <a:endParaRPr lang="en-US"/>
          </a:p>
        </p:txBody>
      </p:sp>
      <p:sp>
        <p:nvSpPr>
          <p:cNvPr id="78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843A15-A278-4067-8726-BAE92ECAA255}" type="slidenum">
              <a:rPr lang="en-US"/>
              <a:pPr/>
              <a:t>66</a:t>
            </a:fld>
            <a:endParaRPr lang="en-US"/>
          </a:p>
        </p:txBody>
      </p:sp>
      <p:sp>
        <p:nvSpPr>
          <p:cNvPr id="80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B60303-14A2-4BAA-BCA2-16EEFE0EAE18}" type="slidenum">
              <a:rPr lang="en-US"/>
              <a:pPr/>
              <a:t>67</a:t>
            </a:fld>
            <a:endParaRPr lang="en-US"/>
          </a:p>
        </p:txBody>
      </p:sp>
      <p:sp>
        <p:nvSpPr>
          <p:cNvPr id="80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D7EE42-4884-4A18-B801-17C20959D819}" type="slidenum">
              <a:rPr lang="en-US"/>
              <a:pPr/>
              <a:t>68</a:t>
            </a:fld>
            <a:endParaRPr lang="en-US"/>
          </a:p>
        </p:txBody>
      </p:sp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17D116-ED8F-44D2-A11A-26833A314253}" type="slidenum">
              <a:rPr lang="en-US"/>
              <a:pPr/>
              <a:t>69</a:t>
            </a:fld>
            <a:endParaRPr lang="en-US"/>
          </a:p>
        </p:txBody>
      </p:sp>
      <p:sp>
        <p:nvSpPr>
          <p:cNvPr id="80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C458FC-FCC2-4A3E-9665-C02D8BEEDB96}" type="slidenum">
              <a:rPr lang="en-US"/>
              <a:pPr/>
              <a:t>70</a:t>
            </a:fld>
            <a:endParaRPr lang="en-US"/>
          </a:p>
        </p:txBody>
      </p:sp>
      <p:sp>
        <p:nvSpPr>
          <p:cNvPr id="61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81A5EC-F056-408D-B51B-E3F707D5D206}" type="slidenum">
              <a:rPr lang="en-US"/>
              <a:pPr/>
              <a:t>8</a:t>
            </a:fld>
            <a:endParaRPr lang="en-US"/>
          </a:p>
        </p:txBody>
      </p:sp>
      <p:sp>
        <p:nvSpPr>
          <p:cNvPr id="65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C67A45-A11E-444A-91CE-9EB371B111C6}" type="slidenum">
              <a:rPr lang="en-US"/>
              <a:pPr/>
              <a:t>71</a:t>
            </a:fld>
            <a:endParaRPr lang="en-US"/>
          </a:p>
        </p:txBody>
      </p:sp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3A30F4-FFEE-4DB4-8024-102E8DF2C25D}" type="slidenum">
              <a:rPr lang="en-US"/>
              <a:pPr/>
              <a:t>72</a:t>
            </a:fld>
            <a:endParaRPr lang="en-US"/>
          </a:p>
        </p:txBody>
      </p:sp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971608-D475-4032-9B0D-AECDBB1CBC92}" type="slidenum">
              <a:rPr lang="en-US"/>
              <a:pPr/>
              <a:t>73</a:t>
            </a:fld>
            <a:endParaRPr lang="en-US"/>
          </a:p>
        </p:txBody>
      </p:sp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6FE9A0-3E32-4888-BB5E-4DF592431EC9}" type="slidenum">
              <a:rPr lang="en-US"/>
              <a:pPr/>
              <a:t>74</a:t>
            </a:fld>
            <a:endParaRPr lang="en-US"/>
          </a:p>
        </p:txBody>
      </p:sp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B27881-061B-4671-969A-3EDCDF68940A}" type="slidenum">
              <a:rPr lang="en-US"/>
              <a:pPr/>
              <a:t>75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6B3D6D-DFDF-448C-A538-8371F0F908A3}" type="slidenum">
              <a:rPr lang="en-US"/>
              <a:pPr/>
              <a:t>76</a:t>
            </a:fld>
            <a:endParaRPr lang="en-US"/>
          </a:p>
        </p:txBody>
      </p:sp>
      <p:sp>
        <p:nvSpPr>
          <p:cNvPr id="72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C059B8-0FCA-4CA4-87E4-4CD75A89403E}" type="slidenum">
              <a:rPr lang="en-US"/>
              <a:pPr/>
              <a:t>9</a:t>
            </a:fld>
            <a:endParaRPr lang="en-U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38B858-7B67-475B-98D0-075820EEEF50}" type="slidenum">
              <a:rPr lang="en-US"/>
              <a:pPr/>
              <a:t>10</a:t>
            </a:fld>
            <a:endParaRPr lang="en-US"/>
          </a:p>
        </p:txBody>
      </p:sp>
      <p:sp>
        <p:nvSpPr>
          <p:cNvPr id="61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5900" y="944563"/>
            <a:ext cx="8677275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31800" y="800100"/>
            <a:ext cx="81534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533400" y="6248400"/>
            <a:ext cx="81534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1030" name="Picture 9" descr="MSU_cathea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238" y="6308725"/>
            <a:ext cx="9715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7"/>
          <p:cNvSpPr>
            <a:spLocks noChangeShapeType="1"/>
          </p:cNvSpPr>
          <p:nvPr userDrawn="1"/>
        </p:nvSpPr>
        <p:spPr bwMode="auto">
          <a:xfrm>
            <a:off x="431800" y="800100"/>
            <a:ext cx="81534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0" name="Line 8"/>
          <p:cNvSpPr>
            <a:spLocks noChangeShapeType="1"/>
          </p:cNvSpPr>
          <p:nvPr userDrawn="1"/>
        </p:nvSpPr>
        <p:spPr bwMode="auto">
          <a:xfrm>
            <a:off x="533400" y="6248400"/>
            <a:ext cx="81534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1033" name="Picture 9" descr="MSU_cathead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238" y="6308725"/>
            <a:ext cx="9715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 userDrawn="1"/>
        </p:nvSpPr>
        <p:spPr>
          <a:xfrm>
            <a:off x="2417763" y="6313488"/>
            <a:ext cx="4279900" cy="457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200" b="1" dirty="0" smtClean="0"/>
              <a:t>EELE </a:t>
            </a:r>
            <a:r>
              <a:rPr lang="en-US" sz="1200" b="1" dirty="0" smtClean="0"/>
              <a:t>461/561 </a:t>
            </a:r>
            <a:r>
              <a:rPr lang="en-US" sz="1200" b="1" dirty="0"/>
              <a:t>– </a:t>
            </a:r>
            <a:r>
              <a:rPr lang="en-US" sz="1200" b="1" dirty="0" smtClean="0"/>
              <a:t>Digital System Design</a:t>
            </a:r>
            <a:endParaRPr lang="en-US" sz="1200" b="1" dirty="0"/>
          </a:p>
          <a:p>
            <a:pPr algn="ctr" eaLnBrk="0" hangingPunct="0">
              <a:defRPr/>
            </a:pPr>
            <a:endParaRPr lang="en-US" sz="1200" b="1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967663" y="6289675"/>
            <a:ext cx="93807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200" b="1" dirty="0"/>
              <a:t>Module </a:t>
            </a:r>
            <a:r>
              <a:rPr lang="en-US" sz="1200" b="1" dirty="0" smtClean="0"/>
              <a:t>#3</a:t>
            </a:r>
            <a:endParaRPr lang="en-US" sz="1200" b="1" dirty="0"/>
          </a:p>
          <a:p>
            <a:pPr algn="ctr" eaLnBrk="0" hangingPunct="0">
              <a:defRPr/>
            </a:pPr>
            <a:r>
              <a:rPr lang="en-US" sz="1200" b="1" dirty="0"/>
              <a:t>Page </a:t>
            </a:r>
            <a:fld id="{36CC47DB-A78E-42B2-934C-2A949BD65FCC}" type="slidenum">
              <a:rPr lang="en-US" sz="1200" b="1"/>
              <a:pPr algn="ctr" eaLnBrk="0" hangingPunct="0">
                <a:defRPr/>
              </a:pPr>
              <a:t>‹#›</a:t>
            </a:fld>
            <a:endParaRPr lang="en-US" sz="12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Relationship Id="rId9" Type="http://schemas.openxmlformats.org/officeDocument/2006/relationships/oleObject" Target="../embeddings/oleObject3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4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4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4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5" Type="http://schemas.openxmlformats.org/officeDocument/2006/relationships/oleObject" Target="../embeddings/oleObject55.bin"/><Relationship Id="rId4" Type="http://schemas.openxmlformats.org/officeDocument/2006/relationships/oleObject" Target="../embeddings/oleObject54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57.bin"/><Relationship Id="rId5" Type="http://schemas.openxmlformats.org/officeDocument/2006/relationships/oleObject" Target="../embeddings/oleObject56.bin"/><Relationship Id="rId4" Type="http://schemas.openxmlformats.org/officeDocument/2006/relationships/image" Target="../media/image1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62.bin"/><Relationship Id="rId5" Type="http://schemas.openxmlformats.org/officeDocument/2006/relationships/oleObject" Target="../embeddings/oleObject61.bin"/><Relationship Id="rId4" Type="http://schemas.openxmlformats.org/officeDocument/2006/relationships/oleObject" Target="../embeddings/oleObject60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63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65.bin"/><Relationship Id="rId5" Type="http://schemas.openxmlformats.org/officeDocument/2006/relationships/oleObject" Target="../embeddings/oleObject64.bin"/><Relationship Id="rId4" Type="http://schemas.openxmlformats.org/officeDocument/2006/relationships/image" Target="../media/image6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6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oleObject68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0.vml"/><Relationship Id="rId5" Type="http://schemas.openxmlformats.org/officeDocument/2006/relationships/oleObject" Target="../embeddings/oleObject70.bin"/><Relationship Id="rId4" Type="http://schemas.openxmlformats.org/officeDocument/2006/relationships/oleObject" Target="../embeddings/oleObject69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71.bin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72.bin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73.bin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74.bin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78.jpeg"/><Relationship Id="rId5" Type="http://schemas.openxmlformats.org/officeDocument/2006/relationships/oleObject" Target="../embeddings/oleObject75.bin"/><Relationship Id="rId4" Type="http://schemas.openxmlformats.org/officeDocument/2006/relationships/image" Target="../media/image7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76.bin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77.bin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80.bin"/><Relationship Id="rId5" Type="http://schemas.openxmlformats.org/officeDocument/2006/relationships/oleObject" Target="../embeddings/oleObject79.bin"/><Relationship Id="rId4" Type="http://schemas.openxmlformats.org/officeDocument/2006/relationships/oleObject" Target="../embeddings/oleObject7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9.vml"/><Relationship Id="rId4" Type="http://schemas.openxmlformats.org/officeDocument/2006/relationships/oleObject" Target="../embeddings/oleObject81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0.vml"/><Relationship Id="rId5" Type="http://schemas.openxmlformats.org/officeDocument/2006/relationships/oleObject" Target="../embeddings/oleObject83.bin"/><Relationship Id="rId4" Type="http://schemas.openxmlformats.org/officeDocument/2006/relationships/oleObject" Target="../embeddings/oleObject82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1.vml"/><Relationship Id="rId5" Type="http://schemas.openxmlformats.org/officeDocument/2006/relationships/oleObject" Target="../embeddings/oleObject85.bin"/><Relationship Id="rId4" Type="http://schemas.openxmlformats.org/officeDocument/2006/relationships/oleObject" Target="../embeddings/oleObject84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2.vml"/><Relationship Id="rId4" Type="http://schemas.openxmlformats.org/officeDocument/2006/relationships/oleObject" Target="../embeddings/oleObject86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3.vml"/><Relationship Id="rId5" Type="http://schemas.openxmlformats.org/officeDocument/2006/relationships/oleObject" Target="../embeddings/oleObject88.bin"/><Relationship Id="rId4" Type="http://schemas.openxmlformats.org/officeDocument/2006/relationships/oleObject" Target="../embeddings/oleObject87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0.bin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4.vml"/><Relationship Id="rId5" Type="http://schemas.openxmlformats.org/officeDocument/2006/relationships/oleObject" Target="../embeddings/oleObject90.bin"/><Relationship Id="rId4" Type="http://schemas.openxmlformats.org/officeDocument/2006/relationships/oleObject" Target="../embeddings/oleObject89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5.vml"/><Relationship Id="rId4" Type="http://schemas.openxmlformats.org/officeDocument/2006/relationships/oleObject" Target="../embeddings/oleObject91.bin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eg"/><Relationship Id="rId3" Type="http://schemas.openxmlformats.org/officeDocument/2006/relationships/notesSlide" Target="../notesSlides/notesSlide73.xml"/><Relationship Id="rId7" Type="http://schemas.openxmlformats.org/officeDocument/2006/relationships/image" Target="../media/image10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94.bin"/><Relationship Id="rId5" Type="http://schemas.openxmlformats.org/officeDocument/2006/relationships/oleObject" Target="../embeddings/oleObject93.bin"/><Relationship Id="rId4" Type="http://schemas.openxmlformats.org/officeDocument/2006/relationships/oleObject" Target="../embeddings/oleObject92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7" Type="http://schemas.openxmlformats.org/officeDocument/2006/relationships/image" Target="../media/image109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05.jpeg"/><Relationship Id="rId5" Type="http://schemas.openxmlformats.org/officeDocument/2006/relationships/oleObject" Target="../embeddings/oleObject96.bin"/><Relationship Id="rId4" Type="http://schemas.openxmlformats.org/officeDocument/2006/relationships/oleObject" Target="../embeddings/oleObject95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8.vml"/><Relationship Id="rId4" Type="http://schemas.openxmlformats.org/officeDocument/2006/relationships/oleObject" Target="../embeddings/oleObject97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34338" cy="500063"/>
          </a:xfrm>
        </p:spPr>
        <p:txBody>
          <a:bodyPr/>
          <a:lstStyle/>
          <a:p>
            <a:pPr eaLnBrk="1" hangingPunct="1"/>
            <a:r>
              <a:rPr lang="en-US" b="1" dirty="0" smtClean="0"/>
              <a:t>EELE </a:t>
            </a:r>
            <a:r>
              <a:rPr lang="en-US" b="1" dirty="0" smtClean="0"/>
              <a:t>461/561 – Digital System Design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16000"/>
            <a:ext cx="7772400" cy="5114962"/>
          </a:xfrm>
        </p:spPr>
        <p:txBody>
          <a:bodyPr/>
          <a:lstStyle/>
          <a:p>
            <a:pPr marL="381000" indent="-381000" algn="ctr" eaLnBrk="1" hangingPunct="1">
              <a:buFontTx/>
              <a:buNone/>
            </a:pPr>
            <a:r>
              <a:rPr lang="en-US" sz="2200" dirty="0" smtClean="0"/>
              <a:t>Module #3 – Interconnect Modeling with </a:t>
            </a:r>
            <a:br>
              <a:rPr lang="en-US" sz="2200" dirty="0" smtClean="0"/>
            </a:br>
            <a:r>
              <a:rPr lang="en-US" sz="2200" dirty="0" smtClean="0"/>
              <a:t>Distributed Elements</a:t>
            </a:r>
          </a:p>
          <a:p>
            <a:pPr marL="381000" indent="-381000" eaLnBrk="1" hangingPunct="1"/>
            <a:r>
              <a:rPr lang="en-US" sz="1600" dirty="0" smtClean="0"/>
              <a:t>Topics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1219200" lvl="2" indent="-304800" eaLnBrk="1" hangingPunct="1">
              <a:buFontTx/>
              <a:buAutoNum type="arabicPeriod"/>
            </a:pPr>
            <a:r>
              <a:rPr lang="en-US" sz="1400" dirty="0" smtClean="0"/>
              <a:t>Impedance of Transmission Lines</a:t>
            </a:r>
            <a:br>
              <a:rPr lang="en-US" sz="1400" dirty="0" smtClean="0"/>
            </a:br>
            <a:endParaRPr lang="en-US" sz="2200" dirty="0" smtClean="0"/>
          </a:p>
          <a:p>
            <a:pPr marL="381000" indent="-381000" eaLnBrk="1" hangingPunct="1"/>
            <a:r>
              <a:rPr lang="en-US" sz="1600" dirty="0" smtClean="0"/>
              <a:t>Textbook Reading Assignments</a:t>
            </a:r>
            <a:br>
              <a:rPr lang="en-US" sz="1600" dirty="0" smtClean="0"/>
            </a:br>
            <a:endParaRPr lang="en-US" sz="1600" dirty="0" smtClean="0"/>
          </a:p>
          <a:p>
            <a:pPr marL="1219200" lvl="2" indent="-304800" eaLnBrk="1" hangingPunct="1">
              <a:buFontTx/>
              <a:buAutoNum type="arabicPeriod"/>
            </a:pPr>
            <a:r>
              <a:rPr lang="en-US" sz="1400" dirty="0" smtClean="0"/>
              <a:t>7.4-7.5, 7.10-7.15, 7.18 8.1-8.2, 8.9-8.10, 8.13-8.19</a:t>
            </a:r>
          </a:p>
          <a:p>
            <a:pPr marL="1219200" lvl="2" indent="-304800" eaLnBrk="1" hangingPunct="1">
              <a:buFontTx/>
              <a:buAutoNum type="arabicPeriod"/>
            </a:pPr>
            <a:endParaRPr lang="en-US" dirty="0" smtClean="0"/>
          </a:p>
          <a:p>
            <a:pPr marL="381000" indent="-381000" eaLnBrk="1" hangingPunct="1"/>
            <a:r>
              <a:rPr lang="en-US" sz="1600" dirty="0" smtClean="0"/>
              <a:t>What you should be able to do after this module</a:t>
            </a:r>
          </a:p>
          <a:p>
            <a:pPr marL="381000" indent="-381000" eaLnBrk="1" hangingPunct="1"/>
            <a:endParaRPr lang="en-US" dirty="0" smtClean="0"/>
          </a:p>
          <a:p>
            <a:pPr marL="1219200" lvl="2" indent="-304800" eaLnBrk="1" hangingPunct="1">
              <a:buFontTx/>
              <a:buAutoNum type="arabicPeriod"/>
            </a:pPr>
            <a:r>
              <a:rPr lang="en-US" sz="1400" dirty="0" smtClean="0"/>
              <a:t>Know when to use lumped vs. distributed modeling</a:t>
            </a:r>
          </a:p>
          <a:p>
            <a:pPr marL="1219200" lvl="2" indent="-304800" eaLnBrk="1" hangingPunct="1">
              <a:buFontTx/>
              <a:buAutoNum type="arabicPeriod"/>
            </a:pPr>
            <a:r>
              <a:rPr lang="en-US" sz="1400" dirty="0" smtClean="0"/>
              <a:t>Calculate the reflections off of an impedance discontinuity</a:t>
            </a:r>
          </a:p>
          <a:p>
            <a:pPr marL="1219200" lvl="2" indent="-304800" eaLnBrk="1" hangingPunct="1">
              <a:buFontTx/>
              <a:buAutoNum type="arabicPeriod"/>
            </a:pPr>
            <a:r>
              <a:rPr lang="en-US" sz="1400" dirty="0" smtClean="0"/>
              <a:t>Draw the timing diagram of a transmission line with reflections</a:t>
            </a:r>
          </a:p>
          <a:p>
            <a:pPr marL="1219200" lvl="2" indent="-304800" eaLnBrk="1" hangingPunct="1">
              <a:buFontTx/>
              <a:buAutoNum type="arabicPeriod"/>
            </a:pPr>
            <a:r>
              <a:rPr lang="en-US" sz="1400" dirty="0" smtClean="0"/>
              <a:t>Draw a bounce diagram</a:t>
            </a:r>
          </a:p>
          <a:p>
            <a:pPr marL="1219200" lvl="2" indent="-304800" eaLnBrk="1" hangingPunct="1">
              <a:buFontTx/>
              <a:buAutoNum type="arabicPeriod"/>
            </a:pPr>
            <a:endParaRPr lang="en-US" sz="1400" dirty="0" smtClean="0"/>
          </a:p>
          <a:p>
            <a:pPr marL="1219200" lvl="2" indent="-304800" eaLnBrk="1" hangingPunct="1">
              <a:buFontTx/>
              <a:buAutoNum type="arabicPeriod"/>
            </a:pPr>
            <a:endParaRPr lang="en-US" sz="1400" dirty="0" smtClean="0"/>
          </a:p>
          <a:p>
            <a:pPr marL="1219200" lvl="2" indent="-304800" eaLnBrk="1" hangingPunct="1">
              <a:buFontTx/>
              <a:buAutoNum type="arabicPeriod"/>
            </a:pPr>
            <a:endParaRPr lang="en-US" sz="1400" dirty="0" smtClean="0"/>
          </a:p>
          <a:p>
            <a:pPr marL="1219200" lvl="2" indent="-304800" eaLnBrk="1" hangingPunct="1">
              <a:buFontTx/>
              <a:buAutoNum type="arabicPeriod"/>
            </a:pPr>
            <a:endParaRPr lang="en-US" dirty="0" smtClean="0"/>
          </a:p>
          <a:p>
            <a:pPr marL="381000" indent="-381000"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457" name="Picture 9" descr="Tline_RLCG_seg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3357563"/>
            <a:ext cx="6457950" cy="2522537"/>
          </a:xfrm>
          <a:prstGeom prst="rect">
            <a:avLst/>
          </a:prstGeom>
          <a:noFill/>
        </p:spPr>
      </p:pic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</a:t>
            </a:r>
            <a:r>
              <a:rPr lang="en-US" b="1" dirty="0" smtClean="0"/>
              <a:t>Line Parameters</a:t>
            </a:r>
            <a:endParaRPr lang="en-US" b="1" dirty="0"/>
          </a:p>
        </p:txBody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Circuit Model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A T-line is a distributed element in which voltage and current depend on both time and space.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A property of a distributed system is that waves can travel both in a forward and reverse direction.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voltage at any given point is the superposition of the forward and reverse traveling waves.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can create a circuit model of a transmission line using RLCG’s that will allow us to better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understand the voltage and current on the T-line.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sz="1200" b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sz="1200">
                <a:solidFill>
                  <a:srgbClr val="000000"/>
                </a:solidFill>
                <a:cs typeface="Times New Roman" pitchFamily="18" charset="0"/>
              </a:rPr>
              <a:t>R' = Resistance per Unit Length</a:t>
            </a:r>
            <a:br>
              <a:rPr lang="en-US" sz="12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200">
                <a:solidFill>
                  <a:srgbClr val="000000"/>
                </a:solidFill>
                <a:cs typeface="Times New Roman" pitchFamily="18" charset="0"/>
              </a:rPr>
              <a:t>		L'  = Inductance per Unit Length</a:t>
            </a:r>
            <a:br>
              <a:rPr lang="en-US" sz="12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200">
                <a:solidFill>
                  <a:srgbClr val="000000"/>
                </a:solidFill>
                <a:cs typeface="Times New Roman" pitchFamily="18" charset="0"/>
              </a:rPr>
              <a:t>		C' = Capacitance per Unit Length</a:t>
            </a:r>
            <a:br>
              <a:rPr lang="en-US" sz="12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200">
                <a:solidFill>
                  <a:srgbClr val="000000"/>
                </a:solidFill>
                <a:cs typeface="Times New Roman" pitchFamily="18" charset="0"/>
              </a:rPr>
              <a:t>		G' = Conductance per Unit Length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</a:t>
            </a:r>
            <a:br>
              <a:rPr lang="en-US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9458" name="Picture 2" descr="Tline_RLCG_seg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3357563"/>
            <a:ext cx="6457950" cy="2522537"/>
          </a:xfrm>
          <a:prstGeom prst="rect">
            <a:avLst/>
          </a:prstGeom>
          <a:noFill/>
        </p:spPr>
      </p:pic>
      <p:sp>
        <p:nvSpPr>
          <p:cNvPr id="65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</a:t>
            </a:r>
            <a:r>
              <a:rPr lang="en-US" b="1" dirty="0" smtClean="0"/>
              <a:t>Line Parameters</a:t>
            </a:r>
            <a:endParaRPr lang="en-US" b="1" dirty="0"/>
          </a:p>
        </p:txBody>
      </p:sp>
      <p:sp>
        <p:nvSpPr>
          <p:cNvPr id="6594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Circuit Model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This segment will model the voltage and current dependency on time and space.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Using this basic RLCG segment, we can create a Transmission Line model that contains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an infinite series of these elements.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As we add more and more segments, the amount of "Length" that the RLCG model represents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will shrink to 0.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sz="1200" b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sz="1200">
                <a:solidFill>
                  <a:srgbClr val="000000"/>
                </a:solidFill>
                <a:cs typeface="Times New Roman" pitchFamily="18" charset="0"/>
              </a:rPr>
              <a:t>R' = Resistance per Unit Length</a:t>
            </a:r>
            <a:br>
              <a:rPr lang="en-US" sz="12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200">
                <a:solidFill>
                  <a:srgbClr val="000000"/>
                </a:solidFill>
                <a:cs typeface="Times New Roman" pitchFamily="18" charset="0"/>
              </a:rPr>
              <a:t>		L'  = Inductance per Unit Length</a:t>
            </a:r>
            <a:br>
              <a:rPr lang="en-US" sz="12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200">
                <a:solidFill>
                  <a:srgbClr val="000000"/>
                </a:solidFill>
                <a:cs typeface="Times New Roman" pitchFamily="18" charset="0"/>
              </a:rPr>
              <a:t>		C' = Capacitance per Unit Length</a:t>
            </a:r>
            <a:br>
              <a:rPr lang="en-US" sz="12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200">
                <a:solidFill>
                  <a:srgbClr val="000000"/>
                </a:solidFill>
                <a:cs typeface="Times New Roman" pitchFamily="18" charset="0"/>
              </a:rPr>
              <a:t>		G' = Conductance per Unit Length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</a:t>
            </a:r>
            <a:br>
              <a:rPr lang="en-US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</a:t>
            </a:r>
            <a:r>
              <a:rPr lang="en-US" b="1" dirty="0" smtClean="0"/>
              <a:t>Line Parameters</a:t>
            </a:r>
            <a:endParaRPr lang="en-US" b="1" dirty="0"/>
          </a:p>
        </p:txBody>
      </p:sp>
      <p:sp>
        <p:nvSpPr>
          <p:cNvPr id="66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Circuit Model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R in this element represents the "conductor loss" (mainly due to skin effect, </a:t>
            </a:r>
            <a:r>
              <a:rPr lang="en-US" sz="900" b="0">
                <a:solidFill>
                  <a:srgbClr val="000000"/>
                </a:solidFill>
                <a:cs typeface="Times New Roman" pitchFamily="18" charset="0"/>
              </a:rPr>
              <a:t>more on this later…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)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G in this element represents the "dielectric loss" (due to loss in the insulator, </a:t>
            </a:r>
            <a:r>
              <a:rPr lang="en-US" sz="900" b="0">
                <a:solidFill>
                  <a:srgbClr val="000000"/>
                </a:solidFill>
                <a:cs typeface="Times New Roman" pitchFamily="18" charset="0"/>
              </a:rPr>
              <a:t>more on this later…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)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When we include the R and G in our model, we have a "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Lossy Transmission Line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"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If we assume there is no loss, we can reduce our model to an ideal "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Lossless Transmission Line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"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consisting of only Inductance and Capacitance.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</p:txBody>
      </p:sp>
      <p:pic>
        <p:nvPicPr>
          <p:cNvPr id="661509" name="Picture 5" descr="Tline_LC_ser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3752850"/>
            <a:ext cx="7777162" cy="2165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557" name="Picture 5" descr="Tline_LC_seg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2889250"/>
            <a:ext cx="6642100" cy="2703513"/>
          </a:xfrm>
          <a:prstGeom prst="rect">
            <a:avLst/>
          </a:prstGeom>
          <a:noFill/>
        </p:spPr>
      </p:pic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</a:t>
            </a:r>
            <a:r>
              <a:rPr lang="en-US" b="1" dirty="0" smtClean="0"/>
              <a:t>Line Parameters</a:t>
            </a:r>
            <a:endParaRPr lang="en-US" b="1" dirty="0"/>
          </a:p>
        </p:txBody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Circuit Model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Let's derive the relationship between Voltage &amp; Current to time and space.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first define the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length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of the wire using dx.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Since our electrical components are defined in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unit length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, the total values can be found by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multiplying the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unit length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value by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dx.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600" b="0">
                <a:solidFill>
                  <a:srgbClr val="000000"/>
                </a:solidFill>
                <a:cs typeface="Times New Roman" pitchFamily="18" charset="0"/>
              </a:rPr>
              <a:t>		</a:t>
            </a:r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L</a:t>
            </a:r>
            <a:r>
              <a:rPr lang="en-US" sz="1600" baseline="-25000">
                <a:solidFill>
                  <a:srgbClr val="000000"/>
                </a:solidFill>
                <a:cs typeface="Times New Roman" pitchFamily="18" charset="0"/>
              </a:rPr>
              <a:t>seg</a:t>
            </a:r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  = L'</a:t>
            </a:r>
            <a:r>
              <a:rPr lang="en-US" sz="1600">
                <a:solidFill>
                  <a:srgbClr val="000000"/>
                </a:solidFill>
                <a:cs typeface="Arial" charset="0"/>
              </a:rPr>
              <a:t>·dx</a:t>
            </a:r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 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		C</a:t>
            </a:r>
            <a:r>
              <a:rPr lang="en-US" sz="1600" baseline="-25000">
                <a:solidFill>
                  <a:srgbClr val="000000"/>
                </a:solidFill>
                <a:cs typeface="Times New Roman" pitchFamily="18" charset="0"/>
              </a:rPr>
              <a:t>seg</a:t>
            </a:r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  = C'</a:t>
            </a:r>
            <a:r>
              <a:rPr lang="en-US" sz="1600">
                <a:solidFill>
                  <a:srgbClr val="000000"/>
                </a:solidFill>
                <a:cs typeface="Arial" charset="0"/>
              </a:rPr>
              <a:t>·dx</a:t>
            </a:r>
            <a:r>
              <a:rPr lang="en-US" sz="1200">
                <a:solidFill>
                  <a:srgbClr val="000000"/>
                </a:solidFill>
                <a:cs typeface="Times New Roman" pitchFamily="18" charset="0"/>
              </a:rPr>
              <a:t> </a:t>
            </a:r>
            <a:br>
              <a:rPr lang="en-US" sz="12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200">
                <a:solidFill>
                  <a:srgbClr val="000000"/>
                </a:solidFill>
                <a:cs typeface="Times New Roman" pitchFamily="18" charset="0"/>
              </a:rPr>
              <a:t>		</a:t>
            </a:r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63558" name="Line 6"/>
          <p:cNvSpPr>
            <a:spLocks noChangeShapeType="1"/>
          </p:cNvSpPr>
          <p:nvPr/>
        </p:nvSpPr>
        <p:spPr bwMode="auto">
          <a:xfrm>
            <a:off x="2376488" y="5768975"/>
            <a:ext cx="42481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lg" len="med"/>
            <a:tailEnd type="triangle" w="lg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63559" name="Text Box 7"/>
          <p:cNvSpPr txBox="1">
            <a:spLocks noChangeArrowheads="1"/>
          </p:cNvSpPr>
          <p:nvPr/>
        </p:nvSpPr>
        <p:spPr bwMode="auto">
          <a:xfrm>
            <a:off x="4284663" y="5768975"/>
            <a:ext cx="420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dx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</a:t>
            </a:r>
            <a:r>
              <a:rPr lang="en-US" b="1" dirty="0" smtClean="0"/>
              <a:t>Line Parameters</a:t>
            </a:r>
            <a:endParaRPr lang="en-US" b="1" dirty="0"/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Circuit Model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enter the segment at (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x)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and we exit the line at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(x+dx)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</p:txBody>
      </p:sp>
      <p:pic>
        <p:nvPicPr>
          <p:cNvPr id="669700" name="Picture 4" descr="Tline_LC_seg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2852738"/>
            <a:ext cx="6642100" cy="2703512"/>
          </a:xfrm>
          <a:prstGeom prst="rect">
            <a:avLst/>
          </a:prstGeom>
          <a:noFill/>
        </p:spPr>
      </p:pic>
      <p:sp>
        <p:nvSpPr>
          <p:cNvPr id="669701" name="Line 5"/>
          <p:cNvSpPr>
            <a:spLocks noChangeShapeType="1"/>
          </p:cNvSpPr>
          <p:nvPr/>
        </p:nvSpPr>
        <p:spPr bwMode="auto">
          <a:xfrm>
            <a:off x="2376488" y="5768975"/>
            <a:ext cx="42481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lg" len="med"/>
            <a:tailEnd type="triangle" w="lg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69702" name="Text Box 6"/>
          <p:cNvSpPr txBox="1">
            <a:spLocks noChangeArrowheads="1"/>
          </p:cNvSpPr>
          <p:nvPr/>
        </p:nvSpPr>
        <p:spPr bwMode="auto">
          <a:xfrm>
            <a:off x="4284663" y="5768975"/>
            <a:ext cx="420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dx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</a:t>
            </a:r>
            <a:r>
              <a:rPr lang="en-US" b="1" dirty="0" smtClean="0"/>
              <a:t>Line Parameters</a:t>
            </a:r>
            <a:endParaRPr lang="en-US" b="1" dirty="0"/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Circuit Model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input voltage can be described as:	V(x,t)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input current can be described as:	I(x,t)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output voltage can be described as:	V(x+dx,t)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output current can be described as:	I(x+dx,t)</a:t>
            </a:r>
          </a:p>
        </p:txBody>
      </p:sp>
      <p:pic>
        <p:nvPicPr>
          <p:cNvPr id="665604" name="Picture 4" descr="Tline_LC_seg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0" y="2708275"/>
            <a:ext cx="6642100" cy="2703513"/>
          </a:xfrm>
          <a:prstGeom prst="rect">
            <a:avLst/>
          </a:prstGeom>
          <a:noFill/>
        </p:spPr>
      </p:pic>
      <p:sp>
        <p:nvSpPr>
          <p:cNvPr id="665605" name="Line 5"/>
          <p:cNvSpPr>
            <a:spLocks noChangeShapeType="1"/>
          </p:cNvSpPr>
          <p:nvPr/>
        </p:nvSpPr>
        <p:spPr bwMode="auto">
          <a:xfrm>
            <a:off x="2339975" y="5624513"/>
            <a:ext cx="42481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lg" len="med"/>
            <a:tailEnd type="triangle" w="lg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65606" name="Text Box 6"/>
          <p:cNvSpPr txBox="1">
            <a:spLocks noChangeArrowheads="1"/>
          </p:cNvSpPr>
          <p:nvPr/>
        </p:nvSpPr>
        <p:spPr bwMode="auto">
          <a:xfrm>
            <a:off x="4248150" y="5624513"/>
            <a:ext cx="420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dx</a:t>
            </a:r>
          </a:p>
        </p:txBody>
      </p:sp>
      <p:sp>
        <p:nvSpPr>
          <p:cNvPr id="665607" name="Text Box 7"/>
          <p:cNvSpPr txBox="1">
            <a:spLocks noChangeArrowheads="1"/>
          </p:cNvSpPr>
          <p:nvPr/>
        </p:nvSpPr>
        <p:spPr bwMode="auto">
          <a:xfrm>
            <a:off x="1979613" y="3860800"/>
            <a:ext cx="8651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+</a:t>
            </a:r>
          </a:p>
          <a:p>
            <a:r>
              <a:rPr lang="en-US" sz="1600" b="1">
                <a:solidFill>
                  <a:srgbClr val="FF0000"/>
                </a:solidFill>
              </a:rPr>
              <a:t>V</a:t>
            </a:r>
            <a:r>
              <a:rPr lang="en-US" sz="1400" b="1">
                <a:solidFill>
                  <a:srgbClr val="FF0000"/>
                </a:solidFill>
              </a:rPr>
              <a:t>(x, t)</a:t>
            </a:r>
          </a:p>
          <a:p>
            <a:r>
              <a:rPr lang="en-US" sz="1600" b="1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665608" name="Text Box 8"/>
          <p:cNvSpPr txBox="1">
            <a:spLocks noChangeArrowheads="1"/>
          </p:cNvSpPr>
          <p:nvPr/>
        </p:nvSpPr>
        <p:spPr bwMode="auto">
          <a:xfrm>
            <a:off x="5903913" y="3897313"/>
            <a:ext cx="11890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+</a:t>
            </a:r>
          </a:p>
          <a:p>
            <a:r>
              <a:rPr lang="en-US" sz="1600" b="1">
                <a:solidFill>
                  <a:srgbClr val="FF0000"/>
                </a:solidFill>
              </a:rPr>
              <a:t>V</a:t>
            </a:r>
            <a:r>
              <a:rPr lang="en-US" sz="1400" b="1">
                <a:solidFill>
                  <a:srgbClr val="FF0000"/>
                </a:solidFill>
              </a:rPr>
              <a:t>(x+dx, t)</a:t>
            </a:r>
          </a:p>
          <a:p>
            <a:r>
              <a:rPr lang="en-US" sz="1600" b="1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665609" name="Line 9"/>
          <p:cNvSpPr>
            <a:spLocks noChangeShapeType="1"/>
          </p:cNvSpPr>
          <p:nvPr/>
        </p:nvSpPr>
        <p:spPr bwMode="auto">
          <a:xfrm>
            <a:off x="2555875" y="2924175"/>
            <a:ext cx="9366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lg" len="med"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65610" name="Text Box 10"/>
          <p:cNvSpPr txBox="1">
            <a:spLocks noChangeArrowheads="1"/>
          </p:cNvSpPr>
          <p:nvPr/>
        </p:nvSpPr>
        <p:spPr bwMode="auto">
          <a:xfrm>
            <a:off x="1763713" y="2708275"/>
            <a:ext cx="865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I</a:t>
            </a:r>
            <a:r>
              <a:rPr lang="en-US" sz="1400" b="1">
                <a:solidFill>
                  <a:srgbClr val="FF0000"/>
                </a:solidFill>
              </a:rPr>
              <a:t>(x, t)</a:t>
            </a:r>
            <a:endParaRPr lang="en-US" sz="1600" b="1">
              <a:solidFill>
                <a:srgbClr val="FF0000"/>
              </a:solidFill>
            </a:endParaRPr>
          </a:p>
        </p:txBody>
      </p:sp>
      <p:sp>
        <p:nvSpPr>
          <p:cNvPr id="665611" name="Line 11"/>
          <p:cNvSpPr>
            <a:spLocks noChangeShapeType="1"/>
          </p:cNvSpPr>
          <p:nvPr/>
        </p:nvSpPr>
        <p:spPr bwMode="auto">
          <a:xfrm>
            <a:off x="5832475" y="2924175"/>
            <a:ext cx="9366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lg" len="med"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65612" name="Text Box 12"/>
          <p:cNvSpPr txBox="1">
            <a:spLocks noChangeArrowheads="1"/>
          </p:cNvSpPr>
          <p:nvPr/>
        </p:nvSpPr>
        <p:spPr bwMode="auto">
          <a:xfrm>
            <a:off x="4859338" y="2708275"/>
            <a:ext cx="1046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I</a:t>
            </a:r>
            <a:r>
              <a:rPr lang="en-US" sz="1400" b="1">
                <a:solidFill>
                  <a:srgbClr val="FF0000"/>
                </a:solidFill>
              </a:rPr>
              <a:t>(x+dx, t)</a:t>
            </a:r>
            <a:endParaRPr lang="en-US" sz="1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</a:t>
            </a:r>
            <a:r>
              <a:rPr lang="en-US" b="1" dirty="0" smtClean="0"/>
              <a:t>Line Parameters</a:t>
            </a:r>
            <a:endParaRPr lang="en-US" b="1" dirty="0"/>
          </a:p>
        </p:txBody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Circuit Model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can write an expression for the voltage drop across the inductor using 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our expression for the voltage on an inductor (V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L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=Ldi/dt):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If we let dx→0, we are left with:</a:t>
            </a:r>
            <a:endParaRPr lang="en-US" b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667652" name="Picture 4" descr="Tline_LC_segm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1388" y="3922713"/>
            <a:ext cx="4013200" cy="1633537"/>
          </a:xfrm>
          <a:prstGeom prst="rect">
            <a:avLst/>
          </a:prstGeom>
          <a:noFill/>
        </p:spPr>
      </p:pic>
      <p:sp>
        <p:nvSpPr>
          <p:cNvPr id="667653" name="Line 5"/>
          <p:cNvSpPr>
            <a:spLocks noChangeShapeType="1"/>
          </p:cNvSpPr>
          <p:nvPr/>
        </p:nvSpPr>
        <p:spPr bwMode="auto">
          <a:xfrm>
            <a:off x="5651500" y="5768975"/>
            <a:ext cx="241141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lg" len="med"/>
            <a:tailEnd type="triangle" w="lg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67654" name="Text Box 6"/>
          <p:cNvSpPr txBox="1">
            <a:spLocks noChangeArrowheads="1"/>
          </p:cNvSpPr>
          <p:nvPr/>
        </p:nvSpPr>
        <p:spPr bwMode="auto">
          <a:xfrm>
            <a:off x="6623050" y="5768975"/>
            <a:ext cx="420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dx</a:t>
            </a:r>
          </a:p>
        </p:txBody>
      </p:sp>
      <p:sp>
        <p:nvSpPr>
          <p:cNvPr id="667655" name="Text Box 7"/>
          <p:cNvSpPr txBox="1">
            <a:spLocks noChangeArrowheads="1"/>
          </p:cNvSpPr>
          <p:nvPr/>
        </p:nvSpPr>
        <p:spPr bwMode="auto">
          <a:xfrm>
            <a:off x="5183188" y="4329113"/>
            <a:ext cx="8651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+</a:t>
            </a:r>
          </a:p>
          <a:p>
            <a:r>
              <a:rPr lang="en-US" sz="1600" b="1">
                <a:solidFill>
                  <a:srgbClr val="FF0000"/>
                </a:solidFill>
              </a:rPr>
              <a:t>V</a:t>
            </a:r>
            <a:r>
              <a:rPr lang="en-US" sz="1400" b="1">
                <a:solidFill>
                  <a:srgbClr val="FF0000"/>
                </a:solidFill>
              </a:rPr>
              <a:t>(x, t)</a:t>
            </a:r>
          </a:p>
          <a:p>
            <a:r>
              <a:rPr lang="en-US" sz="1600" b="1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667656" name="Text Box 8"/>
          <p:cNvSpPr txBox="1">
            <a:spLocks noChangeArrowheads="1"/>
          </p:cNvSpPr>
          <p:nvPr/>
        </p:nvSpPr>
        <p:spPr bwMode="auto">
          <a:xfrm>
            <a:off x="7307263" y="4329113"/>
            <a:ext cx="11890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+</a:t>
            </a:r>
          </a:p>
          <a:p>
            <a:r>
              <a:rPr lang="en-US" sz="1600" b="1">
                <a:solidFill>
                  <a:srgbClr val="FF0000"/>
                </a:solidFill>
              </a:rPr>
              <a:t>V</a:t>
            </a:r>
            <a:r>
              <a:rPr lang="en-US" sz="1400" b="1">
                <a:solidFill>
                  <a:srgbClr val="FF0000"/>
                </a:solidFill>
              </a:rPr>
              <a:t>(x+dx, t)</a:t>
            </a:r>
          </a:p>
          <a:p>
            <a:r>
              <a:rPr lang="en-US" sz="1600" b="1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667657" name="Line 9"/>
          <p:cNvSpPr>
            <a:spLocks noChangeShapeType="1"/>
          </p:cNvSpPr>
          <p:nvPr/>
        </p:nvSpPr>
        <p:spPr bwMode="auto">
          <a:xfrm>
            <a:off x="5578475" y="3968750"/>
            <a:ext cx="3603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lg" len="med"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67658" name="Text Box 10"/>
          <p:cNvSpPr txBox="1">
            <a:spLocks noChangeArrowheads="1"/>
          </p:cNvSpPr>
          <p:nvPr/>
        </p:nvSpPr>
        <p:spPr bwMode="auto">
          <a:xfrm>
            <a:off x="5291138" y="3609975"/>
            <a:ext cx="865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I</a:t>
            </a:r>
            <a:r>
              <a:rPr lang="en-US" sz="1400" b="1">
                <a:solidFill>
                  <a:srgbClr val="FF0000"/>
                </a:solidFill>
              </a:rPr>
              <a:t>(x, t)</a:t>
            </a:r>
            <a:endParaRPr lang="en-US" sz="1600" b="1">
              <a:solidFill>
                <a:srgbClr val="FF0000"/>
              </a:solidFill>
            </a:endParaRPr>
          </a:p>
        </p:txBody>
      </p:sp>
      <p:sp>
        <p:nvSpPr>
          <p:cNvPr id="667659" name="Line 11"/>
          <p:cNvSpPr>
            <a:spLocks noChangeShapeType="1"/>
          </p:cNvSpPr>
          <p:nvPr/>
        </p:nvSpPr>
        <p:spPr bwMode="auto">
          <a:xfrm>
            <a:off x="7667625" y="4041775"/>
            <a:ext cx="6111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lg" len="med"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67660" name="Text Box 12"/>
          <p:cNvSpPr txBox="1">
            <a:spLocks noChangeArrowheads="1"/>
          </p:cNvSpPr>
          <p:nvPr/>
        </p:nvSpPr>
        <p:spPr bwMode="auto">
          <a:xfrm>
            <a:off x="7631113" y="3609975"/>
            <a:ext cx="1046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I</a:t>
            </a:r>
            <a:r>
              <a:rPr lang="en-US" sz="1400" b="1">
                <a:solidFill>
                  <a:srgbClr val="FF0000"/>
                </a:solidFill>
              </a:rPr>
              <a:t>(x+dx, t)</a:t>
            </a:r>
            <a:endParaRPr lang="en-US" sz="1600" b="1">
              <a:solidFill>
                <a:srgbClr val="FF0000"/>
              </a:solidFill>
            </a:endParaRPr>
          </a:p>
        </p:txBody>
      </p:sp>
      <p:graphicFrame>
        <p:nvGraphicFramePr>
          <p:cNvPr id="667661" name="Object 13"/>
          <p:cNvGraphicFramePr>
            <a:graphicFrameLocks noChangeAspect="1"/>
          </p:cNvGraphicFramePr>
          <p:nvPr/>
        </p:nvGraphicFramePr>
        <p:xfrm>
          <a:off x="1116013" y="2168525"/>
          <a:ext cx="3455987" cy="614363"/>
        </p:xfrm>
        <a:graphic>
          <a:graphicData uri="http://schemas.openxmlformats.org/presentationml/2006/ole">
            <p:oleObj spid="_x0000_s197634" name="Equation" r:id="rId5" imgW="2209680" imgH="393480" progId="Equation.3">
              <p:embed/>
            </p:oleObj>
          </a:graphicData>
        </a:graphic>
      </p:graphicFrame>
      <p:graphicFrame>
        <p:nvGraphicFramePr>
          <p:cNvPr id="667662" name="Object 14"/>
          <p:cNvGraphicFramePr>
            <a:graphicFrameLocks noChangeAspect="1"/>
          </p:cNvGraphicFramePr>
          <p:nvPr/>
        </p:nvGraphicFramePr>
        <p:xfrm>
          <a:off x="1150938" y="3789363"/>
          <a:ext cx="1333500" cy="625475"/>
        </p:xfrm>
        <a:graphic>
          <a:graphicData uri="http://schemas.openxmlformats.org/presentationml/2006/ole">
            <p:oleObj spid="_x0000_s197635" name="Equation" r:id="rId6" imgW="8380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</a:t>
            </a:r>
            <a:r>
              <a:rPr lang="en-US" b="1" dirty="0" smtClean="0"/>
              <a:t>Line Parameters</a:t>
            </a:r>
            <a:endParaRPr lang="en-US" b="1" dirty="0"/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Circuit Model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Now we can write an expression for the current using our expression for the current in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a capacitor (i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C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=Cdv/dt):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If we let dx→0, we are left with:</a:t>
            </a:r>
            <a:endParaRPr lang="en-US" b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671748" name="Picture 4" descr="Tline_LC_segm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1388" y="3922713"/>
            <a:ext cx="4013200" cy="1633537"/>
          </a:xfrm>
          <a:prstGeom prst="rect">
            <a:avLst/>
          </a:prstGeom>
          <a:noFill/>
        </p:spPr>
      </p:pic>
      <p:sp>
        <p:nvSpPr>
          <p:cNvPr id="671749" name="Line 5"/>
          <p:cNvSpPr>
            <a:spLocks noChangeShapeType="1"/>
          </p:cNvSpPr>
          <p:nvPr/>
        </p:nvSpPr>
        <p:spPr bwMode="auto">
          <a:xfrm>
            <a:off x="5651500" y="5768975"/>
            <a:ext cx="241141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lg" len="med"/>
            <a:tailEnd type="triangle" w="lg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71750" name="Text Box 6"/>
          <p:cNvSpPr txBox="1">
            <a:spLocks noChangeArrowheads="1"/>
          </p:cNvSpPr>
          <p:nvPr/>
        </p:nvSpPr>
        <p:spPr bwMode="auto">
          <a:xfrm>
            <a:off x="6623050" y="5768975"/>
            <a:ext cx="420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dx</a:t>
            </a:r>
          </a:p>
        </p:txBody>
      </p:sp>
      <p:sp>
        <p:nvSpPr>
          <p:cNvPr id="671751" name="Text Box 7"/>
          <p:cNvSpPr txBox="1">
            <a:spLocks noChangeArrowheads="1"/>
          </p:cNvSpPr>
          <p:nvPr/>
        </p:nvSpPr>
        <p:spPr bwMode="auto">
          <a:xfrm>
            <a:off x="5183188" y="4329113"/>
            <a:ext cx="8651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+</a:t>
            </a:r>
          </a:p>
          <a:p>
            <a:r>
              <a:rPr lang="en-US" sz="1600" b="1">
                <a:solidFill>
                  <a:srgbClr val="FF0000"/>
                </a:solidFill>
              </a:rPr>
              <a:t>V</a:t>
            </a:r>
            <a:r>
              <a:rPr lang="en-US" sz="1400" b="1">
                <a:solidFill>
                  <a:srgbClr val="FF0000"/>
                </a:solidFill>
              </a:rPr>
              <a:t>(x, t)</a:t>
            </a:r>
          </a:p>
          <a:p>
            <a:r>
              <a:rPr lang="en-US" sz="1600" b="1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671752" name="Text Box 8"/>
          <p:cNvSpPr txBox="1">
            <a:spLocks noChangeArrowheads="1"/>
          </p:cNvSpPr>
          <p:nvPr/>
        </p:nvSpPr>
        <p:spPr bwMode="auto">
          <a:xfrm>
            <a:off x="7307263" y="4329113"/>
            <a:ext cx="11890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+</a:t>
            </a:r>
          </a:p>
          <a:p>
            <a:r>
              <a:rPr lang="en-US" sz="1600" b="1">
                <a:solidFill>
                  <a:srgbClr val="FF0000"/>
                </a:solidFill>
              </a:rPr>
              <a:t>V</a:t>
            </a:r>
            <a:r>
              <a:rPr lang="en-US" sz="1400" b="1">
                <a:solidFill>
                  <a:srgbClr val="FF0000"/>
                </a:solidFill>
              </a:rPr>
              <a:t>(x+dx, t)</a:t>
            </a:r>
          </a:p>
          <a:p>
            <a:r>
              <a:rPr lang="en-US" sz="1600" b="1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671753" name="Line 9"/>
          <p:cNvSpPr>
            <a:spLocks noChangeShapeType="1"/>
          </p:cNvSpPr>
          <p:nvPr/>
        </p:nvSpPr>
        <p:spPr bwMode="auto">
          <a:xfrm>
            <a:off x="5578475" y="3968750"/>
            <a:ext cx="3603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lg" len="med"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71754" name="Text Box 10"/>
          <p:cNvSpPr txBox="1">
            <a:spLocks noChangeArrowheads="1"/>
          </p:cNvSpPr>
          <p:nvPr/>
        </p:nvSpPr>
        <p:spPr bwMode="auto">
          <a:xfrm>
            <a:off x="5291138" y="3609975"/>
            <a:ext cx="865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I</a:t>
            </a:r>
            <a:r>
              <a:rPr lang="en-US" sz="1400" b="1">
                <a:solidFill>
                  <a:srgbClr val="FF0000"/>
                </a:solidFill>
              </a:rPr>
              <a:t>(x, t)</a:t>
            </a:r>
            <a:endParaRPr lang="en-US" sz="1600" b="1">
              <a:solidFill>
                <a:srgbClr val="FF0000"/>
              </a:solidFill>
            </a:endParaRPr>
          </a:p>
        </p:txBody>
      </p:sp>
      <p:sp>
        <p:nvSpPr>
          <p:cNvPr id="671755" name="Line 11"/>
          <p:cNvSpPr>
            <a:spLocks noChangeShapeType="1"/>
          </p:cNvSpPr>
          <p:nvPr/>
        </p:nvSpPr>
        <p:spPr bwMode="auto">
          <a:xfrm>
            <a:off x="7667625" y="4041775"/>
            <a:ext cx="6111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lg" len="med"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71756" name="Text Box 12"/>
          <p:cNvSpPr txBox="1">
            <a:spLocks noChangeArrowheads="1"/>
          </p:cNvSpPr>
          <p:nvPr/>
        </p:nvSpPr>
        <p:spPr bwMode="auto">
          <a:xfrm>
            <a:off x="7631113" y="3609975"/>
            <a:ext cx="1046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I</a:t>
            </a:r>
            <a:r>
              <a:rPr lang="en-US" sz="1400" b="1">
                <a:solidFill>
                  <a:srgbClr val="FF0000"/>
                </a:solidFill>
              </a:rPr>
              <a:t>(x+dx, t)</a:t>
            </a:r>
            <a:endParaRPr lang="en-US" sz="1600" b="1">
              <a:solidFill>
                <a:srgbClr val="FF0000"/>
              </a:solidFill>
            </a:endParaRPr>
          </a:p>
        </p:txBody>
      </p:sp>
      <p:graphicFrame>
        <p:nvGraphicFramePr>
          <p:cNvPr id="671757" name="Object 13"/>
          <p:cNvGraphicFramePr>
            <a:graphicFrameLocks noChangeAspect="1"/>
          </p:cNvGraphicFramePr>
          <p:nvPr/>
        </p:nvGraphicFramePr>
        <p:xfrm>
          <a:off x="892175" y="2205038"/>
          <a:ext cx="4021138" cy="631825"/>
        </p:xfrm>
        <a:graphic>
          <a:graphicData uri="http://schemas.openxmlformats.org/presentationml/2006/ole">
            <p:oleObj spid="_x0000_s198658" name="Equation" r:id="rId5" imgW="2501640" imgH="393480" progId="Equation.3">
              <p:embed/>
            </p:oleObj>
          </a:graphicData>
        </a:graphic>
      </p:graphicFrame>
      <p:graphicFrame>
        <p:nvGraphicFramePr>
          <p:cNvPr id="671758" name="Object 14"/>
          <p:cNvGraphicFramePr>
            <a:graphicFrameLocks noChangeAspect="1"/>
          </p:cNvGraphicFramePr>
          <p:nvPr/>
        </p:nvGraphicFramePr>
        <p:xfrm>
          <a:off x="1223963" y="3789363"/>
          <a:ext cx="1333500" cy="606425"/>
        </p:xfrm>
        <a:graphic>
          <a:graphicData uri="http://schemas.openxmlformats.org/presentationml/2006/ole">
            <p:oleObj spid="_x0000_s198659" name="Equation" r:id="rId6" imgW="863280" imgH="393480" progId="Equation.3">
              <p:embed/>
            </p:oleObj>
          </a:graphicData>
        </a:graphic>
      </p:graphicFrame>
      <p:sp>
        <p:nvSpPr>
          <p:cNvPr id="671759" name="Line 15"/>
          <p:cNvSpPr>
            <a:spLocks noChangeShapeType="1"/>
          </p:cNvSpPr>
          <p:nvPr/>
        </p:nvSpPr>
        <p:spPr bwMode="auto">
          <a:xfrm flipH="1">
            <a:off x="7019925" y="4292600"/>
            <a:ext cx="0" cy="252413"/>
          </a:xfrm>
          <a:prstGeom prst="line">
            <a:avLst/>
          </a:prstGeom>
          <a:noFill/>
          <a:ln w="12700" cap="rnd">
            <a:solidFill>
              <a:srgbClr val="FF0000"/>
            </a:solidFill>
            <a:prstDash val="sysDot"/>
            <a:round/>
            <a:headEnd type="none" w="lg" len="med"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</a:t>
            </a:r>
            <a:r>
              <a:rPr lang="en-US" b="1" dirty="0" smtClean="0"/>
              <a:t>Line Parameters</a:t>
            </a:r>
            <a:endParaRPr lang="en-US" b="1" dirty="0"/>
          </a:p>
        </p:txBody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Circuit Model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These two 1st order differential equations describe the interaction of V and I on a T-line.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These are known as the "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Telegrapher's Equations"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or more formally:</a:t>
            </a:r>
            <a:endParaRPr lang="en-US" b="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673806" name="Object 14"/>
          <p:cNvGraphicFramePr>
            <a:graphicFrameLocks noChangeAspect="1"/>
          </p:cNvGraphicFramePr>
          <p:nvPr/>
        </p:nvGraphicFramePr>
        <p:xfrm>
          <a:off x="5003800" y="2744788"/>
          <a:ext cx="1333500" cy="606425"/>
        </p:xfrm>
        <a:graphic>
          <a:graphicData uri="http://schemas.openxmlformats.org/presentationml/2006/ole">
            <p:oleObj spid="_x0000_s199682" name="Equation" r:id="rId4" imgW="863280" imgH="393480" progId="Equation.3">
              <p:embed/>
            </p:oleObj>
          </a:graphicData>
        </a:graphic>
      </p:graphicFrame>
      <p:graphicFrame>
        <p:nvGraphicFramePr>
          <p:cNvPr id="673808" name="Object 16"/>
          <p:cNvGraphicFramePr>
            <a:graphicFrameLocks noChangeAspect="1"/>
          </p:cNvGraphicFramePr>
          <p:nvPr/>
        </p:nvGraphicFramePr>
        <p:xfrm>
          <a:off x="2159000" y="2708275"/>
          <a:ext cx="1333500" cy="625475"/>
        </p:xfrm>
        <a:graphic>
          <a:graphicData uri="http://schemas.openxmlformats.org/presentationml/2006/ole">
            <p:oleObj spid="_x0000_s199683" name="Equation" r:id="rId5" imgW="838080" imgH="393480" progId="Equation.3">
              <p:embed/>
            </p:oleObj>
          </a:graphicData>
        </a:graphic>
      </p:graphicFrame>
      <p:graphicFrame>
        <p:nvGraphicFramePr>
          <p:cNvPr id="673812" name="Object 20"/>
          <p:cNvGraphicFramePr>
            <a:graphicFrameLocks noChangeAspect="1"/>
          </p:cNvGraphicFramePr>
          <p:nvPr/>
        </p:nvGraphicFramePr>
        <p:xfrm>
          <a:off x="1392238" y="4868863"/>
          <a:ext cx="2243137" cy="625475"/>
        </p:xfrm>
        <a:graphic>
          <a:graphicData uri="http://schemas.openxmlformats.org/presentationml/2006/ole">
            <p:oleObj spid="_x0000_s199684" name="Equation" r:id="rId6" imgW="1409400" imgH="393480" progId="Equation.3">
              <p:embed/>
            </p:oleObj>
          </a:graphicData>
        </a:graphic>
      </p:graphicFrame>
      <p:graphicFrame>
        <p:nvGraphicFramePr>
          <p:cNvPr id="673813" name="Object 21"/>
          <p:cNvGraphicFramePr>
            <a:graphicFrameLocks noChangeAspect="1"/>
          </p:cNvGraphicFramePr>
          <p:nvPr/>
        </p:nvGraphicFramePr>
        <p:xfrm>
          <a:off x="5076825" y="4868863"/>
          <a:ext cx="2263775" cy="625475"/>
        </p:xfrm>
        <a:graphic>
          <a:graphicData uri="http://schemas.openxmlformats.org/presentationml/2006/ole">
            <p:oleObj spid="_x0000_s199685" name="Equation" r:id="rId7" imgW="1422360" imgH="393480" progId="Equation.3">
              <p:embed/>
            </p:oleObj>
          </a:graphicData>
        </a:graphic>
      </p:graphicFrame>
      <p:sp>
        <p:nvSpPr>
          <p:cNvPr id="673814" name="Rectangle 22"/>
          <p:cNvSpPr>
            <a:spLocks noChangeArrowheads="1"/>
          </p:cNvSpPr>
          <p:nvPr/>
        </p:nvSpPr>
        <p:spPr bwMode="auto">
          <a:xfrm>
            <a:off x="935038" y="2528888"/>
            <a:ext cx="6769100" cy="1152525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3815" name="Rectangle 23"/>
          <p:cNvSpPr>
            <a:spLocks noChangeArrowheads="1"/>
          </p:cNvSpPr>
          <p:nvPr/>
        </p:nvSpPr>
        <p:spPr bwMode="auto">
          <a:xfrm>
            <a:off x="936625" y="4581525"/>
            <a:ext cx="6804025" cy="1152525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</a:t>
            </a:r>
            <a:r>
              <a:rPr lang="en-US" b="1" dirty="0" smtClean="0"/>
              <a:t>Line Parameters</a:t>
            </a:r>
            <a:endParaRPr lang="en-US" b="1" dirty="0"/>
          </a:p>
        </p:txBody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Telegrapher's Equations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can separate these coupled equations by differentiating each to get their 2nd derivative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>
                <a:solidFill>
                  <a:srgbClr val="0033CC"/>
                </a:solidFill>
                <a:cs typeface="Times New Roman" pitchFamily="18" charset="0"/>
              </a:rPr>
              <a:t>	       </a:t>
            </a:r>
            <a:r>
              <a:rPr lang="en-US" sz="1000" i="1">
                <a:solidFill>
                  <a:srgbClr val="0033CC"/>
                </a:solidFill>
                <a:cs typeface="Times New Roman" pitchFamily="18" charset="0"/>
              </a:rPr>
              <a:t>differentiate with respect to x</a:t>
            </a:r>
            <a:r>
              <a:rPr lang="en-US">
                <a:solidFill>
                  <a:srgbClr val="0033CC"/>
                </a:solidFill>
                <a:cs typeface="Times New Roman" pitchFamily="18" charset="0"/>
              </a:rPr>
              <a:t>	       </a:t>
            </a:r>
            <a:r>
              <a:rPr lang="en-US" sz="1000" i="1">
                <a:solidFill>
                  <a:srgbClr val="0033CC"/>
                </a:solidFill>
                <a:cs typeface="Times New Roman" pitchFamily="18" charset="0"/>
              </a:rPr>
              <a:t>differentiate with respect to t</a:t>
            </a:r>
            <a:endParaRPr lang="en-US" sz="1000" i="1">
              <a:solidFill>
                <a:srgbClr val="0033CC"/>
              </a:solidFill>
              <a:cs typeface="Arial" charset="0"/>
            </a:endParaRPr>
          </a:p>
          <a:p>
            <a:endParaRPr lang="en-US" sz="1000" i="1">
              <a:solidFill>
                <a:srgbClr val="0033CC"/>
              </a:solidFill>
              <a:cs typeface="Arial" charset="0"/>
            </a:endParaRPr>
          </a:p>
        </p:txBody>
      </p:sp>
      <p:graphicFrame>
        <p:nvGraphicFramePr>
          <p:cNvPr id="675844" name="Object 4"/>
          <p:cNvGraphicFramePr>
            <a:graphicFrameLocks noChangeAspect="1"/>
          </p:cNvGraphicFramePr>
          <p:nvPr/>
        </p:nvGraphicFramePr>
        <p:xfrm>
          <a:off x="4535488" y="2528888"/>
          <a:ext cx="1608137" cy="1995487"/>
        </p:xfrm>
        <a:graphic>
          <a:graphicData uri="http://schemas.openxmlformats.org/presentationml/2006/ole">
            <p:oleObj spid="_x0000_s200706" name="Equation" r:id="rId4" imgW="1041120" imgH="1295280" progId="Equation.3">
              <p:embed/>
            </p:oleObj>
          </a:graphicData>
        </a:graphic>
      </p:graphicFrame>
      <p:graphicFrame>
        <p:nvGraphicFramePr>
          <p:cNvPr id="675845" name="Object 5"/>
          <p:cNvGraphicFramePr>
            <a:graphicFrameLocks noChangeAspect="1"/>
          </p:cNvGraphicFramePr>
          <p:nvPr/>
        </p:nvGraphicFramePr>
        <p:xfrm>
          <a:off x="1619250" y="2486025"/>
          <a:ext cx="1636713" cy="2058988"/>
        </p:xfrm>
        <a:graphic>
          <a:graphicData uri="http://schemas.openxmlformats.org/presentationml/2006/ole">
            <p:oleObj spid="_x0000_s200707" name="Equation" r:id="rId5" imgW="1028520" imgH="1295280" progId="Equation.3">
              <p:embed/>
            </p:oleObj>
          </a:graphicData>
        </a:graphic>
      </p:graphicFrame>
      <p:sp>
        <p:nvSpPr>
          <p:cNvPr id="675852" name="Line 12"/>
          <p:cNvSpPr>
            <a:spLocks noChangeShapeType="1"/>
          </p:cNvSpPr>
          <p:nvPr/>
        </p:nvSpPr>
        <p:spPr bwMode="auto">
          <a:xfrm>
            <a:off x="2376488" y="3249613"/>
            <a:ext cx="0" cy="43180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75853" name="Line 13"/>
          <p:cNvSpPr>
            <a:spLocks noChangeShapeType="1"/>
          </p:cNvSpPr>
          <p:nvPr/>
        </p:nvSpPr>
        <p:spPr bwMode="auto">
          <a:xfrm>
            <a:off x="5148263" y="3249613"/>
            <a:ext cx="0" cy="43180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Impedance (T)</a:t>
            </a:r>
            <a:endParaRPr lang="en-US" b="1" dirty="0"/>
          </a:p>
        </p:txBody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/>
              <a:t>Transmission Lines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Transmission Lines are “Distributed” elements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This means that there is propagation delay from the beginning of the line to the end of the line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In reality, all “wires” are Distributed.  However, sometimes they are so short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the propagation delay can be ignored.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do this to simplify the circuit analysis: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“Lumped System”	- the dependant variables (V &amp; I) are only a function of time.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“Distributed System”	- the dependant variables (V &amp; I) are a function of time AND space.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say that any conductor that has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Length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, needs to be treated as a distributed system.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When we use a Transmission Line element, we always specify two parameters: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1) Impedance (Z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)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2) Prop Delay (T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D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)</a:t>
            </a:r>
          </a:p>
        </p:txBody>
      </p:sp>
      <p:graphicFrame>
        <p:nvGraphicFramePr>
          <p:cNvPr id="641028" name="Object 4"/>
          <p:cNvGraphicFramePr>
            <a:graphicFrameLocks noChangeAspect="1"/>
          </p:cNvGraphicFramePr>
          <p:nvPr/>
        </p:nvGraphicFramePr>
        <p:xfrm>
          <a:off x="3959225" y="5049838"/>
          <a:ext cx="1117600" cy="1106487"/>
        </p:xfrm>
        <a:graphic>
          <a:graphicData uri="http://schemas.openxmlformats.org/presentationml/2006/ole">
            <p:oleObj spid="_x0000_s156674" name="Equation" r:id="rId4" imgW="850680" imgH="8380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</a:t>
            </a:r>
            <a:r>
              <a:rPr lang="en-US" b="1" dirty="0" smtClean="0"/>
              <a:t>Line Parameters</a:t>
            </a:r>
            <a:endParaRPr lang="en-US" b="1" dirty="0"/>
          </a:p>
        </p:txBody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Telegrapher's Equations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can now substitute into each other using (</a:t>
            </a:r>
            <a:r>
              <a:rPr lang="en-US" b="0" baseline="30000">
                <a:solidFill>
                  <a:srgbClr val="000000"/>
                </a:solidFill>
                <a:cs typeface="Times New Roman" pitchFamily="18" charset="0"/>
              </a:rPr>
              <a:t>d</a:t>
            </a:r>
            <a:r>
              <a:rPr lang="en-US" sz="1200" b="0" baseline="3000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b="0" baseline="30000">
                <a:solidFill>
                  <a:srgbClr val="000000"/>
                </a:solidFill>
                <a:cs typeface="Times New Roman" pitchFamily="18" charset="0"/>
              </a:rPr>
              <a:t>I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/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dxdt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) to form one, 2nd order differential equation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b="0">
                <a:solidFill>
                  <a:srgbClr val="000000"/>
                </a:solidFill>
                <a:cs typeface="Arial" charset="0"/>
              </a:rPr>
              <a:t> 	- This is known as the </a:t>
            </a:r>
            <a:r>
              <a:rPr lang="en-US" i="1">
                <a:solidFill>
                  <a:srgbClr val="000000"/>
                </a:solidFill>
                <a:cs typeface="Arial" charset="0"/>
              </a:rPr>
              <a:t>"Wave Equation"</a:t>
            </a:r>
            <a:r>
              <a:rPr lang="en-US">
                <a:solidFill>
                  <a:srgbClr val="000000"/>
                </a:solidFill>
                <a:cs typeface="Arial" charset="0"/>
              </a:rPr>
              <a:t> </a:t>
            </a:r>
            <a:br>
              <a:rPr lang="en-US">
                <a:solidFill>
                  <a:srgbClr val="000000"/>
                </a:solidFill>
                <a:cs typeface="Arial" charset="0"/>
              </a:rPr>
            </a:br>
            <a:r>
              <a:rPr lang="en-US">
                <a:solidFill>
                  <a:srgbClr val="000000"/>
                </a:solidFill>
                <a:cs typeface="Arial" charset="0"/>
              </a:rPr>
              <a:t/>
            </a:r>
            <a:br>
              <a:rPr lang="en-US">
                <a:solidFill>
                  <a:srgbClr val="000000"/>
                </a:solidFill>
                <a:cs typeface="Arial" charset="0"/>
              </a:rPr>
            </a:br>
            <a:r>
              <a:rPr lang="en-US" b="0">
                <a:solidFill>
                  <a:srgbClr val="000000"/>
                </a:solidFill>
                <a:cs typeface="Arial" charset="0"/>
              </a:rPr>
              <a:t>- You may have seen the Wave Equation is this form:</a:t>
            </a:r>
          </a:p>
        </p:txBody>
      </p:sp>
      <p:graphicFrame>
        <p:nvGraphicFramePr>
          <p:cNvPr id="677892" name="Object 4"/>
          <p:cNvGraphicFramePr>
            <a:graphicFrameLocks noChangeAspect="1"/>
          </p:cNvGraphicFramePr>
          <p:nvPr/>
        </p:nvGraphicFramePr>
        <p:xfrm>
          <a:off x="4859338" y="2097088"/>
          <a:ext cx="1608137" cy="646112"/>
        </p:xfrm>
        <a:graphic>
          <a:graphicData uri="http://schemas.openxmlformats.org/presentationml/2006/ole">
            <p:oleObj spid="_x0000_s201730" name="Equation" r:id="rId4" imgW="1041120" imgH="419040" progId="Equation.3">
              <p:embed/>
            </p:oleObj>
          </a:graphicData>
        </a:graphic>
      </p:graphicFrame>
      <p:graphicFrame>
        <p:nvGraphicFramePr>
          <p:cNvPr id="677893" name="Object 5"/>
          <p:cNvGraphicFramePr>
            <a:graphicFrameLocks noChangeAspect="1"/>
          </p:cNvGraphicFramePr>
          <p:nvPr/>
        </p:nvGraphicFramePr>
        <p:xfrm>
          <a:off x="1825625" y="2060575"/>
          <a:ext cx="1638300" cy="666750"/>
        </p:xfrm>
        <a:graphic>
          <a:graphicData uri="http://schemas.openxmlformats.org/presentationml/2006/ole">
            <p:oleObj spid="_x0000_s201731" name="Equation" r:id="rId5" imgW="1028520" imgH="419040" progId="Equation.3">
              <p:embed/>
            </p:oleObj>
          </a:graphicData>
        </a:graphic>
      </p:graphicFrame>
      <p:graphicFrame>
        <p:nvGraphicFramePr>
          <p:cNvPr id="677894" name="Object 6"/>
          <p:cNvGraphicFramePr>
            <a:graphicFrameLocks noChangeAspect="1"/>
          </p:cNvGraphicFramePr>
          <p:nvPr/>
        </p:nvGraphicFramePr>
        <p:xfrm>
          <a:off x="3065463" y="3644900"/>
          <a:ext cx="1697037" cy="665163"/>
        </p:xfrm>
        <a:graphic>
          <a:graphicData uri="http://schemas.openxmlformats.org/presentationml/2006/ole">
            <p:oleObj spid="_x0000_s201732" name="Equation" r:id="rId6" imgW="1066680" imgH="419040" progId="Equation.3">
              <p:embed/>
            </p:oleObj>
          </a:graphicData>
        </a:graphic>
      </p:graphicFrame>
      <p:sp>
        <p:nvSpPr>
          <p:cNvPr id="677895" name="Line 7"/>
          <p:cNvSpPr>
            <a:spLocks noChangeShapeType="1"/>
          </p:cNvSpPr>
          <p:nvPr/>
        </p:nvSpPr>
        <p:spPr bwMode="auto">
          <a:xfrm>
            <a:off x="2916238" y="2960688"/>
            <a:ext cx="215900" cy="32385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77896" name="Line 8"/>
          <p:cNvSpPr>
            <a:spLocks noChangeShapeType="1"/>
          </p:cNvSpPr>
          <p:nvPr/>
        </p:nvSpPr>
        <p:spPr bwMode="auto">
          <a:xfrm flipH="1">
            <a:off x="4679950" y="2924175"/>
            <a:ext cx="180975" cy="396875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77897" name="Rectangle 9"/>
          <p:cNvSpPr>
            <a:spLocks noChangeArrowheads="1"/>
          </p:cNvSpPr>
          <p:nvPr/>
        </p:nvSpPr>
        <p:spPr bwMode="auto">
          <a:xfrm>
            <a:off x="2484438" y="3357563"/>
            <a:ext cx="2952750" cy="1152525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77898" name="Object 10"/>
          <p:cNvGraphicFramePr>
            <a:graphicFrameLocks noChangeAspect="1"/>
          </p:cNvGraphicFramePr>
          <p:nvPr/>
        </p:nvGraphicFramePr>
        <p:xfrm>
          <a:off x="5076825" y="5229225"/>
          <a:ext cx="1247775" cy="569913"/>
        </p:xfrm>
        <a:graphic>
          <a:graphicData uri="http://schemas.openxmlformats.org/presentationml/2006/ole">
            <p:oleObj spid="_x0000_s201733" name="Equation" r:id="rId7" imgW="91440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</a:t>
            </a:r>
            <a:r>
              <a:rPr lang="en-US" b="1" dirty="0" smtClean="0"/>
              <a:t>Line Parameters</a:t>
            </a:r>
            <a:endParaRPr lang="en-US" b="1" dirty="0"/>
          </a:p>
        </p:txBody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Wave Propagation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Wave Equation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has a couple of known solutions that are helpful to us.  The first is for the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velocity of the wave.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L and C in this expression can describe a particular segment, or the total L and C of the line.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Both will result in the same velocity.  </a:t>
            </a:r>
            <a:endParaRPr lang="en-US" b="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679942" name="Object 6"/>
          <p:cNvGraphicFramePr>
            <a:graphicFrameLocks noChangeAspect="1"/>
          </p:cNvGraphicFramePr>
          <p:nvPr/>
        </p:nvGraphicFramePr>
        <p:xfrm>
          <a:off x="3402013" y="2060575"/>
          <a:ext cx="1152525" cy="715963"/>
        </p:xfrm>
        <a:graphic>
          <a:graphicData uri="http://schemas.openxmlformats.org/presentationml/2006/ole">
            <p:oleObj spid="_x0000_s202754" name="Equation" r:id="rId4" imgW="672840" imgH="419040" progId="Equation.3">
              <p:embed/>
            </p:oleObj>
          </a:graphicData>
        </a:graphic>
      </p:graphicFrame>
      <p:sp>
        <p:nvSpPr>
          <p:cNvPr id="679948" name="Rectangle 12"/>
          <p:cNvSpPr>
            <a:spLocks noChangeArrowheads="1"/>
          </p:cNvSpPr>
          <p:nvPr/>
        </p:nvSpPr>
        <p:spPr bwMode="auto">
          <a:xfrm>
            <a:off x="2916238" y="1916113"/>
            <a:ext cx="2232025" cy="1152525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79949" name="Object 13"/>
          <p:cNvGraphicFramePr>
            <a:graphicFrameLocks noChangeAspect="1"/>
          </p:cNvGraphicFramePr>
          <p:nvPr/>
        </p:nvGraphicFramePr>
        <p:xfrm>
          <a:off x="3490913" y="4545013"/>
          <a:ext cx="1042987" cy="715962"/>
        </p:xfrm>
        <a:graphic>
          <a:graphicData uri="http://schemas.openxmlformats.org/presentationml/2006/ole">
            <p:oleObj spid="_x0000_s202755" name="Equation" r:id="rId5" imgW="609480" imgH="419040" progId="Equation.3">
              <p:embed/>
            </p:oleObj>
          </a:graphicData>
        </a:graphic>
      </p:graphicFrame>
      <p:sp>
        <p:nvSpPr>
          <p:cNvPr id="679950" name="Rectangle 14"/>
          <p:cNvSpPr>
            <a:spLocks noChangeArrowheads="1"/>
          </p:cNvSpPr>
          <p:nvPr/>
        </p:nvSpPr>
        <p:spPr bwMode="auto">
          <a:xfrm>
            <a:off x="2951163" y="4400550"/>
            <a:ext cx="2232025" cy="1152525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</a:t>
            </a:r>
            <a:r>
              <a:rPr lang="en-US" b="1" dirty="0" smtClean="0"/>
              <a:t>Line Parameters</a:t>
            </a:r>
            <a:endParaRPr lang="en-US" b="1" dirty="0"/>
          </a:p>
        </p:txBody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Propagation Delay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can manipulate this equation to put it in a more useful form by rearranging and putting it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in terms of "Prop Delay for a given length"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This says that the prop delay for a transmission line length with a total L and C is:</a:t>
            </a:r>
            <a:endParaRPr lang="en-US" b="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681989" name="Object 5"/>
          <p:cNvGraphicFramePr>
            <a:graphicFrameLocks noChangeAspect="1"/>
          </p:cNvGraphicFramePr>
          <p:nvPr/>
        </p:nvGraphicFramePr>
        <p:xfrm>
          <a:off x="3644900" y="2205038"/>
          <a:ext cx="1119188" cy="1820862"/>
        </p:xfrm>
        <a:graphic>
          <a:graphicData uri="http://schemas.openxmlformats.org/presentationml/2006/ole">
            <p:oleObj spid="_x0000_s203778" name="Equation" r:id="rId4" imgW="787320" imgH="1282680" progId="Equation.3">
              <p:embed/>
            </p:oleObj>
          </a:graphicData>
        </a:graphic>
      </p:graphicFrame>
      <p:graphicFrame>
        <p:nvGraphicFramePr>
          <p:cNvPr id="681990" name="Object 6"/>
          <p:cNvGraphicFramePr>
            <a:graphicFrameLocks noChangeAspect="1"/>
          </p:cNvGraphicFramePr>
          <p:nvPr/>
        </p:nvGraphicFramePr>
        <p:xfrm>
          <a:off x="3094038" y="4976813"/>
          <a:ext cx="2452687" cy="490537"/>
        </p:xfrm>
        <a:graphic>
          <a:graphicData uri="http://schemas.openxmlformats.org/presentationml/2006/ole">
            <p:oleObj spid="_x0000_s203779" name="Equation" r:id="rId5" imgW="1206360" imgH="241200" progId="Equation.3">
              <p:embed/>
            </p:oleObj>
          </a:graphicData>
        </a:graphic>
      </p:graphicFrame>
      <p:sp>
        <p:nvSpPr>
          <p:cNvPr id="681991" name="Rectangle 7"/>
          <p:cNvSpPr>
            <a:spLocks noChangeArrowheads="1"/>
          </p:cNvSpPr>
          <p:nvPr/>
        </p:nvSpPr>
        <p:spPr bwMode="auto">
          <a:xfrm>
            <a:off x="2879725" y="4652963"/>
            <a:ext cx="2952750" cy="1152525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</a:t>
            </a:r>
            <a:r>
              <a:rPr lang="en-US" b="1" dirty="0" smtClean="0"/>
              <a:t>Line Parameters</a:t>
            </a:r>
            <a:endParaRPr lang="en-US" b="1" dirty="0"/>
          </a:p>
        </p:txBody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Characteristic Impedance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Let's go back and look at Telegrapher's Equations in the Frequency Domain.  The Frequency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Domain allows us to convert the dependency on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time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to a dependency on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frequency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Let's now differentiate the frequency domain solutions with respect to x to get two,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uncoupled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,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2nd order differential equations: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684038" name="Object 6"/>
          <p:cNvGraphicFramePr>
            <a:graphicFrameLocks noChangeAspect="1"/>
          </p:cNvGraphicFramePr>
          <p:nvPr/>
        </p:nvGraphicFramePr>
        <p:xfrm>
          <a:off x="5184775" y="2384425"/>
          <a:ext cx="2314575" cy="606425"/>
        </p:xfrm>
        <a:graphic>
          <a:graphicData uri="http://schemas.openxmlformats.org/presentationml/2006/ole">
            <p:oleObj spid="_x0000_s204802" name="Equation" r:id="rId4" imgW="1498320" imgH="393480" progId="Equation.3">
              <p:embed/>
            </p:oleObj>
          </a:graphicData>
        </a:graphic>
      </p:graphicFrame>
      <p:graphicFrame>
        <p:nvGraphicFramePr>
          <p:cNvPr id="684039" name="Object 7"/>
          <p:cNvGraphicFramePr>
            <a:graphicFrameLocks noChangeAspect="1"/>
          </p:cNvGraphicFramePr>
          <p:nvPr/>
        </p:nvGraphicFramePr>
        <p:xfrm>
          <a:off x="1150938" y="2349500"/>
          <a:ext cx="2241550" cy="625475"/>
        </p:xfrm>
        <a:graphic>
          <a:graphicData uri="http://schemas.openxmlformats.org/presentationml/2006/ole">
            <p:oleObj spid="_x0000_s204803" name="Equation" r:id="rId5" imgW="1409400" imgH="393480" progId="Equation.3">
              <p:embed/>
            </p:oleObj>
          </a:graphicData>
        </a:graphic>
      </p:graphicFrame>
      <p:graphicFrame>
        <p:nvGraphicFramePr>
          <p:cNvPr id="684043" name="Object 11"/>
          <p:cNvGraphicFramePr>
            <a:graphicFrameLocks noChangeAspect="1"/>
          </p:cNvGraphicFramePr>
          <p:nvPr/>
        </p:nvGraphicFramePr>
        <p:xfrm>
          <a:off x="5435600" y="4868863"/>
          <a:ext cx="1627188" cy="646112"/>
        </p:xfrm>
        <a:graphic>
          <a:graphicData uri="http://schemas.openxmlformats.org/presentationml/2006/ole">
            <p:oleObj spid="_x0000_s204804" name="Equation" r:id="rId6" imgW="1054080" imgH="419040" progId="Equation.3">
              <p:embed/>
            </p:oleObj>
          </a:graphicData>
        </a:graphic>
      </p:graphicFrame>
      <p:graphicFrame>
        <p:nvGraphicFramePr>
          <p:cNvPr id="684044" name="Object 12"/>
          <p:cNvGraphicFramePr>
            <a:graphicFrameLocks noChangeAspect="1"/>
          </p:cNvGraphicFramePr>
          <p:nvPr/>
        </p:nvGraphicFramePr>
        <p:xfrm>
          <a:off x="1368425" y="4833938"/>
          <a:ext cx="1636713" cy="665162"/>
        </p:xfrm>
        <a:graphic>
          <a:graphicData uri="http://schemas.openxmlformats.org/presentationml/2006/ole">
            <p:oleObj spid="_x0000_s204805" name="Equation" r:id="rId7" imgW="102852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</a:t>
            </a:r>
            <a:r>
              <a:rPr lang="en-US" b="1" dirty="0" smtClean="0"/>
              <a:t>Line Parameters</a:t>
            </a:r>
            <a:endParaRPr lang="en-US" b="1" dirty="0"/>
          </a:p>
        </p:txBody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Characteristic Impedance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can now substitute in our 1st order differential equations into our 2nd order differential equations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to get a solution: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686088" name="Object 8"/>
          <p:cNvGraphicFramePr>
            <a:graphicFrameLocks noChangeAspect="1"/>
          </p:cNvGraphicFramePr>
          <p:nvPr/>
        </p:nvGraphicFramePr>
        <p:xfrm>
          <a:off x="5156200" y="2384425"/>
          <a:ext cx="2373313" cy="606425"/>
        </p:xfrm>
        <a:graphic>
          <a:graphicData uri="http://schemas.openxmlformats.org/presentationml/2006/ole">
            <p:oleObj spid="_x0000_s205826" name="Equation" r:id="rId4" imgW="1536480" imgH="393480" progId="Equation.3">
              <p:embed/>
            </p:oleObj>
          </a:graphicData>
        </a:graphic>
      </p:graphicFrame>
      <p:graphicFrame>
        <p:nvGraphicFramePr>
          <p:cNvPr id="686089" name="Object 9"/>
          <p:cNvGraphicFramePr>
            <a:graphicFrameLocks noChangeAspect="1"/>
          </p:cNvGraphicFramePr>
          <p:nvPr/>
        </p:nvGraphicFramePr>
        <p:xfrm>
          <a:off x="1111250" y="2349500"/>
          <a:ext cx="2322513" cy="625475"/>
        </p:xfrm>
        <a:graphic>
          <a:graphicData uri="http://schemas.openxmlformats.org/presentationml/2006/ole">
            <p:oleObj spid="_x0000_s205827" name="Equation" r:id="rId5" imgW="1460160" imgH="393480" progId="Equation.3">
              <p:embed/>
            </p:oleObj>
          </a:graphicData>
        </a:graphic>
      </p:graphicFrame>
      <p:graphicFrame>
        <p:nvGraphicFramePr>
          <p:cNvPr id="686090" name="Object 10"/>
          <p:cNvGraphicFramePr>
            <a:graphicFrameLocks noChangeAspect="1"/>
          </p:cNvGraphicFramePr>
          <p:nvPr/>
        </p:nvGraphicFramePr>
        <p:xfrm>
          <a:off x="5588000" y="3573463"/>
          <a:ext cx="1685925" cy="646112"/>
        </p:xfrm>
        <a:graphic>
          <a:graphicData uri="http://schemas.openxmlformats.org/presentationml/2006/ole">
            <p:oleObj spid="_x0000_s205828" name="Equation" r:id="rId6" imgW="1091880" imgH="419040" progId="Equation.3">
              <p:embed/>
            </p:oleObj>
          </a:graphicData>
        </a:graphic>
      </p:graphicFrame>
      <p:graphicFrame>
        <p:nvGraphicFramePr>
          <p:cNvPr id="686091" name="Object 11"/>
          <p:cNvGraphicFramePr>
            <a:graphicFrameLocks noChangeAspect="1"/>
          </p:cNvGraphicFramePr>
          <p:nvPr/>
        </p:nvGraphicFramePr>
        <p:xfrm>
          <a:off x="1393825" y="3500438"/>
          <a:ext cx="1657350" cy="665162"/>
        </p:xfrm>
        <a:graphic>
          <a:graphicData uri="http://schemas.openxmlformats.org/presentationml/2006/ole">
            <p:oleObj spid="_x0000_s205829" name="Equation" r:id="rId7" imgW="1041120" imgH="419040" progId="Equation.3">
              <p:embed/>
            </p:oleObj>
          </a:graphicData>
        </a:graphic>
      </p:graphicFrame>
      <p:sp>
        <p:nvSpPr>
          <p:cNvPr id="686092" name="Oval 12"/>
          <p:cNvSpPr>
            <a:spLocks noChangeArrowheads="1"/>
          </p:cNvSpPr>
          <p:nvPr/>
        </p:nvSpPr>
        <p:spPr bwMode="auto">
          <a:xfrm>
            <a:off x="1116013" y="2312988"/>
            <a:ext cx="468312" cy="719137"/>
          </a:xfrm>
          <a:prstGeom prst="ellips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093" name="Oval 13"/>
          <p:cNvSpPr>
            <a:spLocks noChangeArrowheads="1"/>
          </p:cNvSpPr>
          <p:nvPr/>
        </p:nvSpPr>
        <p:spPr bwMode="auto">
          <a:xfrm>
            <a:off x="5148263" y="2349500"/>
            <a:ext cx="431800" cy="719138"/>
          </a:xfrm>
          <a:prstGeom prst="ellips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094" name="Oval 14"/>
          <p:cNvSpPr>
            <a:spLocks noChangeArrowheads="1"/>
          </p:cNvSpPr>
          <p:nvPr/>
        </p:nvSpPr>
        <p:spPr bwMode="auto">
          <a:xfrm>
            <a:off x="6767513" y="3536950"/>
            <a:ext cx="504825" cy="719138"/>
          </a:xfrm>
          <a:prstGeom prst="ellips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095" name="Oval 15"/>
          <p:cNvSpPr>
            <a:spLocks noChangeArrowheads="1"/>
          </p:cNvSpPr>
          <p:nvPr/>
        </p:nvSpPr>
        <p:spPr bwMode="auto">
          <a:xfrm>
            <a:off x="2627313" y="3500438"/>
            <a:ext cx="468312" cy="719137"/>
          </a:xfrm>
          <a:prstGeom prst="ellips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096" name="Line 16"/>
          <p:cNvSpPr>
            <a:spLocks noChangeShapeType="1"/>
          </p:cNvSpPr>
          <p:nvPr/>
        </p:nvSpPr>
        <p:spPr bwMode="auto">
          <a:xfrm flipH="1">
            <a:off x="3203575" y="2960688"/>
            <a:ext cx="1801813" cy="720725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6097" name="Line 17"/>
          <p:cNvSpPr>
            <a:spLocks noChangeShapeType="1"/>
          </p:cNvSpPr>
          <p:nvPr/>
        </p:nvSpPr>
        <p:spPr bwMode="auto">
          <a:xfrm>
            <a:off x="1692275" y="2889250"/>
            <a:ext cx="5040313" cy="719138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686098" name="Object 18"/>
          <p:cNvGraphicFramePr>
            <a:graphicFrameLocks noChangeAspect="1"/>
          </p:cNvGraphicFramePr>
          <p:nvPr/>
        </p:nvGraphicFramePr>
        <p:xfrm>
          <a:off x="466725" y="5300663"/>
          <a:ext cx="3616325" cy="665162"/>
        </p:xfrm>
        <a:graphic>
          <a:graphicData uri="http://schemas.openxmlformats.org/presentationml/2006/ole">
            <p:oleObj spid="_x0000_s205830" name="Equation" r:id="rId8" imgW="2273040" imgH="419040" progId="Equation.3">
              <p:embed/>
            </p:oleObj>
          </a:graphicData>
        </a:graphic>
      </p:graphicFrame>
      <p:graphicFrame>
        <p:nvGraphicFramePr>
          <p:cNvPr id="686099" name="Object 19"/>
          <p:cNvGraphicFramePr>
            <a:graphicFrameLocks noChangeAspect="1"/>
          </p:cNvGraphicFramePr>
          <p:nvPr/>
        </p:nvGraphicFramePr>
        <p:xfrm>
          <a:off x="5073650" y="5265738"/>
          <a:ext cx="3389313" cy="646112"/>
        </p:xfrm>
        <a:graphic>
          <a:graphicData uri="http://schemas.openxmlformats.org/presentationml/2006/ole">
            <p:oleObj spid="_x0000_s205831" name="Equation" r:id="rId9" imgW="2197080" imgH="419040" progId="Equation.3">
              <p:embed/>
            </p:oleObj>
          </a:graphicData>
        </a:graphic>
      </p:graphicFrame>
      <p:sp>
        <p:nvSpPr>
          <p:cNvPr id="686100" name="Line 20"/>
          <p:cNvSpPr>
            <a:spLocks noChangeShapeType="1"/>
          </p:cNvSpPr>
          <p:nvPr/>
        </p:nvSpPr>
        <p:spPr bwMode="auto">
          <a:xfrm flipH="1">
            <a:off x="2303463" y="4365625"/>
            <a:ext cx="1587" cy="75565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6101" name="Line 21"/>
          <p:cNvSpPr>
            <a:spLocks noChangeShapeType="1"/>
          </p:cNvSpPr>
          <p:nvPr/>
        </p:nvSpPr>
        <p:spPr bwMode="auto">
          <a:xfrm flipH="1">
            <a:off x="6480175" y="4365625"/>
            <a:ext cx="1588" cy="75565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</a:t>
            </a:r>
            <a:r>
              <a:rPr lang="en-US" b="1" dirty="0" smtClean="0"/>
              <a:t>Line Parameters</a:t>
            </a:r>
            <a:endParaRPr lang="en-US" b="1" dirty="0"/>
          </a:p>
        </p:txBody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Characteristic Impedance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general solution for the Voltage and Current is: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Forward		Reverse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Traveling		Traveling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Wave		Wave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where we define the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 as the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Wave Propagation Constant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: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688142" name="Object 14"/>
          <p:cNvGraphicFramePr>
            <a:graphicFrameLocks noChangeAspect="1"/>
          </p:cNvGraphicFramePr>
          <p:nvPr/>
        </p:nvGraphicFramePr>
        <p:xfrm>
          <a:off x="3657600" y="4941888"/>
          <a:ext cx="1273175" cy="382587"/>
        </p:xfrm>
        <a:graphic>
          <a:graphicData uri="http://schemas.openxmlformats.org/presentationml/2006/ole">
            <p:oleObj spid="_x0000_s206850" name="Equation" r:id="rId4" imgW="799920" imgH="241200" progId="Equation.3">
              <p:embed/>
            </p:oleObj>
          </a:graphicData>
        </a:graphic>
      </p:graphicFrame>
      <p:graphicFrame>
        <p:nvGraphicFramePr>
          <p:cNvPr id="688143" name="Object 15"/>
          <p:cNvGraphicFramePr>
            <a:graphicFrameLocks noChangeAspect="1"/>
          </p:cNvGraphicFramePr>
          <p:nvPr/>
        </p:nvGraphicFramePr>
        <p:xfrm>
          <a:off x="2519363" y="1989138"/>
          <a:ext cx="3900487" cy="742950"/>
        </p:xfrm>
        <a:graphic>
          <a:graphicData uri="http://schemas.openxmlformats.org/presentationml/2006/ole">
            <p:oleObj spid="_x0000_s206851" name="Equation" r:id="rId5" imgW="2527200" imgH="482400" progId="Equation.3">
              <p:embed/>
            </p:oleObj>
          </a:graphicData>
        </a:graphic>
      </p:graphicFrame>
      <p:sp>
        <p:nvSpPr>
          <p:cNvPr id="688146" name="Line 18"/>
          <p:cNvSpPr>
            <a:spLocks noChangeShapeType="1"/>
          </p:cNvSpPr>
          <p:nvPr/>
        </p:nvSpPr>
        <p:spPr bwMode="auto">
          <a:xfrm>
            <a:off x="3133725" y="2744788"/>
            <a:ext cx="576263" cy="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8147" name="Line 19"/>
          <p:cNvSpPr>
            <a:spLocks noChangeShapeType="1"/>
          </p:cNvSpPr>
          <p:nvPr/>
        </p:nvSpPr>
        <p:spPr bwMode="auto">
          <a:xfrm flipH="1">
            <a:off x="2917825" y="2744788"/>
            <a:ext cx="503238" cy="396875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8148" name="Line 20"/>
          <p:cNvSpPr>
            <a:spLocks noChangeShapeType="1"/>
          </p:cNvSpPr>
          <p:nvPr/>
        </p:nvSpPr>
        <p:spPr bwMode="auto">
          <a:xfrm>
            <a:off x="4068763" y="2744788"/>
            <a:ext cx="576262" cy="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8149" name="Line 21"/>
          <p:cNvSpPr>
            <a:spLocks noChangeShapeType="1"/>
          </p:cNvSpPr>
          <p:nvPr/>
        </p:nvSpPr>
        <p:spPr bwMode="auto">
          <a:xfrm>
            <a:off x="4392613" y="2744788"/>
            <a:ext cx="396875" cy="396875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</a:t>
            </a:r>
            <a:r>
              <a:rPr lang="en-US" b="1" dirty="0" smtClean="0"/>
              <a:t>Line Parameters</a:t>
            </a:r>
            <a:endParaRPr lang="en-US" b="1" dirty="0"/>
          </a:p>
        </p:txBody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Characteristic Impedance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If we differentiate the voltage solution, we can get the solution for current by plugging it back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into our original Telegrapher's Equation: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Rearranging for I, we get: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690181" name="Object 5"/>
          <p:cNvGraphicFramePr>
            <a:graphicFrameLocks noChangeAspect="1"/>
          </p:cNvGraphicFramePr>
          <p:nvPr/>
        </p:nvGraphicFramePr>
        <p:xfrm>
          <a:off x="2519363" y="2205038"/>
          <a:ext cx="3783012" cy="1349375"/>
        </p:xfrm>
        <a:graphic>
          <a:graphicData uri="http://schemas.openxmlformats.org/presentationml/2006/ole">
            <p:oleObj spid="_x0000_s207874" name="Equation" r:id="rId4" imgW="2450880" imgH="876240" progId="Equation.3">
              <p:embed/>
            </p:oleObj>
          </a:graphicData>
        </a:graphic>
      </p:graphicFrame>
      <p:graphicFrame>
        <p:nvGraphicFramePr>
          <p:cNvPr id="690186" name="Object 10"/>
          <p:cNvGraphicFramePr>
            <a:graphicFrameLocks noChangeAspect="1"/>
          </p:cNvGraphicFramePr>
          <p:nvPr/>
        </p:nvGraphicFramePr>
        <p:xfrm>
          <a:off x="2824163" y="4508500"/>
          <a:ext cx="2801937" cy="606425"/>
        </p:xfrm>
        <a:graphic>
          <a:graphicData uri="http://schemas.openxmlformats.org/presentationml/2006/ole">
            <p:oleObj spid="_x0000_s207875" name="Equation" r:id="rId5" imgW="18158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</a:t>
            </a:r>
            <a:r>
              <a:rPr lang="en-US" b="1" dirty="0" smtClean="0"/>
              <a:t>Line Parameters</a:t>
            </a:r>
            <a:endParaRPr lang="en-US" b="1" dirty="0"/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Characteristic Impedance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Notice that this is in a form to give us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Impedance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(Z=V/I):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where 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0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is:</a:t>
            </a:r>
            <a:endParaRPr lang="en-US" b="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692229" name="Object 5"/>
          <p:cNvGraphicFramePr>
            <a:graphicFrameLocks noChangeAspect="1"/>
          </p:cNvGraphicFramePr>
          <p:nvPr/>
        </p:nvGraphicFramePr>
        <p:xfrm>
          <a:off x="2860675" y="1916113"/>
          <a:ext cx="2800350" cy="1662112"/>
        </p:xfrm>
        <a:graphic>
          <a:graphicData uri="http://schemas.openxmlformats.org/presentationml/2006/ole">
            <p:oleObj spid="_x0000_s208898" name="Equation" r:id="rId4" imgW="1815840" imgH="1079280" progId="Equation.3">
              <p:embed/>
            </p:oleObj>
          </a:graphicData>
        </a:graphic>
      </p:graphicFrame>
      <p:graphicFrame>
        <p:nvGraphicFramePr>
          <p:cNvPr id="692231" name="Object 7"/>
          <p:cNvGraphicFramePr>
            <a:graphicFrameLocks noChangeAspect="1"/>
          </p:cNvGraphicFramePr>
          <p:nvPr/>
        </p:nvGraphicFramePr>
        <p:xfrm>
          <a:off x="3517900" y="4329113"/>
          <a:ext cx="941388" cy="663575"/>
        </p:xfrm>
        <a:graphic>
          <a:graphicData uri="http://schemas.openxmlformats.org/presentationml/2006/ole">
            <p:oleObj spid="_x0000_s208899" name="Equation" r:id="rId5" imgW="60948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</a:t>
            </a:r>
            <a:r>
              <a:rPr lang="en-US" b="1" dirty="0" smtClean="0"/>
              <a:t>Line Parameters</a:t>
            </a:r>
            <a:endParaRPr lang="en-US" b="1" dirty="0"/>
          </a:p>
        </p:txBody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Characteristic Impedance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Finally, we can plug back in our expression for the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Wave Propagation Constant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to get a value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for the impedance in terms of L and C: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694277" name="Object 5"/>
          <p:cNvGraphicFramePr>
            <a:graphicFrameLocks noChangeAspect="1"/>
          </p:cNvGraphicFramePr>
          <p:nvPr/>
        </p:nvGraphicFramePr>
        <p:xfrm>
          <a:off x="2338388" y="2492375"/>
          <a:ext cx="4310062" cy="2516188"/>
        </p:xfrm>
        <a:graphic>
          <a:graphicData uri="http://schemas.openxmlformats.org/presentationml/2006/ole">
            <p:oleObj spid="_x0000_s209922" name="Equation" r:id="rId4" imgW="2793960" imgH="1638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</a:t>
            </a:r>
            <a:r>
              <a:rPr lang="en-US" b="1" dirty="0" smtClean="0"/>
              <a:t>Line Parameters</a:t>
            </a:r>
            <a:endParaRPr lang="en-US" b="1" dirty="0"/>
          </a:p>
        </p:txBody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Characteristic Impedance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This is called the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Characteristic Impedance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of the transmission line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things to notice about a Lossless T-line: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- 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does not depend on length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- the value of 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does not vary with frequency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- the value of 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depends on only L and C, which depend on the T-line geometry and materials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- the characteristic impedance only has meaning if waves are traveling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i.e.,  If you put an Ohm meter across a Transmission line, you'll see 0 ohms.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However, if you send in an AC signal, the signal will see 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</p:txBody>
      </p:sp>
      <p:graphicFrame>
        <p:nvGraphicFramePr>
          <p:cNvPr id="696324" name="Object 4"/>
          <p:cNvGraphicFramePr>
            <a:graphicFrameLocks noChangeAspect="1"/>
          </p:cNvGraphicFramePr>
          <p:nvPr/>
        </p:nvGraphicFramePr>
        <p:xfrm>
          <a:off x="3851275" y="2205038"/>
          <a:ext cx="941388" cy="682625"/>
        </p:xfrm>
        <a:graphic>
          <a:graphicData uri="http://schemas.openxmlformats.org/presentationml/2006/ole">
            <p:oleObj spid="_x0000_s210946" name="Equation" r:id="rId4" imgW="60948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Transmission Lines</a:t>
            </a:r>
          </a:p>
        </p:txBody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Lumped vs. Distributed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first question we always ask when looking at a system is whether it needs to be treated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as “Lumped” or “Distributed”.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need to treat a conductor as “Distributed” when: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“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the length of the interconnect is comparable to the wavelength present in the signal”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        “Delay is not large relative to </a:t>
            </a:r>
            <a:r>
              <a:rPr lang="el-GR" b="0">
                <a:solidFill>
                  <a:srgbClr val="000000"/>
                </a:solidFill>
                <a:cs typeface="Arial" charset="0"/>
              </a:rPr>
              <a:t>λ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”	          	“Delay is large relative to </a:t>
            </a:r>
            <a:r>
              <a:rPr lang="el-GR" b="0">
                <a:solidFill>
                  <a:srgbClr val="000000"/>
                </a:solidFill>
                <a:cs typeface="Arial" charset="0"/>
              </a:rPr>
              <a:t>λ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”	</a:t>
            </a:r>
          </a:p>
        </p:txBody>
      </p:sp>
      <p:pic>
        <p:nvPicPr>
          <p:cNvPr id="616454" name="Picture 6" descr="Tline_lumped_TRAN_PL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908300"/>
            <a:ext cx="3744912" cy="2279650"/>
          </a:xfrm>
          <a:prstGeom prst="rect">
            <a:avLst/>
          </a:prstGeom>
          <a:noFill/>
        </p:spPr>
      </p:pic>
      <p:pic>
        <p:nvPicPr>
          <p:cNvPr id="616455" name="Picture 7" descr="Tline_distributed_TRAN_PLO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9950" y="2924175"/>
            <a:ext cx="3781425" cy="230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</a:t>
            </a:r>
            <a:r>
              <a:rPr lang="en-US" b="1" dirty="0" smtClean="0"/>
              <a:t>Line Parameters</a:t>
            </a:r>
            <a:endParaRPr lang="en-US" b="1" dirty="0"/>
          </a:p>
        </p:txBody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Characteristic Impedance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If we have a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Lossy Transmission Line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the Characteristic Impedance of the transmission becomes: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things to notice about a Lossy T-line line: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- it is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Complex!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698372" name="Object 4"/>
          <p:cNvGraphicFramePr>
            <a:graphicFrameLocks noChangeAspect="1"/>
          </p:cNvGraphicFramePr>
          <p:nvPr/>
        </p:nvGraphicFramePr>
        <p:xfrm>
          <a:off x="3311525" y="2168525"/>
          <a:ext cx="1589088" cy="722313"/>
        </p:xfrm>
        <a:graphic>
          <a:graphicData uri="http://schemas.openxmlformats.org/presentationml/2006/ole">
            <p:oleObj spid="_x0000_s211970" name="Equation" r:id="rId4" imgW="1028520" imgH="469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</a:t>
            </a:r>
            <a:r>
              <a:rPr lang="en-US" b="1" dirty="0" smtClean="0"/>
              <a:t>Line Parameters</a:t>
            </a:r>
            <a:endParaRPr lang="en-US" b="1" dirty="0"/>
          </a:p>
        </p:txBody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Basic T-Line Equations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two main equations we use for T-lines are: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So for a given length of Transmission line, if we can find the total capacitance and total inductance,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we can derive the prop delay and characteristic impedance:</a:t>
            </a:r>
            <a:endParaRPr lang="en-US" b="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700421" name="Object 5"/>
          <p:cNvGraphicFramePr>
            <a:graphicFrameLocks noChangeAspect="1"/>
          </p:cNvGraphicFramePr>
          <p:nvPr/>
        </p:nvGraphicFramePr>
        <p:xfrm>
          <a:off x="2735263" y="2528888"/>
          <a:ext cx="941387" cy="682625"/>
        </p:xfrm>
        <a:graphic>
          <a:graphicData uri="http://schemas.openxmlformats.org/presentationml/2006/ole">
            <p:oleObj spid="_x0000_s212994" name="Equation" r:id="rId4" imgW="609480" imgH="444240" progId="Equation.3">
              <p:embed/>
            </p:oleObj>
          </a:graphicData>
        </a:graphic>
      </p:graphicFrame>
      <p:graphicFrame>
        <p:nvGraphicFramePr>
          <p:cNvPr id="700422" name="Object 6"/>
          <p:cNvGraphicFramePr>
            <a:graphicFrameLocks noChangeAspect="1"/>
          </p:cNvGraphicFramePr>
          <p:nvPr/>
        </p:nvGraphicFramePr>
        <p:xfrm>
          <a:off x="4932363" y="2636838"/>
          <a:ext cx="1116012" cy="400050"/>
        </p:xfrm>
        <a:graphic>
          <a:graphicData uri="http://schemas.openxmlformats.org/presentationml/2006/ole">
            <p:oleObj spid="_x0000_s212995" name="Equation" r:id="rId5" imgW="672840" imgH="241200" progId="Equation.3">
              <p:embed/>
            </p:oleObj>
          </a:graphicData>
        </a:graphic>
      </p:graphicFrame>
      <p:sp>
        <p:nvSpPr>
          <p:cNvPr id="700425" name="Rectangle 9"/>
          <p:cNvSpPr>
            <a:spLocks noChangeArrowheads="1"/>
          </p:cNvSpPr>
          <p:nvPr/>
        </p:nvSpPr>
        <p:spPr bwMode="auto">
          <a:xfrm>
            <a:off x="2232025" y="2312988"/>
            <a:ext cx="4465638" cy="1044575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</a:t>
            </a:r>
            <a:r>
              <a:rPr lang="en-US" b="1" dirty="0" smtClean="0"/>
              <a:t>Line Parameters</a:t>
            </a:r>
            <a:endParaRPr lang="en-US" b="1" dirty="0"/>
          </a:p>
        </p:txBody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Basic T-Line Equations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Notice that these are related using L and C:</a:t>
            </a:r>
            <a:endParaRPr lang="en-US" b="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702470" name="Object 6"/>
          <p:cNvGraphicFramePr>
            <a:graphicFrameLocks noChangeAspect="1"/>
          </p:cNvGraphicFramePr>
          <p:nvPr/>
        </p:nvGraphicFramePr>
        <p:xfrm>
          <a:off x="2376488" y="1881188"/>
          <a:ext cx="1071562" cy="1106487"/>
        </p:xfrm>
        <a:graphic>
          <a:graphicData uri="http://schemas.openxmlformats.org/presentationml/2006/ole">
            <p:oleObj spid="_x0000_s214018" name="Equation" r:id="rId4" imgW="685800" imgH="711000" progId="Equation.3">
              <p:embed/>
            </p:oleObj>
          </a:graphicData>
        </a:graphic>
      </p:graphicFrame>
      <p:graphicFrame>
        <p:nvGraphicFramePr>
          <p:cNvPr id="702471" name="Object 7"/>
          <p:cNvGraphicFramePr>
            <a:graphicFrameLocks noChangeAspect="1"/>
          </p:cNvGraphicFramePr>
          <p:nvPr/>
        </p:nvGraphicFramePr>
        <p:xfrm>
          <a:off x="4067175" y="1989138"/>
          <a:ext cx="1111250" cy="1133475"/>
        </p:xfrm>
        <a:graphic>
          <a:graphicData uri="http://schemas.openxmlformats.org/presentationml/2006/ole">
            <p:oleObj spid="_x0000_s214019" name="Equation" r:id="rId5" imgW="672840" imgH="685800" progId="Equation.3">
              <p:embed/>
            </p:oleObj>
          </a:graphicData>
        </a:graphic>
      </p:graphicFrame>
      <p:sp>
        <p:nvSpPr>
          <p:cNvPr id="702473" name="Line 9"/>
          <p:cNvSpPr>
            <a:spLocks noChangeShapeType="1"/>
          </p:cNvSpPr>
          <p:nvPr/>
        </p:nvSpPr>
        <p:spPr bwMode="auto">
          <a:xfrm>
            <a:off x="3041650" y="3176588"/>
            <a:ext cx="414338" cy="504825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702476" name="Line 12"/>
          <p:cNvSpPr>
            <a:spLocks noChangeShapeType="1"/>
          </p:cNvSpPr>
          <p:nvPr/>
        </p:nvSpPr>
        <p:spPr bwMode="auto">
          <a:xfrm flipH="1">
            <a:off x="4122738" y="3213100"/>
            <a:ext cx="360362" cy="504825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702477" name="Object 13"/>
          <p:cNvGraphicFramePr>
            <a:graphicFrameLocks noChangeAspect="1"/>
          </p:cNvGraphicFramePr>
          <p:nvPr/>
        </p:nvGraphicFramePr>
        <p:xfrm>
          <a:off x="3240088" y="3716338"/>
          <a:ext cx="1312862" cy="2160587"/>
        </p:xfrm>
        <a:graphic>
          <a:graphicData uri="http://schemas.openxmlformats.org/presentationml/2006/ole">
            <p:oleObj spid="_x0000_s214020" name="Equation" r:id="rId6" imgW="825480" imgH="1358640" progId="Equation.3">
              <p:embed/>
            </p:oleObj>
          </a:graphicData>
        </a:graphic>
      </p:graphicFrame>
      <p:sp>
        <p:nvSpPr>
          <p:cNvPr id="702478" name="Line 14"/>
          <p:cNvSpPr>
            <a:spLocks noChangeShapeType="1"/>
          </p:cNvSpPr>
          <p:nvPr/>
        </p:nvSpPr>
        <p:spPr bwMode="auto">
          <a:xfrm flipV="1">
            <a:off x="4392613" y="4760913"/>
            <a:ext cx="1150937" cy="75565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702479" name="Object 15"/>
          <p:cNvGraphicFramePr>
            <a:graphicFrameLocks noChangeAspect="1"/>
          </p:cNvGraphicFramePr>
          <p:nvPr/>
        </p:nvGraphicFramePr>
        <p:xfrm>
          <a:off x="5651500" y="4473575"/>
          <a:ext cx="1149350" cy="1366838"/>
        </p:xfrm>
        <a:graphic>
          <a:graphicData uri="http://schemas.openxmlformats.org/presentationml/2006/ole">
            <p:oleObj spid="_x0000_s214021" name="Equation" r:id="rId7" imgW="774360" imgH="927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</a:t>
            </a:r>
            <a:r>
              <a:rPr lang="en-US" b="1" dirty="0" smtClean="0"/>
              <a:t>Line Parameters</a:t>
            </a:r>
            <a:endParaRPr lang="en-US" b="1" dirty="0"/>
          </a:p>
        </p:txBody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Basic T-Line Equations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These expressions say that if we can know the 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and T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D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of a transmission line, we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can determine the total capacitance and inductance of the line:</a:t>
            </a:r>
            <a:endParaRPr lang="en-US" b="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704520" name="Object 8"/>
          <p:cNvGraphicFramePr>
            <a:graphicFrameLocks noChangeAspect="1"/>
          </p:cNvGraphicFramePr>
          <p:nvPr/>
        </p:nvGraphicFramePr>
        <p:xfrm>
          <a:off x="2916238" y="2528888"/>
          <a:ext cx="787400" cy="685800"/>
        </p:xfrm>
        <a:graphic>
          <a:graphicData uri="http://schemas.openxmlformats.org/presentationml/2006/ole">
            <p:oleObj spid="_x0000_s215042" name="Equation" r:id="rId4" imgW="495000" imgH="431640" progId="Equation.3">
              <p:embed/>
            </p:oleObj>
          </a:graphicData>
        </a:graphic>
      </p:graphicFrame>
      <p:graphicFrame>
        <p:nvGraphicFramePr>
          <p:cNvPr id="704522" name="Object 10"/>
          <p:cNvGraphicFramePr>
            <a:graphicFrameLocks noChangeAspect="1"/>
          </p:cNvGraphicFramePr>
          <p:nvPr/>
        </p:nvGraphicFramePr>
        <p:xfrm>
          <a:off x="4932363" y="2673350"/>
          <a:ext cx="979487" cy="336550"/>
        </p:xfrm>
        <a:graphic>
          <a:graphicData uri="http://schemas.openxmlformats.org/presentationml/2006/ole">
            <p:oleObj spid="_x0000_s215043" name="Equation" r:id="rId5" imgW="660240" imgH="228600" progId="Equation.3">
              <p:embed/>
            </p:oleObj>
          </a:graphicData>
        </a:graphic>
      </p:graphicFrame>
      <p:sp>
        <p:nvSpPr>
          <p:cNvPr id="704523" name="Rectangle 11"/>
          <p:cNvSpPr>
            <a:spLocks noChangeArrowheads="1"/>
          </p:cNvSpPr>
          <p:nvPr/>
        </p:nvSpPr>
        <p:spPr bwMode="auto">
          <a:xfrm>
            <a:off x="2232025" y="2312988"/>
            <a:ext cx="4465638" cy="1044575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69" name="Picture 9" descr="Tline_LC_segment"/>
          <p:cNvPicPr>
            <a:picLocks noChangeAspect="1" noChangeArrowheads="1"/>
          </p:cNvPicPr>
          <p:nvPr/>
        </p:nvPicPr>
        <p:blipFill>
          <a:blip r:embed="rId4" cstate="print"/>
          <a:srcRect l="21678" r="23566"/>
          <a:stretch>
            <a:fillRect/>
          </a:stretch>
        </p:blipFill>
        <p:spPr bwMode="auto">
          <a:xfrm>
            <a:off x="5076825" y="2276475"/>
            <a:ext cx="3636963" cy="2703513"/>
          </a:xfrm>
          <a:prstGeom prst="rect">
            <a:avLst/>
          </a:prstGeom>
          <a:noFill/>
        </p:spPr>
      </p:pic>
      <p:sp>
        <p:nvSpPr>
          <p:cNvPr id="70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</a:t>
            </a:r>
            <a:r>
              <a:rPr lang="en-US" b="1" dirty="0" smtClean="0"/>
              <a:t>Line Parameters</a:t>
            </a:r>
            <a:endParaRPr lang="en-US" b="1" dirty="0"/>
          </a:p>
        </p:txBody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 dirty="0"/>
              <a:t>Summary </a:t>
            </a:r>
            <a:r>
              <a:rPr lang="en-US" sz="1600" dirty="0" smtClean="0"/>
              <a:t>of Transmission Line Parameters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Characteristic Impedance:</a:t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Prop Delay:</a:t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T-Line Capacitance:</a:t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T-Line Inductance:</a:t>
            </a:r>
            <a:endParaRPr lang="en-US" b="0" dirty="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706564" name="Object 4"/>
          <p:cNvGraphicFramePr>
            <a:graphicFrameLocks noChangeAspect="1"/>
          </p:cNvGraphicFramePr>
          <p:nvPr/>
        </p:nvGraphicFramePr>
        <p:xfrm>
          <a:off x="3244850" y="3606800"/>
          <a:ext cx="787400" cy="685800"/>
        </p:xfrm>
        <a:graphic>
          <a:graphicData uri="http://schemas.openxmlformats.org/presentationml/2006/ole">
            <p:oleObj spid="_x0000_s216066" name="Equation" r:id="rId5" imgW="495000" imgH="431640" progId="Equation.3">
              <p:embed/>
            </p:oleObj>
          </a:graphicData>
        </a:graphic>
      </p:graphicFrame>
      <p:graphicFrame>
        <p:nvGraphicFramePr>
          <p:cNvPr id="706565" name="Object 5"/>
          <p:cNvGraphicFramePr>
            <a:graphicFrameLocks noChangeAspect="1"/>
          </p:cNvGraphicFramePr>
          <p:nvPr/>
        </p:nvGraphicFramePr>
        <p:xfrm>
          <a:off x="3124200" y="4797425"/>
          <a:ext cx="979488" cy="336550"/>
        </p:xfrm>
        <a:graphic>
          <a:graphicData uri="http://schemas.openxmlformats.org/presentationml/2006/ole">
            <p:oleObj spid="_x0000_s216067" name="Equation" r:id="rId6" imgW="660240" imgH="228600" progId="Equation.3">
              <p:embed/>
            </p:oleObj>
          </a:graphicData>
        </a:graphic>
      </p:graphicFrame>
      <p:graphicFrame>
        <p:nvGraphicFramePr>
          <p:cNvPr id="706567" name="Object 7"/>
          <p:cNvGraphicFramePr>
            <a:graphicFrameLocks noChangeAspect="1"/>
          </p:cNvGraphicFramePr>
          <p:nvPr/>
        </p:nvGraphicFramePr>
        <p:xfrm>
          <a:off x="3203575" y="1484313"/>
          <a:ext cx="941388" cy="682625"/>
        </p:xfrm>
        <a:graphic>
          <a:graphicData uri="http://schemas.openxmlformats.org/presentationml/2006/ole">
            <p:oleObj spid="_x0000_s216068" name="Equation" r:id="rId7" imgW="609480" imgH="444240" progId="Equation.3">
              <p:embed/>
            </p:oleObj>
          </a:graphicData>
        </a:graphic>
      </p:graphicFrame>
      <p:graphicFrame>
        <p:nvGraphicFramePr>
          <p:cNvPr id="706568" name="Object 8"/>
          <p:cNvGraphicFramePr>
            <a:graphicFrameLocks noChangeAspect="1"/>
          </p:cNvGraphicFramePr>
          <p:nvPr/>
        </p:nvGraphicFramePr>
        <p:xfrm>
          <a:off x="3167063" y="2673350"/>
          <a:ext cx="1116012" cy="400050"/>
        </p:xfrm>
        <a:graphic>
          <a:graphicData uri="http://schemas.openxmlformats.org/presentationml/2006/ole">
            <p:oleObj spid="_x0000_s216069" name="Equation" r:id="rId8" imgW="67284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</a:t>
            </a:r>
            <a:r>
              <a:rPr lang="en-US" b="1" dirty="0" smtClean="0"/>
              <a:t>Line Reflections</a:t>
            </a:r>
            <a:endParaRPr lang="en-US" b="1" dirty="0"/>
          </a:p>
        </p:txBody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Reflection Coefficient 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derived the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Characteristic Impedance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of a transmission line as: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Lossless 				Lossy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also described the electrical quantities on a transmission line consisting of both Forward and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Reverse Traveling waves using:</a:t>
            </a:r>
            <a:endParaRPr lang="en-US" b="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706567" name="Object 7"/>
          <p:cNvGraphicFramePr>
            <a:graphicFrameLocks noChangeAspect="1"/>
          </p:cNvGraphicFramePr>
          <p:nvPr/>
        </p:nvGraphicFramePr>
        <p:xfrm>
          <a:off x="2087563" y="2420938"/>
          <a:ext cx="941387" cy="682625"/>
        </p:xfrm>
        <a:graphic>
          <a:graphicData uri="http://schemas.openxmlformats.org/presentationml/2006/ole">
            <p:oleObj spid="_x0000_s217090" name="Equation" r:id="rId4" imgW="609480" imgH="444240" progId="Equation.3">
              <p:embed/>
            </p:oleObj>
          </a:graphicData>
        </a:graphic>
      </p:graphicFrame>
      <p:graphicFrame>
        <p:nvGraphicFramePr>
          <p:cNvPr id="706570" name="Object 10"/>
          <p:cNvGraphicFramePr>
            <a:graphicFrameLocks noChangeAspect="1"/>
          </p:cNvGraphicFramePr>
          <p:nvPr/>
        </p:nvGraphicFramePr>
        <p:xfrm>
          <a:off x="5292725" y="2457450"/>
          <a:ext cx="1589088" cy="722313"/>
        </p:xfrm>
        <a:graphic>
          <a:graphicData uri="http://schemas.openxmlformats.org/presentationml/2006/ole">
            <p:oleObj spid="_x0000_s217091" name="Equation" r:id="rId5" imgW="1028520" imgH="469800" progId="Equation.3">
              <p:embed/>
            </p:oleObj>
          </a:graphicData>
        </a:graphic>
      </p:graphicFrame>
      <p:graphicFrame>
        <p:nvGraphicFramePr>
          <p:cNvPr id="706572" name="Object 12"/>
          <p:cNvGraphicFramePr>
            <a:graphicFrameLocks noChangeAspect="1"/>
          </p:cNvGraphicFramePr>
          <p:nvPr/>
        </p:nvGraphicFramePr>
        <p:xfrm>
          <a:off x="2300288" y="4508500"/>
          <a:ext cx="4759325" cy="1468438"/>
        </p:xfrm>
        <a:graphic>
          <a:graphicData uri="http://schemas.openxmlformats.org/presentationml/2006/ole">
            <p:oleObj spid="_x0000_s217092" name="Equation" r:id="rId6" imgW="3085920" imgH="952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</a:t>
            </a:r>
            <a:r>
              <a:rPr lang="en-US" b="1" dirty="0" smtClean="0"/>
              <a:t>Line Reflections</a:t>
            </a:r>
            <a:endParaRPr lang="en-US" b="1" dirty="0"/>
          </a:p>
        </p:txBody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Reflection Coefficient 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As the waves travel down the T-line, reflections may occur that cause “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opposite traveling waves”</a:t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ratio of the reflected wave to the incident wave is defined as the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Reflection Coefficient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: 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This is dependant on two things: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1) The impedance that the wave is currently in (i.e., 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)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2) The impedance that the wave sees directly in front of it (i.e., 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Load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or 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L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)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710660" name="Object 4"/>
          <p:cNvGraphicFramePr>
            <a:graphicFrameLocks noChangeAspect="1"/>
          </p:cNvGraphicFramePr>
          <p:nvPr/>
        </p:nvGraphicFramePr>
        <p:xfrm>
          <a:off x="3851275" y="2457450"/>
          <a:ext cx="935038" cy="785813"/>
        </p:xfrm>
        <a:graphic>
          <a:graphicData uri="http://schemas.openxmlformats.org/presentationml/2006/ole">
            <p:oleObj spid="_x0000_s218114" name="Equation" r:id="rId4" imgW="49500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</a:t>
            </a:r>
            <a:r>
              <a:rPr lang="en-US" b="1" dirty="0" smtClean="0"/>
              <a:t>Line Reflections</a:t>
            </a:r>
            <a:endParaRPr lang="en-US" b="1" dirty="0"/>
          </a:p>
        </p:txBody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Reflection Coefficient 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can derive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 using our LC T-line segment model by placing a load impedance at the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 end of the circuit.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- We also define the spatial location on the T-line just as before.  Except this time, it makes the math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 easier if we define (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x=0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) as the location of 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L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, and (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x-dx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) as the location of 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0</a:t>
            </a:r>
            <a:endParaRPr lang="en-US" b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712709" name="Picture 5" descr="Tline_Seg_w_ZL_CK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0225" y="3032125"/>
            <a:ext cx="5732463" cy="2466975"/>
          </a:xfrm>
          <a:prstGeom prst="rect">
            <a:avLst/>
          </a:prstGeom>
          <a:noFill/>
        </p:spPr>
      </p:pic>
      <p:sp>
        <p:nvSpPr>
          <p:cNvPr id="712710" name="Rectangle 6"/>
          <p:cNvSpPr>
            <a:spLocks noChangeArrowheads="1"/>
          </p:cNvSpPr>
          <p:nvPr/>
        </p:nvSpPr>
        <p:spPr bwMode="auto">
          <a:xfrm>
            <a:off x="3276600" y="2960688"/>
            <a:ext cx="2374900" cy="2268537"/>
          </a:xfrm>
          <a:prstGeom prst="rect">
            <a:avLst/>
          </a:prstGeom>
          <a:noFill/>
          <a:ln w="9525">
            <a:solidFill>
              <a:srgbClr val="0033CC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2711" name="Text Box 7"/>
          <p:cNvSpPr txBox="1">
            <a:spLocks noChangeArrowheads="1"/>
          </p:cNvSpPr>
          <p:nvPr/>
        </p:nvSpPr>
        <p:spPr bwMode="auto">
          <a:xfrm>
            <a:off x="4319588" y="2600325"/>
            <a:ext cx="385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33CC"/>
                </a:solidFill>
              </a:rPr>
              <a:t>Z</a:t>
            </a:r>
            <a:r>
              <a:rPr lang="en-US" sz="1600" b="1" baseline="-25000">
                <a:solidFill>
                  <a:srgbClr val="0033CC"/>
                </a:solidFill>
              </a:rPr>
              <a:t>0</a:t>
            </a:r>
          </a:p>
        </p:txBody>
      </p:sp>
      <p:sp>
        <p:nvSpPr>
          <p:cNvPr id="712712" name="Line 8"/>
          <p:cNvSpPr>
            <a:spLocks noChangeShapeType="1"/>
          </p:cNvSpPr>
          <p:nvPr/>
        </p:nvSpPr>
        <p:spPr bwMode="auto">
          <a:xfrm>
            <a:off x="2447925" y="5805488"/>
            <a:ext cx="417671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lg" len="med"/>
            <a:tailEnd type="triangle" w="lg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712713" name="Text Box 9"/>
          <p:cNvSpPr txBox="1">
            <a:spLocks noChangeArrowheads="1"/>
          </p:cNvSpPr>
          <p:nvPr/>
        </p:nvSpPr>
        <p:spPr bwMode="auto">
          <a:xfrm>
            <a:off x="4356100" y="5805488"/>
            <a:ext cx="420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dx</a:t>
            </a:r>
          </a:p>
        </p:txBody>
      </p:sp>
      <p:sp>
        <p:nvSpPr>
          <p:cNvPr id="712714" name="Text Box 10"/>
          <p:cNvSpPr txBox="1">
            <a:spLocks noChangeArrowheads="1"/>
          </p:cNvSpPr>
          <p:nvPr/>
        </p:nvSpPr>
        <p:spPr bwMode="auto">
          <a:xfrm>
            <a:off x="6253163" y="5445125"/>
            <a:ext cx="665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(</a:t>
            </a:r>
            <a:r>
              <a:rPr lang="en-US" sz="1600" b="1" i="1">
                <a:solidFill>
                  <a:srgbClr val="FF0000"/>
                </a:solidFill>
              </a:rPr>
              <a:t>x=0</a:t>
            </a:r>
            <a:r>
              <a:rPr lang="en-US" sz="1600" b="1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712715" name="Text Box 11"/>
          <p:cNvSpPr txBox="1">
            <a:spLocks noChangeArrowheads="1"/>
          </p:cNvSpPr>
          <p:nvPr/>
        </p:nvSpPr>
        <p:spPr bwMode="auto">
          <a:xfrm>
            <a:off x="2281238" y="5408613"/>
            <a:ext cx="857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(</a:t>
            </a:r>
            <a:r>
              <a:rPr lang="en-US" sz="1600" b="1" i="1">
                <a:solidFill>
                  <a:srgbClr val="FF0000"/>
                </a:solidFill>
              </a:rPr>
              <a:t>x=-dx</a:t>
            </a:r>
            <a:r>
              <a:rPr lang="en-US" sz="1600" b="1">
                <a:solidFill>
                  <a:srgbClr val="FF0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</a:t>
            </a:r>
            <a:r>
              <a:rPr lang="en-US" b="1" dirty="0" smtClean="0"/>
              <a:t>Line Reflections</a:t>
            </a:r>
            <a:endParaRPr lang="en-US" b="1" dirty="0"/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Reflection Coefficient 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Across the load impedance, we have: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And we describe the voltage and current as: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Substituting into the expression for 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L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, we have:</a:t>
            </a:r>
            <a:endParaRPr lang="en-US" b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715780" name="Picture 4" descr="Tline_Seg_w_ZL_CK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925" y="1809750"/>
            <a:ext cx="4040188" cy="1738313"/>
          </a:xfrm>
          <a:prstGeom prst="rect">
            <a:avLst/>
          </a:prstGeom>
          <a:noFill/>
        </p:spPr>
      </p:pic>
      <p:sp>
        <p:nvSpPr>
          <p:cNvPr id="715781" name="Rectangle 5"/>
          <p:cNvSpPr>
            <a:spLocks noChangeArrowheads="1"/>
          </p:cNvSpPr>
          <p:nvPr/>
        </p:nvSpPr>
        <p:spPr bwMode="auto">
          <a:xfrm>
            <a:off x="5688013" y="1773238"/>
            <a:ext cx="1873250" cy="1655762"/>
          </a:xfrm>
          <a:prstGeom prst="rect">
            <a:avLst/>
          </a:prstGeom>
          <a:noFill/>
          <a:ln w="9525">
            <a:solidFill>
              <a:srgbClr val="0033CC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5782" name="Text Box 6"/>
          <p:cNvSpPr txBox="1">
            <a:spLocks noChangeArrowheads="1"/>
          </p:cNvSpPr>
          <p:nvPr/>
        </p:nvSpPr>
        <p:spPr bwMode="auto">
          <a:xfrm>
            <a:off x="6516688" y="1377950"/>
            <a:ext cx="385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33CC"/>
                </a:solidFill>
              </a:rPr>
              <a:t>Z</a:t>
            </a:r>
            <a:r>
              <a:rPr lang="en-US" sz="1600" b="1" baseline="-25000">
                <a:solidFill>
                  <a:srgbClr val="0033CC"/>
                </a:solidFill>
              </a:rPr>
              <a:t>0</a:t>
            </a:r>
          </a:p>
        </p:txBody>
      </p:sp>
      <p:sp>
        <p:nvSpPr>
          <p:cNvPr id="715783" name="Line 7"/>
          <p:cNvSpPr>
            <a:spLocks noChangeShapeType="1"/>
          </p:cNvSpPr>
          <p:nvPr/>
        </p:nvSpPr>
        <p:spPr bwMode="auto">
          <a:xfrm>
            <a:off x="5256213" y="4005263"/>
            <a:ext cx="2943225" cy="15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lg" len="med"/>
            <a:tailEnd type="triangle" w="lg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715784" name="Text Box 8"/>
          <p:cNvSpPr txBox="1">
            <a:spLocks noChangeArrowheads="1"/>
          </p:cNvSpPr>
          <p:nvPr/>
        </p:nvSpPr>
        <p:spPr bwMode="auto">
          <a:xfrm>
            <a:off x="6624638" y="4005263"/>
            <a:ext cx="420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dx</a:t>
            </a:r>
          </a:p>
        </p:txBody>
      </p:sp>
      <p:sp>
        <p:nvSpPr>
          <p:cNvPr id="715785" name="Text Box 9"/>
          <p:cNvSpPr txBox="1">
            <a:spLocks noChangeArrowheads="1"/>
          </p:cNvSpPr>
          <p:nvPr/>
        </p:nvSpPr>
        <p:spPr bwMode="auto">
          <a:xfrm>
            <a:off x="7720013" y="3652838"/>
            <a:ext cx="665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(</a:t>
            </a:r>
            <a:r>
              <a:rPr lang="en-US" sz="1600" b="1" i="1">
                <a:solidFill>
                  <a:srgbClr val="FF0000"/>
                </a:solidFill>
              </a:rPr>
              <a:t>x=0</a:t>
            </a:r>
            <a:r>
              <a:rPr lang="en-US" sz="1600" b="1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715786" name="Text Box 10"/>
          <p:cNvSpPr txBox="1">
            <a:spLocks noChangeArrowheads="1"/>
          </p:cNvSpPr>
          <p:nvPr/>
        </p:nvSpPr>
        <p:spPr bwMode="auto">
          <a:xfrm>
            <a:off x="5040313" y="3609975"/>
            <a:ext cx="857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(</a:t>
            </a:r>
            <a:r>
              <a:rPr lang="en-US" sz="1600" b="1" i="1">
                <a:solidFill>
                  <a:srgbClr val="FF0000"/>
                </a:solidFill>
              </a:rPr>
              <a:t>x=-dx</a:t>
            </a:r>
            <a:r>
              <a:rPr lang="en-US" sz="1600" b="1">
                <a:solidFill>
                  <a:srgbClr val="FF0000"/>
                </a:solidFill>
              </a:rPr>
              <a:t>)</a:t>
            </a:r>
          </a:p>
        </p:txBody>
      </p:sp>
      <p:graphicFrame>
        <p:nvGraphicFramePr>
          <p:cNvPr id="715787" name="Object 11"/>
          <p:cNvGraphicFramePr>
            <a:graphicFrameLocks noChangeAspect="1"/>
          </p:cNvGraphicFramePr>
          <p:nvPr/>
        </p:nvGraphicFramePr>
        <p:xfrm>
          <a:off x="1295400" y="1916113"/>
          <a:ext cx="936625" cy="736600"/>
        </p:xfrm>
        <a:graphic>
          <a:graphicData uri="http://schemas.openxmlformats.org/presentationml/2006/ole">
            <p:oleObj spid="_x0000_s219138" name="Equation" r:id="rId5" imgW="545760" imgH="431640" progId="Equation.3">
              <p:embed/>
            </p:oleObj>
          </a:graphicData>
        </a:graphic>
      </p:graphicFrame>
      <p:graphicFrame>
        <p:nvGraphicFramePr>
          <p:cNvPr id="715788" name="Object 12"/>
          <p:cNvGraphicFramePr>
            <a:graphicFrameLocks noChangeAspect="1"/>
          </p:cNvGraphicFramePr>
          <p:nvPr/>
        </p:nvGraphicFramePr>
        <p:xfrm>
          <a:off x="1368425" y="3357563"/>
          <a:ext cx="3095625" cy="1136650"/>
        </p:xfrm>
        <a:graphic>
          <a:graphicData uri="http://schemas.openxmlformats.org/presentationml/2006/ole">
            <p:oleObj spid="_x0000_s219139" name="Equation" r:id="rId6" imgW="2006280" imgH="736560" progId="Equation.3">
              <p:embed/>
            </p:oleObj>
          </a:graphicData>
        </a:graphic>
      </p:graphicFrame>
      <p:graphicFrame>
        <p:nvGraphicFramePr>
          <p:cNvPr id="715789" name="Object 13"/>
          <p:cNvGraphicFramePr>
            <a:graphicFrameLocks noChangeAspect="1"/>
          </p:cNvGraphicFramePr>
          <p:nvPr/>
        </p:nvGraphicFramePr>
        <p:xfrm>
          <a:off x="1339850" y="5238750"/>
          <a:ext cx="1843088" cy="685800"/>
        </p:xfrm>
        <a:graphic>
          <a:graphicData uri="http://schemas.openxmlformats.org/presentationml/2006/ole">
            <p:oleObj spid="_x0000_s219140" name="Equation" r:id="rId7" imgW="119376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</a:t>
            </a:r>
            <a:r>
              <a:rPr lang="en-US" b="1" dirty="0" smtClean="0"/>
              <a:t>Line Reflections</a:t>
            </a:r>
            <a:endParaRPr lang="en-US" b="1" dirty="0"/>
          </a:p>
        </p:txBody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Reflection Coefficient 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Now we can rearrange to get in the form V</a:t>
            </a:r>
            <a:r>
              <a:rPr lang="en-US" b="0" baseline="30000">
                <a:solidFill>
                  <a:srgbClr val="000000"/>
                </a:solidFill>
                <a:cs typeface="Times New Roman" pitchFamily="18" charset="0"/>
              </a:rPr>
              <a:t>-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/V</a:t>
            </a:r>
            <a:r>
              <a:rPr lang="en-US" b="0" baseline="30000">
                <a:solidFill>
                  <a:srgbClr val="000000"/>
                </a:solidFill>
                <a:cs typeface="Times New Roman" pitchFamily="18" charset="0"/>
              </a:rPr>
              <a:t>+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717838" name="Object 14"/>
          <p:cNvGraphicFramePr>
            <a:graphicFrameLocks noChangeAspect="1"/>
          </p:cNvGraphicFramePr>
          <p:nvPr/>
        </p:nvGraphicFramePr>
        <p:xfrm>
          <a:off x="5435600" y="1125538"/>
          <a:ext cx="3113088" cy="4960937"/>
        </p:xfrm>
        <a:graphic>
          <a:graphicData uri="http://schemas.openxmlformats.org/presentationml/2006/ole">
            <p:oleObj spid="_x0000_s220162" name="Equation" r:id="rId4" imgW="2222280" imgH="35431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Transmission Lines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Lumped vs. Distributed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In a vacuum, the following expression relates frequency and wavelength: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ex) 	if we have a GHz sine wave in a vacuum: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and you drive a 12” length of perfect interconnect (i.e., in a vacuum) a full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cycle of the sine wave occurs at the source before the energy is seen at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the end of the line.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This illustrates that the voltage on the line is definitely dependant on time AND space.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Or said another way, the voltage in the line is NOT the same at all parts, so its distributed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effect cannot be ignored.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</a:t>
            </a:r>
          </a:p>
        </p:txBody>
      </p:sp>
      <p:graphicFrame>
        <p:nvGraphicFramePr>
          <p:cNvPr id="644100" name="Object 4"/>
          <p:cNvGraphicFramePr>
            <a:graphicFrameLocks noChangeAspect="1"/>
          </p:cNvGraphicFramePr>
          <p:nvPr/>
        </p:nvGraphicFramePr>
        <p:xfrm>
          <a:off x="3743325" y="1989138"/>
          <a:ext cx="841375" cy="312737"/>
        </p:xfrm>
        <a:graphic>
          <a:graphicData uri="http://schemas.openxmlformats.org/presentationml/2006/ole">
            <p:oleObj spid="_x0000_s193538" name="Equation" r:id="rId4" imgW="545760" imgH="203040" progId="Equation.3">
              <p:embed/>
            </p:oleObj>
          </a:graphicData>
        </a:graphic>
      </p:graphicFrame>
      <p:graphicFrame>
        <p:nvGraphicFramePr>
          <p:cNvPr id="644103" name="Object 7"/>
          <p:cNvGraphicFramePr>
            <a:graphicFrameLocks noChangeAspect="1"/>
          </p:cNvGraphicFramePr>
          <p:nvPr/>
        </p:nvGraphicFramePr>
        <p:xfrm>
          <a:off x="3384550" y="3141663"/>
          <a:ext cx="2308225" cy="996950"/>
        </p:xfrm>
        <a:graphic>
          <a:graphicData uri="http://schemas.openxmlformats.org/presentationml/2006/ole">
            <p:oleObj spid="_x0000_s193539" name="Equation" r:id="rId5" imgW="1498320" imgH="647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</a:t>
            </a:r>
            <a:r>
              <a:rPr lang="en-US" b="1" dirty="0" smtClean="0"/>
              <a:t>Line Reflections</a:t>
            </a:r>
            <a:endParaRPr lang="en-US" b="1" dirty="0"/>
          </a:p>
        </p:txBody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Reflection Coefficient 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result is the definition of the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 Reflection Coefficient (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)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in terms of 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0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and 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L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: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719876" name="Object 4"/>
          <p:cNvGraphicFramePr>
            <a:graphicFrameLocks noChangeAspect="1"/>
          </p:cNvGraphicFramePr>
          <p:nvPr/>
        </p:nvGraphicFramePr>
        <p:xfrm>
          <a:off x="3311525" y="2168525"/>
          <a:ext cx="2228850" cy="2460625"/>
        </p:xfrm>
        <a:graphic>
          <a:graphicData uri="http://schemas.openxmlformats.org/presentationml/2006/ole">
            <p:oleObj spid="_x0000_s221186" name="Equation" r:id="rId4" imgW="1218960" imgH="1346040" progId="Equation.3">
              <p:embed/>
            </p:oleObj>
          </a:graphicData>
        </a:graphic>
      </p:graphicFrame>
      <p:sp>
        <p:nvSpPr>
          <p:cNvPr id="719877" name="Rectangle 5"/>
          <p:cNvSpPr>
            <a:spLocks noChangeArrowheads="1"/>
          </p:cNvSpPr>
          <p:nvPr/>
        </p:nvSpPr>
        <p:spPr bwMode="auto">
          <a:xfrm>
            <a:off x="2879725" y="3681413"/>
            <a:ext cx="2773363" cy="1152525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</a:t>
            </a:r>
            <a:r>
              <a:rPr lang="en-US" b="1" dirty="0" smtClean="0"/>
              <a:t>Line Reflections</a:t>
            </a:r>
            <a:endParaRPr lang="en-US" b="1" dirty="0"/>
          </a:p>
        </p:txBody>
      </p:sp>
      <p:sp>
        <p:nvSpPr>
          <p:cNvPr id="72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Reflection Coefficient 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can use this to describe the percentage of the incident voltage (V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inc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) that is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reflected (V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refl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) and the percentage that is transmitted (V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trans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)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As the wave travels down the T-line, the incident wave is continuously evaluating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 considering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 the impedance it is currently in, and the impedance directly in front of it.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- If the impedance of the load matches the impedance that the wave is traveling in, there will be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 no reflected energy.  Or said another way, 100% of the incident wave will continue down the line.</a:t>
            </a:r>
          </a:p>
        </p:txBody>
      </p:sp>
      <p:graphicFrame>
        <p:nvGraphicFramePr>
          <p:cNvPr id="721924" name="Object 4"/>
          <p:cNvGraphicFramePr>
            <a:graphicFrameLocks noChangeAspect="1"/>
          </p:cNvGraphicFramePr>
          <p:nvPr/>
        </p:nvGraphicFramePr>
        <p:xfrm>
          <a:off x="1692275" y="2636838"/>
          <a:ext cx="1417638" cy="441325"/>
        </p:xfrm>
        <a:graphic>
          <a:graphicData uri="http://schemas.openxmlformats.org/presentationml/2006/ole">
            <p:oleObj spid="_x0000_s222210" name="Equation" r:id="rId4" imgW="774360" imgH="241200" progId="Equation.3">
              <p:embed/>
            </p:oleObj>
          </a:graphicData>
        </a:graphic>
      </p:graphicFrame>
      <p:sp>
        <p:nvSpPr>
          <p:cNvPr id="721925" name="Rectangle 5"/>
          <p:cNvSpPr>
            <a:spLocks noChangeArrowheads="1"/>
          </p:cNvSpPr>
          <p:nvPr/>
        </p:nvSpPr>
        <p:spPr bwMode="auto">
          <a:xfrm>
            <a:off x="971550" y="2276475"/>
            <a:ext cx="2773363" cy="1152525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21926" name="Object 6"/>
          <p:cNvGraphicFramePr>
            <a:graphicFrameLocks noChangeAspect="1"/>
          </p:cNvGraphicFramePr>
          <p:nvPr/>
        </p:nvGraphicFramePr>
        <p:xfrm>
          <a:off x="5508625" y="2673350"/>
          <a:ext cx="2020888" cy="419100"/>
        </p:xfrm>
        <a:graphic>
          <a:graphicData uri="http://schemas.openxmlformats.org/presentationml/2006/ole">
            <p:oleObj spid="_x0000_s222211" name="Equation" r:id="rId5" imgW="1104840" imgH="228600" progId="Equation.3">
              <p:embed/>
            </p:oleObj>
          </a:graphicData>
        </a:graphic>
      </p:graphicFrame>
      <p:sp>
        <p:nvSpPr>
          <p:cNvPr id="721927" name="Rectangle 7"/>
          <p:cNvSpPr>
            <a:spLocks noChangeArrowheads="1"/>
          </p:cNvSpPr>
          <p:nvPr/>
        </p:nvSpPr>
        <p:spPr bwMode="auto">
          <a:xfrm>
            <a:off x="5148263" y="2276475"/>
            <a:ext cx="2773362" cy="1152525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</a:t>
            </a:r>
            <a:r>
              <a:rPr lang="en-US" b="1" dirty="0" smtClean="0"/>
              <a:t>Line Reflections</a:t>
            </a:r>
            <a:endParaRPr lang="en-US" b="1" dirty="0"/>
          </a:p>
        </p:txBody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Reflections on a T-line (example #1, step 1)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723976" name="Picture 8" descr="Tline_basic_TRAN_Plo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84313"/>
            <a:ext cx="3959225" cy="2411412"/>
          </a:xfrm>
          <a:prstGeom prst="rect">
            <a:avLst/>
          </a:prstGeom>
          <a:noFill/>
        </p:spPr>
      </p:pic>
      <p:pic>
        <p:nvPicPr>
          <p:cNvPr id="723977" name="Picture 9" descr="Tline_basic_TRAN_CK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775" y="1484313"/>
            <a:ext cx="3959225" cy="2411412"/>
          </a:xfrm>
          <a:prstGeom prst="rect">
            <a:avLst/>
          </a:prstGeom>
          <a:noFill/>
        </p:spPr>
      </p:pic>
      <p:sp>
        <p:nvSpPr>
          <p:cNvPr id="723978" name="Line 10"/>
          <p:cNvSpPr>
            <a:spLocks noChangeShapeType="1"/>
          </p:cNvSpPr>
          <p:nvPr/>
        </p:nvSpPr>
        <p:spPr bwMode="auto">
          <a:xfrm flipV="1">
            <a:off x="5148263" y="3176588"/>
            <a:ext cx="719137" cy="900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723979" name="Text Box 11"/>
          <p:cNvSpPr txBox="1">
            <a:spLocks noChangeArrowheads="1"/>
          </p:cNvSpPr>
          <p:nvPr/>
        </p:nvSpPr>
        <p:spPr bwMode="auto">
          <a:xfrm>
            <a:off x="503238" y="4076700"/>
            <a:ext cx="8351837" cy="180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400"/>
              <a:t>1) The voltage arrives at the end of the T-line (VB) 1ns after the driver (VA) sends it.</a:t>
            </a:r>
          </a:p>
          <a:p>
            <a:pPr algn="l"/>
            <a:endParaRPr lang="en-US" sz="1400"/>
          </a:p>
          <a:p>
            <a:pPr algn="l"/>
            <a:r>
              <a:rPr lang="en-US" sz="1400"/>
              <a:t>2) The voltage at VB is the instantaneous superposition of the incident wave (1v) and any </a:t>
            </a:r>
            <a:br>
              <a:rPr lang="en-US" sz="1400"/>
            </a:br>
            <a:r>
              <a:rPr lang="en-US" sz="1400"/>
              <a:t>    reflected voltage.  Since Z</a:t>
            </a:r>
            <a:r>
              <a:rPr lang="en-US" sz="1400" baseline="-25000"/>
              <a:t>L</a:t>
            </a:r>
            <a:r>
              <a:rPr lang="en-US" sz="1400"/>
              <a:t>=infinity, then </a:t>
            </a:r>
            <a:r>
              <a:rPr lang="en-US" sz="1400">
                <a:sym typeface="Symbol" pitchFamily="18" charset="2"/>
              </a:rPr>
              <a:t> is found using:</a:t>
            </a:r>
            <a:r>
              <a:rPr lang="en-US" sz="1400"/>
              <a:t/>
            </a:r>
            <a:br>
              <a:rPr lang="en-US" sz="1400"/>
            </a:br>
            <a:r>
              <a:rPr lang="en-US" sz="1400"/>
              <a:t>    This results in 1v of reflected voltage.</a:t>
            </a:r>
            <a:br>
              <a:rPr lang="en-US" sz="1400"/>
            </a:br>
            <a:r>
              <a:rPr lang="en-US" sz="1400"/>
              <a:t/>
            </a:r>
            <a:br>
              <a:rPr lang="en-US" sz="1400"/>
            </a:br>
            <a:r>
              <a:rPr lang="en-US" sz="1400"/>
              <a:t/>
            </a:r>
            <a:br>
              <a:rPr lang="en-US" sz="1400"/>
            </a:br>
            <a:r>
              <a:rPr lang="en-US" sz="1400"/>
              <a:t>3) The total voltage observed at VB @ 1ns is 1v+1v=2v.</a:t>
            </a:r>
          </a:p>
        </p:txBody>
      </p:sp>
      <p:graphicFrame>
        <p:nvGraphicFramePr>
          <p:cNvPr id="723980" name="Object 12"/>
          <p:cNvGraphicFramePr>
            <a:graphicFrameLocks noChangeAspect="1"/>
          </p:cNvGraphicFramePr>
          <p:nvPr/>
        </p:nvGraphicFramePr>
        <p:xfrm>
          <a:off x="5472113" y="4868863"/>
          <a:ext cx="2663825" cy="620712"/>
        </p:xfrm>
        <a:graphic>
          <a:graphicData uri="http://schemas.openxmlformats.org/presentationml/2006/ole">
            <p:oleObj spid="_x0000_s223234" name="Equation" r:id="rId6" imgW="185400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</a:t>
            </a:r>
            <a:r>
              <a:rPr lang="en-US" b="1" dirty="0" smtClean="0"/>
              <a:t>Line Reflections</a:t>
            </a:r>
            <a:endParaRPr lang="en-US" b="1" dirty="0"/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Reflections on a T-line (example #1 , step 2) 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726020" name="Picture 4" descr="Tline_basic_TRAN_Plo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84313"/>
            <a:ext cx="3959225" cy="2411412"/>
          </a:xfrm>
          <a:prstGeom prst="rect">
            <a:avLst/>
          </a:prstGeom>
          <a:noFill/>
        </p:spPr>
      </p:pic>
      <p:pic>
        <p:nvPicPr>
          <p:cNvPr id="726021" name="Picture 5" descr="Tline_basic_TRAN_CK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775" y="1484313"/>
            <a:ext cx="3959225" cy="2411412"/>
          </a:xfrm>
          <a:prstGeom prst="rect">
            <a:avLst/>
          </a:prstGeom>
          <a:noFill/>
        </p:spPr>
      </p:pic>
      <p:sp>
        <p:nvSpPr>
          <p:cNvPr id="726022" name="Line 6"/>
          <p:cNvSpPr>
            <a:spLocks noChangeShapeType="1"/>
          </p:cNvSpPr>
          <p:nvPr/>
        </p:nvSpPr>
        <p:spPr bwMode="auto">
          <a:xfrm flipV="1">
            <a:off x="4751388" y="2744788"/>
            <a:ext cx="1368425" cy="133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726023" name="Text Box 7"/>
          <p:cNvSpPr txBox="1">
            <a:spLocks noChangeArrowheads="1"/>
          </p:cNvSpPr>
          <p:nvPr/>
        </p:nvSpPr>
        <p:spPr bwMode="auto">
          <a:xfrm>
            <a:off x="503238" y="4076700"/>
            <a:ext cx="8351837" cy="201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400"/>
              <a:t>1) The reflected voltage (1v) travels backwards down the line and arrives 1ns later at VA (t=2ns).</a:t>
            </a:r>
          </a:p>
          <a:p>
            <a:pPr algn="l"/>
            <a:endParaRPr lang="en-US" sz="1400"/>
          </a:p>
          <a:p>
            <a:pPr algn="l"/>
            <a:r>
              <a:rPr lang="en-US" sz="1400"/>
              <a:t>2) This reflected wave evaluates </a:t>
            </a:r>
            <a:r>
              <a:rPr lang="en-US" sz="1400">
                <a:sym typeface="Symbol" pitchFamily="18" charset="2"/>
              </a:rPr>
              <a:t> at VA</a:t>
            </a:r>
            <a:r>
              <a:rPr lang="en-US" sz="1400"/>
              <a:t>.  Since ZL=0 (now ZL is the source), then </a:t>
            </a:r>
            <a:r>
              <a:rPr lang="en-US" sz="1400">
                <a:sym typeface="Symbol" pitchFamily="18" charset="2"/>
              </a:rPr>
              <a:t> is found using:</a:t>
            </a:r>
            <a:br>
              <a:rPr lang="en-US" sz="1400">
                <a:sym typeface="Symbol" pitchFamily="18" charset="2"/>
              </a:rPr>
            </a:br>
            <a:r>
              <a:rPr lang="en-US" sz="1400"/>
              <a:t/>
            </a:r>
            <a:br>
              <a:rPr lang="en-US" sz="1400"/>
            </a:br>
            <a:r>
              <a:rPr lang="en-US" sz="1400"/>
              <a:t/>
            </a:r>
            <a:br>
              <a:rPr lang="en-US" sz="1400"/>
            </a:br>
            <a:r>
              <a:rPr lang="en-US" sz="1400"/>
              <a:t/>
            </a:r>
            <a:br>
              <a:rPr lang="en-US" sz="1400"/>
            </a:br>
            <a:r>
              <a:rPr lang="en-US" sz="1400"/>
              <a:t/>
            </a:r>
            <a:br>
              <a:rPr lang="en-US" sz="1400"/>
            </a:br>
            <a:r>
              <a:rPr lang="en-US" sz="1400"/>
              <a:t>3) The reflected voltage observed at VB @ 2ns is 1v+(-1v)=0v, so we don’t see any net change at VB.</a:t>
            </a:r>
            <a:br>
              <a:rPr lang="en-US" sz="1400"/>
            </a:br>
            <a:r>
              <a:rPr lang="en-US" sz="1400"/>
              <a:t>   NOTE:  A reflection still occurred at VA which travels back down the line with a magnitude of -1v.</a:t>
            </a:r>
          </a:p>
        </p:txBody>
      </p:sp>
      <p:graphicFrame>
        <p:nvGraphicFramePr>
          <p:cNvPr id="726024" name="Object 8"/>
          <p:cNvGraphicFramePr>
            <a:graphicFrameLocks noChangeAspect="1"/>
          </p:cNvGraphicFramePr>
          <p:nvPr/>
        </p:nvGraphicFramePr>
        <p:xfrm>
          <a:off x="3240088" y="4905375"/>
          <a:ext cx="2017712" cy="450850"/>
        </p:xfrm>
        <a:graphic>
          <a:graphicData uri="http://schemas.openxmlformats.org/presentationml/2006/ole">
            <p:oleObj spid="_x0000_s224258" name="Equation" r:id="rId6" imgW="193032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</a:t>
            </a:r>
            <a:r>
              <a:rPr lang="en-US" b="1" dirty="0" smtClean="0"/>
              <a:t>Line Reflections</a:t>
            </a:r>
            <a:endParaRPr lang="en-US" b="1" dirty="0"/>
          </a:p>
        </p:txBody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Reflections on a T-line (example #1, , step 3) 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729092" name="Picture 4" descr="Tline_basic_TRAN_Plo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84313"/>
            <a:ext cx="3959225" cy="2411412"/>
          </a:xfrm>
          <a:prstGeom prst="rect">
            <a:avLst/>
          </a:prstGeom>
          <a:noFill/>
        </p:spPr>
      </p:pic>
      <p:pic>
        <p:nvPicPr>
          <p:cNvPr id="729093" name="Picture 5" descr="Tline_basic_TRAN_CK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775" y="1484313"/>
            <a:ext cx="3959225" cy="2411412"/>
          </a:xfrm>
          <a:prstGeom prst="rect">
            <a:avLst/>
          </a:prstGeom>
          <a:noFill/>
        </p:spPr>
      </p:pic>
      <p:sp>
        <p:nvSpPr>
          <p:cNvPr id="729094" name="Line 6"/>
          <p:cNvSpPr>
            <a:spLocks noChangeShapeType="1"/>
          </p:cNvSpPr>
          <p:nvPr/>
        </p:nvSpPr>
        <p:spPr bwMode="auto">
          <a:xfrm flipV="1">
            <a:off x="5651500" y="3176588"/>
            <a:ext cx="719138" cy="900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729095" name="Text Box 7"/>
          <p:cNvSpPr txBox="1">
            <a:spLocks noChangeArrowheads="1"/>
          </p:cNvSpPr>
          <p:nvPr/>
        </p:nvSpPr>
        <p:spPr bwMode="auto">
          <a:xfrm>
            <a:off x="503238" y="4076700"/>
            <a:ext cx="8351837" cy="201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400"/>
              <a:t>1) The 2</a:t>
            </a:r>
            <a:r>
              <a:rPr lang="en-US" sz="1400" baseline="30000"/>
              <a:t>nd</a:t>
            </a:r>
            <a:r>
              <a:rPr lang="en-US" sz="1400"/>
              <a:t> reflection (-1v) arrives at the end of the T-line (VB) 1ns later (t=3ns)</a:t>
            </a:r>
          </a:p>
          <a:p>
            <a:pPr algn="l"/>
            <a:endParaRPr lang="en-US" sz="1400"/>
          </a:p>
          <a:p>
            <a:pPr algn="l"/>
            <a:r>
              <a:rPr lang="en-US" sz="1400"/>
              <a:t>2) Again </a:t>
            </a:r>
            <a:r>
              <a:rPr lang="en-US" sz="1400">
                <a:sym typeface="Symbol" pitchFamily="18" charset="2"/>
              </a:rPr>
              <a:t> is calculated:</a:t>
            </a:r>
            <a:r>
              <a:rPr lang="en-US" sz="1400"/>
              <a:t/>
            </a:r>
            <a:br>
              <a:rPr lang="en-US" sz="1400"/>
            </a:br>
            <a:r>
              <a:rPr lang="en-US" sz="1400"/>
              <a:t/>
            </a:r>
            <a:br>
              <a:rPr lang="en-US" sz="1400"/>
            </a:br>
            <a:r>
              <a:rPr lang="en-US" sz="1400"/>
              <a:t/>
            </a:r>
            <a:br>
              <a:rPr lang="en-US" sz="1400"/>
            </a:br>
            <a:r>
              <a:rPr lang="en-US" sz="1400"/>
              <a:t/>
            </a:r>
            <a:br>
              <a:rPr lang="en-US" sz="1400"/>
            </a:br>
            <a:r>
              <a:rPr lang="en-US" sz="1400"/>
              <a:t/>
            </a:r>
            <a:br>
              <a:rPr lang="en-US" sz="1400"/>
            </a:br>
            <a:r>
              <a:rPr lang="en-US" sz="1400"/>
              <a:t>3) This means that 100% of the -1v is reflected, so the net voltage at VB = (-1v) + (-1v)=-2v.   This -2v is</a:t>
            </a:r>
            <a:br>
              <a:rPr lang="en-US" sz="1400"/>
            </a:br>
            <a:r>
              <a:rPr lang="en-US" sz="1400"/>
              <a:t>    superimposed on the existing voltage, which was +2.  The total result is +2 + (-2) = 0v.</a:t>
            </a:r>
          </a:p>
        </p:txBody>
      </p:sp>
      <p:graphicFrame>
        <p:nvGraphicFramePr>
          <p:cNvPr id="729096" name="Object 8"/>
          <p:cNvGraphicFramePr>
            <a:graphicFrameLocks noChangeAspect="1"/>
          </p:cNvGraphicFramePr>
          <p:nvPr/>
        </p:nvGraphicFramePr>
        <p:xfrm>
          <a:off x="2870200" y="4652963"/>
          <a:ext cx="2682875" cy="620712"/>
        </p:xfrm>
        <a:graphic>
          <a:graphicData uri="http://schemas.openxmlformats.org/presentationml/2006/ole">
            <p:oleObj spid="_x0000_s225282" name="Equation" r:id="rId6" imgW="186660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217" name="Picture 9" descr="Tline2_basic_TRAN_Plo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84313"/>
            <a:ext cx="3960813" cy="2413000"/>
          </a:xfrm>
          <a:prstGeom prst="rect">
            <a:avLst/>
          </a:prstGeom>
          <a:noFill/>
        </p:spPr>
      </p:pic>
      <p:sp>
        <p:nvSpPr>
          <p:cNvPr id="73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</a:t>
            </a:r>
            <a:r>
              <a:rPr lang="en-US" b="1" dirty="0" smtClean="0"/>
              <a:t>Line Reflections</a:t>
            </a:r>
            <a:endParaRPr lang="en-US" b="1" dirty="0"/>
          </a:p>
        </p:txBody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Reflections on a T-line (example #2, step 1)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34214" name="Line 6"/>
          <p:cNvSpPr>
            <a:spLocks noChangeShapeType="1"/>
          </p:cNvSpPr>
          <p:nvPr/>
        </p:nvSpPr>
        <p:spPr bwMode="auto">
          <a:xfrm flipV="1">
            <a:off x="4932363" y="2816225"/>
            <a:ext cx="755650" cy="1260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734215" name="Text Box 7"/>
          <p:cNvSpPr txBox="1">
            <a:spLocks noChangeArrowheads="1"/>
          </p:cNvSpPr>
          <p:nvPr/>
        </p:nvSpPr>
        <p:spPr bwMode="auto">
          <a:xfrm>
            <a:off x="503238" y="4076700"/>
            <a:ext cx="8351837" cy="1590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400"/>
              <a:t>1) Initially, the voltage at VA will be dictated by the resistive divider network formed by R</a:t>
            </a:r>
            <a:r>
              <a:rPr lang="en-US" sz="1400" baseline="-25000"/>
              <a:t>s</a:t>
            </a:r>
            <a:r>
              <a:rPr lang="en-US" sz="1400"/>
              <a:t> and Z</a:t>
            </a:r>
            <a:r>
              <a:rPr lang="en-US" sz="1400" baseline="-25000"/>
              <a:t>0</a:t>
            </a:r>
            <a:r>
              <a:rPr lang="en-US" sz="1400"/>
              <a:t>: </a:t>
            </a:r>
            <a:br>
              <a:rPr lang="en-US" sz="1400"/>
            </a:br>
            <a:r>
              <a:rPr lang="en-US" sz="1400"/>
              <a:t/>
            </a:r>
            <a:br>
              <a:rPr lang="en-US" sz="1400"/>
            </a:br>
            <a:r>
              <a:rPr lang="en-US" sz="1400"/>
              <a:t/>
            </a:r>
            <a:br>
              <a:rPr lang="en-US" sz="1400"/>
            </a:br>
            <a:r>
              <a:rPr lang="en-US" sz="1400"/>
              <a:t/>
            </a:r>
            <a:br>
              <a:rPr lang="en-US" sz="1400"/>
            </a:br>
            <a:r>
              <a:rPr lang="en-US" sz="1400"/>
              <a:t/>
            </a:r>
            <a:br>
              <a:rPr lang="en-US" sz="1400"/>
            </a:br>
            <a:r>
              <a:rPr lang="en-US" sz="1400"/>
              <a:t/>
            </a:r>
            <a:br>
              <a:rPr lang="en-US" sz="1400"/>
            </a:br>
            <a:r>
              <a:rPr lang="en-US" sz="1400"/>
              <a:t>   This is the magnitude of the wave that will be initially launched down the T-line</a:t>
            </a:r>
          </a:p>
        </p:txBody>
      </p:sp>
      <p:pic>
        <p:nvPicPr>
          <p:cNvPr id="734218" name="Picture 10" descr="Tline2_basic_TRAN_CK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775" y="1484313"/>
            <a:ext cx="3959225" cy="2409825"/>
          </a:xfrm>
          <a:prstGeom prst="rect">
            <a:avLst/>
          </a:prstGeom>
          <a:noFill/>
        </p:spPr>
      </p:pic>
      <p:graphicFrame>
        <p:nvGraphicFramePr>
          <p:cNvPr id="734219" name="Object 11"/>
          <p:cNvGraphicFramePr>
            <a:graphicFrameLocks noChangeAspect="1"/>
          </p:cNvGraphicFramePr>
          <p:nvPr/>
        </p:nvGraphicFramePr>
        <p:xfrm>
          <a:off x="2808288" y="4581525"/>
          <a:ext cx="3467100" cy="620713"/>
        </p:xfrm>
        <a:graphic>
          <a:graphicData uri="http://schemas.openxmlformats.org/presentationml/2006/ole">
            <p:oleObj spid="_x0000_s226306" name="Equation" r:id="rId6" imgW="241272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426" name="Picture 2" descr="Tline2_basic_TRAN_Plo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84313"/>
            <a:ext cx="3960813" cy="2413000"/>
          </a:xfrm>
          <a:prstGeom prst="rect">
            <a:avLst/>
          </a:prstGeom>
          <a:noFill/>
        </p:spPr>
      </p:pic>
      <p:sp>
        <p:nvSpPr>
          <p:cNvPr id="7434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</a:t>
            </a:r>
            <a:r>
              <a:rPr lang="en-US" b="1" dirty="0" smtClean="0"/>
              <a:t>Line Reflections</a:t>
            </a:r>
            <a:endParaRPr lang="en-US" b="1" dirty="0"/>
          </a:p>
        </p:txBody>
      </p:sp>
      <p:sp>
        <p:nvSpPr>
          <p:cNvPr id="743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Reflections on a T-line (example #2, step 2)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43429" name="Line 5"/>
          <p:cNvSpPr>
            <a:spLocks noChangeShapeType="1"/>
          </p:cNvSpPr>
          <p:nvPr/>
        </p:nvSpPr>
        <p:spPr bwMode="auto">
          <a:xfrm flipV="1">
            <a:off x="5148263" y="2457450"/>
            <a:ext cx="684212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743430" name="Text Box 6"/>
          <p:cNvSpPr txBox="1">
            <a:spLocks noChangeArrowheads="1"/>
          </p:cNvSpPr>
          <p:nvPr/>
        </p:nvSpPr>
        <p:spPr bwMode="auto">
          <a:xfrm>
            <a:off x="503238" y="4076700"/>
            <a:ext cx="8424862" cy="201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400"/>
              <a:t>1) The voltage (0.833v) arrives at the end of the T-line (VB) 1ns after the driver (VA) sends it.</a:t>
            </a:r>
          </a:p>
          <a:p>
            <a:pPr algn="l"/>
            <a:endParaRPr lang="en-US" sz="1400"/>
          </a:p>
          <a:p>
            <a:pPr algn="l"/>
            <a:r>
              <a:rPr lang="en-US" sz="1400"/>
              <a:t>2) The voltage at VB is the instantaneous superposition of the incident wave (0.833v) and any </a:t>
            </a:r>
            <a:br>
              <a:rPr lang="en-US" sz="1400"/>
            </a:br>
            <a:r>
              <a:rPr lang="en-US" sz="1400"/>
              <a:t>    reflected voltage.  Since Z</a:t>
            </a:r>
            <a:r>
              <a:rPr lang="en-US" sz="1400" baseline="-25000"/>
              <a:t>L</a:t>
            </a:r>
            <a:r>
              <a:rPr lang="en-US" sz="1400"/>
              <a:t>=infinity, then </a:t>
            </a:r>
            <a:r>
              <a:rPr lang="en-US" sz="1400">
                <a:sym typeface="Symbol" pitchFamily="18" charset="2"/>
              </a:rPr>
              <a:t> is found using:</a:t>
            </a:r>
            <a:r>
              <a:rPr lang="en-US" sz="1400"/>
              <a:t/>
            </a:r>
            <a:br>
              <a:rPr lang="en-US" sz="1400"/>
            </a:br>
            <a:r>
              <a:rPr lang="en-US" sz="1400"/>
              <a:t>    </a:t>
            </a:r>
            <a:br>
              <a:rPr lang="en-US" sz="1400"/>
            </a:br>
            <a:r>
              <a:rPr lang="en-US" sz="1400"/>
              <a:t/>
            </a:r>
            <a:br>
              <a:rPr lang="en-US" sz="1400"/>
            </a:br>
            <a:r>
              <a:rPr lang="en-US" sz="1400"/>
              <a:t/>
            </a:r>
            <a:br>
              <a:rPr lang="en-US" sz="1400"/>
            </a:br>
            <a:r>
              <a:rPr lang="en-US" sz="1400"/>
              <a:t/>
            </a:r>
            <a:br>
              <a:rPr lang="en-US" sz="1400"/>
            </a:br>
            <a:r>
              <a:rPr lang="en-US" sz="1400"/>
              <a:t>3) 100% of the 0.833v incident wave is reflected so the observed at VB @ 1ns is 0.833v+0.833v=1.667v.</a:t>
            </a:r>
          </a:p>
        </p:txBody>
      </p:sp>
      <p:graphicFrame>
        <p:nvGraphicFramePr>
          <p:cNvPr id="743431" name="Object 7"/>
          <p:cNvGraphicFramePr>
            <a:graphicFrameLocks noChangeAspect="1"/>
          </p:cNvGraphicFramePr>
          <p:nvPr/>
        </p:nvGraphicFramePr>
        <p:xfrm>
          <a:off x="2916238" y="5121275"/>
          <a:ext cx="2663825" cy="620713"/>
        </p:xfrm>
        <a:graphic>
          <a:graphicData uri="http://schemas.openxmlformats.org/presentationml/2006/ole">
            <p:oleObj spid="_x0000_s227330" name="Equation" r:id="rId5" imgW="1854000" imgH="431640" progId="Equation.3">
              <p:embed/>
            </p:oleObj>
          </a:graphicData>
        </a:graphic>
      </p:graphicFrame>
      <p:pic>
        <p:nvPicPr>
          <p:cNvPr id="743432" name="Picture 8" descr="Tline2_basic_TRAN_CK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775" y="1484313"/>
            <a:ext cx="3959225" cy="2409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6265" name="Picture 9" descr="Tline2_basic_TRAN_Plo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84313"/>
            <a:ext cx="3960813" cy="2413000"/>
          </a:xfrm>
          <a:prstGeom prst="rect">
            <a:avLst/>
          </a:prstGeom>
          <a:noFill/>
        </p:spPr>
      </p:pic>
      <p:pic>
        <p:nvPicPr>
          <p:cNvPr id="736266" name="Picture 10" descr="Tline2_basic_TRAN_CK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775" y="1484313"/>
            <a:ext cx="3959225" cy="2409825"/>
          </a:xfrm>
          <a:prstGeom prst="rect">
            <a:avLst/>
          </a:prstGeom>
          <a:noFill/>
        </p:spPr>
      </p:pic>
      <p:sp>
        <p:nvSpPr>
          <p:cNvPr id="73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</a:t>
            </a:r>
            <a:r>
              <a:rPr lang="en-US" b="1" dirty="0" smtClean="0"/>
              <a:t>Line Reflections</a:t>
            </a:r>
            <a:endParaRPr lang="en-US" b="1" dirty="0"/>
          </a:p>
        </p:txBody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Reflections on a T-line (example #2, step 3) 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736262" name="Line 6"/>
          <p:cNvSpPr>
            <a:spLocks noChangeShapeType="1"/>
          </p:cNvSpPr>
          <p:nvPr/>
        </p:nvSpPr>
        <p:spPr bwMode="auto">
          <a:xfrm flipV="1">
            <a:off x="4751388" y="2673350"/>
            <a:ext cx="1333500" cy="140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736263" name="Text Box 7"/>
          <p:cNvSpPr txBox="1">
            <a:spLocks noChangeArrowheads="1"/>
          </p:cNvSpPr>
          <p:nvPr/>
        </p:nvSpPr>
        <p:spPr bwMode="auto">
          <a:xfrm>
            <a:off x="503238" y="4076700"/>
            <a:ext cx="8351837" cy="201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400"/>
              <a:t>1) The reflected voltage (0.833v) travels backwards down the line and arrives 1ns later at VA (t=2ns).</a:t>
            </a:r>
          </a:p>
          <a:p>
            <a:pPr algn="l"/>
            <a:endParaRPr lang="en-US" sz="1400"/>
          </a:p>
          <a:p>
            <a:pPr algn="l"/>
            <a:r>
              <a:rPr lang="en-US" sz="1400"/>
              <a:t>2) This wave evaluates </a:t>
            </a:r>
            <a:r>
              <a:rPr lang="en-US" sz="1400">
                <a:sym typeface="Symbol" pitchFamily="18" charset="2"/>
              </a:rPr>
              <a:t> at the source using:</a:t>
            </a:r>
            <a:r>
              <a:rPr lang="en-US" sz="1400"/>
              <a:t/>
            </a:r>
            <a:br>
              <a:rPr lang="en-US" sz="1400"/>
            </a:br>
            <a:r>
              <a:rPr lang="en-US" sz="1400"/>
              <a:t/>
            </a:r>
            <a:br>
              <a:rPr lang="en-US" sz="1400"/>
            </a:br>
            <a:r>
              <a:rPr lang="en-US" sz="1400"/>
              <a:t>3) The reflected voltage (-0.667*0.833v=-0.556v) is superimposed on top of the incidence wave (0.883v) </a:t>
            </a:r>
            <a:br>
              <a:rPr lang="en-US" sz="1400"/>
            </a:br>
            <a:r>
              <a:rPr lang="en-US" sz="1400"/>
              <a:t>    which yields a net addition of 0.833v+(-0.556v)=+0.278v on top of the initial 0.833v that the driver</a:t>
            </a:r>
            <a:br>
              <a:rPr lang="en-US" sz="1400"/>
            </a:br>
            <a:r>
              <a:rPr lang="en-US" sz="1400"/>
              <a:t>    put on the line.  This yields a total voltage at VA of: 0.833v + 0.278v = 1.111v.            </a:t>
            </a:r>
          </a:p>
          <a:p>
            <a:pPr algn="l"/>
            <a:endParaRPr lang="en-US" sz="1400"/>
          </a:p>
          <a:p>
            <a:pPr algn="l"/>
            <a:r>
              <a:rPr lang="en-US" sz="1400"/>
              <a:t>    NOTE:  The reflection of -0.556v occurred at VA and now travels back down the line toward VB</a:t>
            </a:r>
          </a:p>
        </p:txBody>
      </p:sp>
      <p:graphicFrame>
        <p:nvGraphicFramePr>
          <p:cNvPr id="736264" name="Object 8"/>
          <p:cNvGraphicFramePr>
            <a:graphicFrameLocks noChangeAspect="1"/>
          </p:cNvGraphicFramePr>
          <p:nvPr/>
        </p:nvGraphicFramePr>
        <p:xfrm>
          <a:off x="4319588" y="4437063"/>
          <a:ext cx="2608262" cy="495300"/>
        </p:xfrm>
        <a:graphic>
          <a:graphicData uri="http://schemas.openxmlformats.org/presentationml/2006/ole">
            <p:oleObj spid="_x0000_s228354" name="Equation" r:id="rId6" imgW="227304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313" name="Picture 9" descr="Tline2_basic_TRAN_Plo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84313"/>
            <a:ext cx="3960813" cy="2413000"/>
          </a:xfrm>
          <a:prstGeom prst="rect">
            <a:avLst/>
          </a:prstGeom>
          <a:noFill/>
        </p:spPr>
      </p:pic>
      <p:pic>
        <p:nvPicPr>
          <p:cNvPr id="738314" name="Picture 10" descr="Tline2_basic_TRAN_CK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775" y="1484313"/>
            <a:ext cx="3959225" cy="2409825"/>
          </a:xfrm>
          <a:prstGeom prst="rect">
            <a:avLst/>
          </a:prstGeom>
          <a:noFill/>
        </p:spPr>
      </p:pic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</a:t>
            </a:r>
            <a:r>
              <a:rPr lang="en-US" b="1" dirty="0" smtClean="0"/>
              <a:t>Line Reflections</a:t>
            </a:r>
            <a:endParaRPr lang="en-US" b="1" dirty="0"/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Reflections on a T-line (example #2, step 4) 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738310" name="Line 6"/>
          <p:cNvSpPr>
            <a:spLocks noChangeShapeType="1"/>
          </p:cNvSpPr>
          <p:nvPr/>
        </p:nvSpPr>
        <p:spPr bwMode="auto">
          <a:xfrm flipV="1">
            <a:off x="5651500" y="2924175"/>
            <a:ext cx="757238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738311" name="Text Box 7"/>
          <p:cNvSpPr txBox="1">
            <a:spLocks noChangeArrowheads="1"/>
          </p:cNvSpPr>
          <p:nvPr/>
        </p:nvSpPr>
        <p:spPr bwMode="auto">
          <a:xfrm>
            <a:off x="503238" y="4076700"/>
            <a:ext cx="8351837" cy="1590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400"/>
              <a:t>1) The 2</a:t>
            </a:r>
            <a:r>
              <a:rPr lang="en-US" sz="1400" baseline="30000"/>
              <a:t>nd</a:t>
            </a:r>
            <a:r>
              <a:rPr lang="en-US" sz="1400"/>
              <a:t> reflection (-0.556v) arrives at the end of the T-line (VB) 1ns later (t=3ns)</a:t>
            </a:r>
          </a:p>
          <a:p>
            <a:pPr algn="l"/>
            <a:endParaRPr lang="en-US" sz="1400"/>
          </a:p>
          <a:p>
            <a:pPr algn="l"/>
            <a:r>
              <a:rPr lang="en-US" sz="1400"/>
              <a:t>2) Again </a:t>
            </a:r>
            <a:r>
              <a:rPr lang="en-US" sz="1400">
                <a:sym typeface="Symbol" pitchFamily="18" charset="2"/>
              </a:rPr>
              <a:t> is calculated:</a:t>
            </a:r>
            <a:r>
              <a:rPr lang="en-US" sz="1400"/>
              <a:t/>
            </a:r>
            <a:br>
              <a:rPr lang="en-US" sz="1400"/>
            </a:br>
            <a:r>
              <a:rPr lang="en-US" sz="1400"/>
              <a:t/>
            </a:r>
            <a:br>
              <a:rPr lang="en-US" sz="1400"/>
            </a:br>
            <a:r>
              <a:rPr lang="en-US" sz="1400"/>
              <a:t/>
            </a:r>
            <a:br>
              <a:rPr lang="en-US" sz="1400"/>
            </a:br>
            <a:r>
              <a:rPr lang="en-US" sz="1400"/>
              <a:t>3) This means that 100% of the -0.556v is reflected, so (-0.556v) + (-0.556v)=-1.111v is superimposed</a:t>
            </a:r>
            <a:br>
              <a:rPr lang="en-US" sz="1400"/>
            </a:br>
            <a:r>
              <a:rPr lang="en-US" sz="1400"/>
              <a:t>     on the existing voltage at VB (1.667v) which yields a total voltage of +1.667+(-1.111v)= +0.555v.</a:t>
            </a:r>
          </a:p>
        </p:txBody>
      </p:sp>
      <p:graphicFrame>
        <p:nvGraphicFramePr>
          <p:cNvPr id="738312" name="Object 8"/>
          <p:cNvGraphicFramePr>
            <a:graphicFrameLocks noChangeAspect="1"/>
          </p:cNvGraphicFramePr>
          <p:nvPr/>
        </p:nvGraphicFramePr>
        <p:xfrm>
          <a:off x="2693988" y="4508500"/>
          <a:ext cx="2174875" cy="503238"/>
        </p:xfrm>
        <a:graphic>
          <a:graphicData uri="http://schemas.openxmlformats.org/presentationml/2006/ole">
            <p:oleObj spid="_x0000_s229378" name="Equation" r:id="rId6" imgW="186660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</a:t>
            </a:r>
            <a:r>
              <a:rPr lang="en-US" b="1" dirty="0" smtClean="0"/>
              <a:t>Line Terminations</a:t>
            </a:r>
            <a:endParaRPr lang="en-US" b="1" dirty="0"/>
          </a:p>
        </p:txBody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Terminations 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know that reflections occur on a transmission line any time there is an impedance discontinuity.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describe the percentage of the incident wave that is reflected using the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reflection coefficient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where the amplitude of the reflected and transmitted voltage is related to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 by: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</p:txBody>
      </p:sp>
      <p:graphicFrame>
        <p:nvGraphicFramePr>
          <p:cNvPr id="706573" name="Object 13"/>
          <p:cNvGraphicFramePr>
            <a:graphicFrameLocks noChangeAspect="1"/>
          </p:cNvGraphicFramePr>
          <p:nvPr/>
        </p:nvGraphicFramePr>
        <p:xfrm>
          <a:off x="1584325" y="4724400"/>
          <a:ext cx="1417638" cy="441325"/>
        </p:xfrm>
        <a:graphic>
          <a:graphicData uri="http://schemas.openxmlformats.org/presentationml/2006/ole">
            <p:oleObj spid="_x0000_s230402" name="Equation" r:id="rId4" imgW="774360" imgH="241200" progId="Equation.3">
              <p:embed/>
            </p:oleObj>
          </a:graphicData>
        </a:graphic>
      </p:graphicFrame>
      <p:graphicFrame>
        <p:nvGraphicFramePr>
          <p:cNvPr id="706574" name="Object 14"/>
          <p:cNvGraphicFramePr>
            <a:graphicFrameLocks noChangeAspect="1"/>
          </p:cNvGraphicFramePr>
          <p:nvPr/>
        </p:nvGraphicFramePr>
        <p:xfrm>
          <a:off x="5759450" y="4760913"/>
          <a:ext cx="2020888" cy="419100"/>
        </p:xfrm>
        <a:graphic>
          <a:graphicData uri="http://schemas.openxmlformats.org/presentationml/2006/ole">
            <p:oleObj spid="_x0000_s230403" name="Equation" r:id="rId5" imgW="1104840" imgH="228600" progId="Equation.3">
              <p:embed/>
            </p:oleObj>
          </a:graphicData>
        </a:graphic>
      </p:graphicFrame>
      <p:graphicFrame>
        <p:nvGraphicFramePr>
          <p:cNvPr id="706575" name="Object 15"/>
          <p:cNvGraphicFramePr>
            <a:graphicFrameLocks noChangeAspect="1"/>
          </p:cNvGraphicFramePr>
          <p:nvPr/>
        </p:nvGraphicFramePr>
        <p:xfrm>
          <a:off x="3455988" y="2600325"/>
          <a:ext cx="1579562" cy="788988"/>
        </p:xfrm>
        <a:graphic>
          <a:graphicData uri="http://schemas.openxmlformats.org/presentationml/2006/ole">
            <p:oleObj spid="_x0000_s230404" name="Equation" r:id="rId6" imgW="86328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Transmission Lines</a:t>
            </a:r>
          </a:p>
        </p:txBody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Lumped vs. Distributed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A more precise description for when to use distributed modeling is: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“when the time to change voltage on the signal is comparable to the time it takes to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 propagate down the line”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can use the rule of thumb that we use distributed modeling when: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NOTE:  some people use </a:t>
            </a:r>
            <a:r>
              <a:rPr lang="el-GR" b="0">
                <a:solidFill>
                  <a:srgbClr val="000000"/>
                </a:solidFill>
                <a:cs typeface="Arial" charset="0"/>
              </a:rPr>
              <a:t>λ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/4, or a quarter wavelength.  We’ll use </a:t>
            </a:r>
            <a:r>
              <a:rPr lang="el-GR" b="0">
                <a:solidFill>
                  <a:srgbClr val="000000"/>
                </a:solidFill>
                <a:cs typeface="Arial" charset="0"/>
              </a:rPr>
              <a:t>λ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/10 for this class</a:t>
            </a:r>
          </a:p>
          <a:p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- To put in terms of digital risetimes and prop delay, the rule of thumb is: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Use Distributed When: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Use Lumped When:</a:t>
            </a:r>
          </a:p>
        </p:txBody>
      </p:sp>
      <p:graphicFrame>
        <p:nvGraphicFramePr>
          <p:cNvPr id="646149" name="Object 5"/>
          <p:cNvGraphicFramePr>
            <a:graphicFrameLocks noChangeAspect="1"/>
          </p:cNvGraphicFramePr>
          <p:nvPr/>
        </p:nvGraphicFramePr>
        <p:xfrm>
          <a:off x="3167063" y="3068638"/>
          <a:ext cx="2581275" cy="606425"/>
        </p:xfrm>
        <a:graphic>
          <a:graphicData uri="http://schemas.openxmlformats.org/presentationml/2006/ole">
            <p:oleObj spid="_x0000_s194562" name="Equation" r:id="rId4" imgW="1676160" imgH="393480" progId="Equation.3">
              <p:embed/>
            </p:oleObj>
          </a:graphicData>
        </a:graphic>
      </p:graphicFrame>
      <p:graphicFrame>
        <p:nvGraphicFramePr>
          <p:cNvPr id="646150" name="Object 6"/>
          <p:cNvGraphicFramePr>
            <a:graphicFrameLocks noChangeAspect="1"/>
          </p:cNvGraphicFramePr>
          <p:nvPr/>
        </p:nvGraphicFramePr>
        <p:xfrm>
          <a:off x="3825875" y="4797425"/>
          <a:ext cx="1171575" cy="1252538"/>
        </p:xfrm>
        <a:graphic>
          <a:graphicData uri="http://schemas.openxmlformats.org/presentationml/2006/ole">
            <p:oleObj spid="_x0000_s194563" name="Equation" r:id="rId5" imgW="761760" imgH="8125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</a:t>
            </a:r>
            <a:r>
              <a:rPr lang="en-US" b="1" dirty="0" smtClean="0"/>
              <a:t>Line Terminations</a:t>
            </a:r>
            <a:endParaRPr lang="en-US" b="1" dirty="0"/>
          </a:p>
        </p:txBody>
      </p:sp>
      <p:sp>
        <p:nvSpPr>
          <p:cNvPr id="74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Terminations 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can place resistors in our circuit in order to create an impedance match and reduce reflections.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Remember a Resistor has an impedance that is constant over all frequencies so it is an ideal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component to use for impedance matching.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When we use resistors to reduce reflections, this is called "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terminating the transmission line"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.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call the component the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termination resistor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or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termination impedance.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There are a variety of terminations techniques, each with advantages and disadvantages.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</a:t>
            </a:r>
            <a:r>
              <a:rPr lang="en-US" b="1" dirty="0" smtClean="0"/>
              <a:t>Line Terminations</a:t>
            </a:r>
            <a:endParaRPr lang="en-US" b="1" dirty="0"/>
          </a:p>
        </p:txBody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Technique #1: Load Termination 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Let's see what happens if we place a termination resistor at the end of the transmission line.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will choose a resistance that is equal to the characteristic impedance of the transmission line.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assume that the source impedance of the driver is 0 and the characteristic impedance of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the transmission line is 50ohms.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750598" name="Picture 6" descr="Load_Terminated_CK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4325" y="2960688"/>
            <a:ext cx="6346825" cy="2947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</a:t>
            </a:r>
            <a:r>
              <a:rPr lang="en-US" b="1" dirty="0" smtClean="0"/>
              <a:t>Line Terminations</a:t>
            </a:r>
            <a:endParaRPr lang="en-US" b="1" dirty="0"/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Technique #1: Load Termination 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1) Initially, the full voltage step develops at the beginning of the transmission line since the source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impedance is 0.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2) The wave travels down the transmission line in a constant impedance and arrives at the load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 one prop delay (T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D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) later.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3) The wave sees the termination resistance and evaluates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: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4) Since there are no reflections, there are no more transients on the transmission line and we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   are done.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Since we are now at DC (i.e., no transients), the driver only sees the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 resistance of the termination resistor as its load.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</p:txBody>
      </p:sp>
      <p:graphicFrame>
        <p:nvGraphicFramePr>
          <p:cNvPr id="752644" name="Object 4"/>
          <p:cNvGraphicFramePr>
            <a:graphicFrameLocks noChangeAspect="1"/>
          </p:cNvGraphicFramePr>
          <p:nvPr/>
        </p:nvGraphicFramePr>
        <p:xfrm>
          <a:off x="2735263" y="3573463"/>
          <a:ext cx="3276600" cy="788987"/>
        </p:xfrm>
        <a:graphic>
          <a:graphicData uri="http://schemas.openxmlformats.org/presentationml/2006/ole">
            <p:oleObj spid="_x0000_s231426" name="Equation" r:id="rId4" imgW="179064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</a:t>
            </a:r>
            <a:r>
              <a:rPr lang="en-US" b="1" dirty="0" smtClean="0"/>
              <a:t>Line Terminations</a:t>
            </a:r>
            <a:endParaRPr lang="en-US" b="1" dirty="0"/>
          </a:p>
        </p:txBody>
      </p:sp>
      <p:sp>
        <p:nvSpPr>
          <p:cNvPr id="79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Technique #1: Load Termination 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790533" name="Picture 5" descr="Load_Terminated_PL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2097088"/>
            <a:ext cx="5394325" cy="3224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</a:t>
            </a:r>
            <a:r>
              <a:rPr lang="en-US" b="1" dirty="0" smtClean="0"/>
              <a:t>Line Terminations</a:t>
            </a:r>
            <a:endParaRPr lang="en-US" b="1" dirty="0"/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Technique #1: Load Termination 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Advantages: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1) Simple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2) If the receiver is capacitive (which it is), the termination resistor will reduce the effective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             time constant of the load. (more on this later…)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3) The full driver voltage is delivered to the receiver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Disadvantages: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1) When the transients have ended, the driver now has a DC load that it is driving.  This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	    increases DC power consumption.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2) We assumed an ideal source impedance (Rs=0), but in reality the source has output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    impedance so after the transients have ended, there will be a resistive divider between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    R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S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and R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L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.  This means that the full voltage of the driver will not be seen at the receiver.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</a:t>
            </a:r>
            <a:r>
              <a:rPr lang="en-US" b="1" dirty="0" smtClean="0"/>
              <a:t>Line Terminations</a:t>
            </a:r>
            <a:endParaRPr lang="en-US" b="1" dirty="0"/>
          </a:p>
        </p:txBody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Technique #1: Load Termination 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u="sng">
                <a:solidFill>
                  <a:srgbClr val="000000"/>
                </a:solidFill>
                <a:cs typeface="Times New Roman" pitchFamily="18" charset="0"/>
              </a:rPr>
              <a:t>Termination Voltage</a:t>
            </a:r>
            <a:br>
              <a:rPr lang="en-US" b="0" u="sng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voltage that we terminate to doesn't have an effect on the impedance matching since in AC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analysis we ignore DC sources. 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can choose the voltage we terminate to.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A common approach is to terminate to Ground since we have more access to grounds in our system.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can terminate to a voltage in the middle of our voltage swing in order to reduce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DC power consumption (i.e., V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DD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/2).   This prevents the full voltage swing from being developed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across the termination resistor at DC.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One drawback to terminating to a voltage is that you need to produce the termination voltage. 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Commonly, we only have ground and power in our system so we would need to add more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circuitry to generate the termination voltage.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</a:t>
            </a:r>
            <a:r>
              <a:rPr lang="en-US" b="1" dirty="0" smtClean="0"/>
              <a:t>Line Terminations</a:t>
            </a:r>
            <a:endParaRPr lang="en-US" b="1" dirty="0"/>
          </a:p>
        </p:txBody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Technique #2: Thevenin Equivalent 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A technique to provide a termination impedance to an arbitrary voltage is to use two resistors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to form a Thevenin equivalent circuit.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tie one resistor between the signal line and V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DD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(R1) and the other between the signal and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ground (R2).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select the values of the resistors to give us our desired termination impedance and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termination voltage.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758790" name="Picture 6" descr="Thev_Terminated_CK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3284538"/>
            <a:ext cx="4748213" cy="272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</a:t>
            </a:r>
            <a:r>
              <a:rPr lang="en-US" b="1" dirty="0" smtClean="0"/>
              <a:t>Line Terminations</a:t>
            </a:r>
            <a:endParaRPr lang="en-US" b="1" dirty="0"/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Technique #2: Thevenin Equivalent 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ex)  We have a 50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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transmission line that needs to be load terminated.  We have a system with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    a 3.3v power supply.  We want to use a Thevenin equivalent network to form a termination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    impedance of 50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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to 2v.  What are the values of R1 and R2?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   We solve using the two equations and two unknowns to get R1= ~80 and R2 = ~135.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   A source of error in this technique is that physical resistors only come in certain values.  So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   we have to choose resistor values that are available.</a:t>
            </a:r>
          </a:p>
        </p:txBody>
      </p:sp>
      <p:graphicFrame>
        <p:nvGraphicFramePr>
          <p:cNvPr id="762885" name="Object 5"/>
          <p:cNvGraphicFramePr>
            <a:graphicFrameLocks noChangeAspect="1"/>
          </p:cNvGraphicFramePr>
          <p:nvPr/>
        </p:nvGraphicFramePr>
        <p:xfrm>
          <a:off x="2339975" y="2492375"/>
          <a:ext cx="3508375" cy="719138"/>
        </p:xfrm>
        <a:graphic>
          <a:graphicData uri="http://schemas.openxmlformats.org/presentationml/2006/ole">
            <p:oleObj spid="_x0000_s232450" name="Equation" r:id="rId4" imgW="1917360" imgH="393480" progId="Equation.3">
              <p:embed/>
            </p:oleObj>
          </a:graphicData>
        </a:graphic>
      </p:graphicFrame>
      <p:graphicFrame>
        <p:nvGraphicFramePr>
          <p:cNvPr id="762886" name="Object 6"/>
          <p:cNvGraphicFramePr>
            <a:graphicFrameLocks noChangeAspect="1"/>
          </p:cNvGraphicFramePr>
          <p:nvPr/>
        </p:nvGraphicFramePr>
        <p:xfrm>
          <a:off x="2843213" y="3573463"/>
          <a:ext cx="2787650" cy="787400"/>
        </p:xfrm>
        <a:graphic>
          <a:graphicData uri="http://schemas.openxmlformats.org/presentationml/2006/ole">
            <p:oleObj spid="_x0000_s232451" name="Equation" r:id="rId5" imgW="152388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</a:t>
            </a:r>
            <a:r>
              <a:rPr lang="en-US" b="1" dirty="0" smtClean="0"/>
              <a:t>Line Terminations</a:t>
            </a:r>
            <a:endParaRPr lang="en-US" b="1" dirty="0"/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Technique #2: Thevenin Equivalent 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793606" name="Picture 6" descr="Thev_Terminated_PL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4325" y="1952625"/>
            <a:ext cx="5435600" cy="3236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</a:t>
            </a:r>
            <a:r>
              <a:rPr lang="en-US" b="1" dirty="0" smtClean="0"/>
              <a:t>Line Terminations</a:t>
            </a:r>
            <a:endParaRPr lang="en-US" b="1" dirty="0"/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Technique #2: Thevenin Equivalent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Advantages: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1) A termination voltage can be created without adding an additional voltage generation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	    circuit in your system.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Disadvantages: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1) Requires an additional resistor compared to a load termination to Ground approach.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2) Since resistors only come in pre-defined values, the equivalent termination impedance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	    we get might not be exactly matched to 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and reflections may occur.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</a:t>
            </a:r>
            <a:r>
              <a:rPr lang="en-US" b="1" dirty="0" smtClean="0"/>
              <a:t>Line Parameters</a:t>
            </a:r>
            <a:endParaRPr lang="en-US" b="1" dirty="0"/>
          </a:p>
        </p:txBody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Propagation Delay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If our interconnect resides in a vacuum, it will travel at the speed of light: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This is equivalent to: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If it travels in a medium that is NOT a vacuum, the velocity is given by: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		        and</a:t>
            </a:r>
          </a:p>
        </p:txBody>
      </p:sp>
      <p:graphicFrame>
        <p:nvGraphicFramePr>
          <p:cNvPr id="650244" name="Object 4"/>
          <p:cNvGraphicFramePr>
            <a:graphicFrameLocks noChangeAspect="1"/>
          </p:cNvGraphicFramePr>
          <p:nvPr/>
        </p:nvGraphicFramePr>
        <p:xfrm>
          <a:off x="3095625" y="1844675"/>
          <a:ext cx="2071688" cy="703263"/>
        </p:xfrm>
        <a:graphic>
          <a:graphicData uri="http://schemas.openxmlformats.org/presentationml/2006/ole">
            <p:oleObj spid="_x0000_s195586" name="Equation" r:id="rId4" imgW="1346040" imgH="457200" progId="Equation.3">
              <p:embed/>
            </p:oleObj>
          </a:graphicData>
        </a:graphic>
      </p:graphicFrame>
      <p:graphicFrame>
        <p:nvGraphicFramePr>
          <p:cNvPr id="650246" name="Object 6"/>
          <p:cNvGraphicFramePr>
            <a:graphicFrameLocks noChangeAspect="1"/>
          </p:cNvGraphicFramePr>
          <p:nvPr/>
        </p:nvGraphicFramePr>
        <p:xfrm>
          <a:off x="3455988" y="3176588"/>
          <a:ext cx="1857375" cy="1014412"/>
        </p:xfrm>
        <a:graphic>
          <a:graphicData uri="http://schemas.openxmlformats.org/presentationml/2006/ole">
            <p:oleObj spid="_x0000_s195587" name="Equation" r:id="rId5" imgW="1206360" imgH="660240" progId="Equation.3">
              <p:embed/>
            </p:oleObj>
          </a:graphicData>
        </a:graphic>
      </p:graphicFrame>
      <p:graphicFrame>
        <p:nvGraphicFramePr>
          <p:cNvPr id="650247" name="Object 7"/>
          <p:cNvGraphicFramePr>
            <a:graphicFrameLocks noChangeAspect="1"/>
          </p:cNvGraphicFramePr>
          <p:nvPr/>
        </p:nvGraphicFramePr>
        <p:xfrm>
          <a:off x="2735263" y="5229225"/>
          <a:ext cx="839787" cy="703263"/>
        </p:xfrm>
        <a:graphic>
          <a:graphicData uri="http://schemas.openxmlformats.org/presentationml/2006/ole">
            <p:oleObj spid="_x0000_s195588" name="Equation" r:id="rId6" imgW="545760" imgH="457200" progId="Equation.3">
              <p:embed/>
            </p:oleObj>
          </a:graphicData>
        </a:graphic>
      </p:graphicFrame>
      <p:graphicFrame>
        <p:nvGraphicFramePr>
          <p:cNvPr id="650248" name="Object 8"/>
          <p:cNvGraphicFramePr>
            <a:graphicFrameLocks noChangeAspect="1"/>
          </p:cNvGraphicFramePr>
          <p:nvPr/>
        </p:nvGraphicFramePr>
        <p:xfrm>
          <a:off x="5478463" y="5278438"/>
          <a:ext cx="684212" cy="604837"/>
        </p:xfrm>
        <a:graphic>
          <a:graphicData uri="http://schemas.openxmlformats.org/presentationml/2006/ole">
            <p:oleObj spid="_x0000_s195589" name="Equation" r:id="rId7" imgW="4442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</a:t>
            </a:r>
            <a:r>
              <a:rPr lang="en-US" b="1" dirty="0" smtClean="0"/>
              <a:t>Line Terminations</a:t>
            </a:r>
            <a:endParaRPr lang="en-US" b="1" dirty="0"/>
          </a:p>
        </p:txBody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Technique #3: Series Termination 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What would happen if we added a resistor at the source and left the end of the transmission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line open?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will choose a resistance that is equal to the characteristic impedance of the transmission line.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will assume the impedance of  the transmission line is 50ohms.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772101" name="Picture 5" descr="Series_Terminated_CK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9363" y="3105150"/>
            <a:ext cx="4945062" cy="278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</a:t>
            </a:r>
            <a:r>
              <a:rPr lang="en-US" b="1" dirty="0" smtClean="0"/>
              <a:t>Line Terminations</a:t>
            </a:r>
            <a:endParaRPr lang="en-US" b="1" dirty="0"/>
          </a:p>
        </p:txBody>
      </p:sp>
      <p:sp>
        <p:nvSpPr>
          <p:cNvPr id="77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Technique #3: Series Termination 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1) Initially, half of the source voltage develops at the beginning of the transmission line due to the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 resistive divider formed between the source resistor and the impedance of the transmission line.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Since the impedances are equal, the voltage that develops is exactly half of the source voltage: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2) The half wave travels down the transmission line in a constant impedance and arrives at the load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 one prop delay (T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D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) later.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3)  The wave sees the open end of the T-line and evaluates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:</a:t>
            </a:r>
            <a:endParaRPr lang="en-US" b="0">
              <a:solidFill>
                <a:srgbClr val="000000"/>
              </a:solidFill>
              <a:cs typeface="Times New Roman" pitchFamily="18" charset="0"/>
            </a:endParaRPr>
          </a:p>
        </p:txBody>
      </p:sp>
      <p:graphicFrame>
        <p:nvGraphicFramePr>
          <p:cNvPr id="774148" name="Object 4"/>
          <p:cNvGraphicFramePr>
            <a:graphicFrameLocks noChangeAspect="1"/>
          </p:cNvGraphicFramePr>
          <p:nvPr/>
        </p:nvGraphicFramePr>
        <p:xfrm>
          <a:off x="2447925" y="5265738"/>
          <a:ext cx="4137025" cy="788987"/>
        </p:xfrm>
        <a:graphic>
          <a:graphicData uri="http://schemas.openxmlformats.org/presentationml/2006/ole">
            <p:oleObj spid="_x0000_s233474" name="Equation" r:id="rId4" imgW="2260440" imgH="431640" progId="Equation.3">
              <p:embed/>
            </p:oleObj>
          </a:graphicData>
        </a:graphic>
      </p:graphicFrame>
      <p:graphicFrame>
        <p:nvGraphicFramePr>
          <p:cNvPr id="774149" name="Object 5"/>
          <p:cNvGraphicFramePr>
            <a:graphicFrameLocks noChangeAspect="1"/>
          </p:cNvGraphicFramePr>
          <p:nvPr/>
        </p:nvGraphicFramePr>
        <p:xfrm>
          <a:off x="2411413" y="2889250"/>
          <a:ext cx="3716337" cy="927100"/>
        </p:xfrm>
        <a:graphic>
          <a:graphicData uri="http://schemas.openxmlformats.org/presentationml/2006/ole">
            <p:oleObj spid="_x0000_s233475" name="Equation" r:id="rId5" imgW="2031840" imgH="507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</a:t>
            </a:r>
            <a:r>
              <a:rPr lang="en-US" b="1" dirty="0" smtClean="0"/>
              <a:t>Line Terminations</a:t>
            </a:r>
            <a:endParaRPr lang="en-US" b="1" dirty="0"/>
          </a:p>
        </p:txBody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Technique #3: Series Termination 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4) The 100% positive reflection due to the open end of the t-line is superimposed on the incident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 wave.  Since the incident wave is 1/2 of the intended voltage, the voltage step that is seen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at the receiver is actually the intended voltage swing (i.e., 1/2 + 1/2).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5) The reflected energy travels backwards down the transmission line toward the source.  When it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 arrives at the source it evaluates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.  It now sees are series resistor as 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L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which we choose to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   match the characteristic impedance of the T-line: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   Since there are no re-reflections, there are no more transients on the transmission line and we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   are done!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  <p:graphicFrame>
        <p:nvGraphicFramePr>
          <p:cNvPr id="776196" name="Object 4"/>
          <p:cNvGraphicFramePr>
            <a:graphicFrameLocks noChangeAspect="1"/>
          </p:cNvGraphicFramePr>
          <p:nvPr/>
        </p:nvGraphicFramePr>
        <p:xfrm>
          <a:off x="2484438" y="3789363"/>
          <a:ext cx="3997325" cy="788987"/>
        </p:xfrm>
        <a:graphic>
          <a:graphicData uri="http://schemas.openxmlformats.org/presentationml/2006/ole">
            <p:oleObj spid="_x0000_s234498" name="Equation" r:id="rId4" imgW="218412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</a:t>
            </a:r>
            <a:r>
              <a:rPr lang="en-US" b="1" dirty="0" smtClean="0"/>
              <a:t>Line Terminations</a:t>
            </a:r>
            <a:endParaRPr lang="en-US" b="1" dirty="0"/>
          </a:p>
        </p:txBody>
      </p:sp>
      <p:sp>
        <p:nvSpPr>
          <p:cNvPr id="79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Technique #3: Series Termination 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796677" name="Picture 5" descr="Series_Terminated_PL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4325" y="1916113"/>
            <a:ext cx="5543550" cy="3278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</a:t>
            </a:r>
            <a:r>
              <a:rPr lang="en-US" b="1" dirty="0" smtClean="0"/>
              <a:t>Line Terminations</a:t>
            </a:r>
            <a:endParaRPr lang="en-US" b="1" dirty="0"/>
          </a:p>
        </p:txBody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Technique #3: Series Termination 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Let's look at what happened…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- We wanted to transmit a voltage step with an arbitrary magnitude to the receiver.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- By placing a resistor at the source with the same impedance as the transmission line,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  ONLY HALF of the voltage traveled down the T-line.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- HOWEVER, since the end of the line was open, it experienced a 100% positive reflection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  which when superimposed on the incident wave, produced a voltage at the receiver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  that was exactly what we intended!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- When the reflection traveled back to the source, it was terminated with the source resistor,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  thus ending any further transients.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</a:t>
            </a:r>
            <a:r>
              <a:rPr lang="en-US" b="1" dirty="0" smtClean="0"/>
              <a:t>Line Terminations</a:t>
            </a:r>
            <a:endParaRPr lang="en-US" b="1" dirty="0"/>
          </a:p>
        </p:txBody>
      </p:sp>
      <p:sp>
        <p:nvSpPr>
          <p:cNvPr id="78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Technique #3: Series Termination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Advantages: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1) The transmission line is terminated but we didn't add any DC path to the circuit.  This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    results in no additional power consumption.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Disadvantages: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1) It doesn’t decrease the time constant of the receiver’s load.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</a:t>
            </a:r>
            <a:r>
              <a:rPr lang="en-US" b="1" dirty="0" smtClean="0"/>
              <a:t>Line Terminations</a:t>
            </a:r>
            <a:endParaRPr lang="en-US" b="1" dirty="0"/>
          </a:p>
        </p:txBody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Technique #4: Double Termination 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We’ve seen that a load termination will reduce reflections at the end of the line.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We’ve seen that a series termination will reduce reflections of waves traveling backwards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toward the source.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If we put both a Series and a Load termination, then we would be able to eliminate the most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reflected energy.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NOTE:  In these simple systems, our ideal termination resistors are eliminating all reflections.  In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            a real system, there will be other impedances that cause reflections (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more later…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)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799749" name="Picture 5" descr="Double_Terminated_CK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9363" y="3752850"/>
            <a:ext cx="4476750" cy="2338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</a:t>
            </a:r>
            <a:r>
              <a:rPr lang="en-US" b="1" dirty="0" smtClean="0"/>
              <a:t>Line Terminations</a:t>
            </a:r>
            <a:endParaRPr lang="en-US" b="1" dirty="0"/>
          </a:p>
        </p:txBody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Technique #4: Double Termination  </a:t>
            </a:r>
            <a:br>
              <a:rPr lang="en-US" sz="1600"/>
            </a:br>
            <a:r>
              <a:rPr lang="en-US" b="0"/>
              <a:t>	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1) Initially, half of the source voltage develops at the beginning of the transmission line due to the </a:t>
            </a:r>
            <a:br>
              <a:rPr lang="en-US" b="0"/>
            </a:br>
            <a:r>
              <a:rPr lang="en-US" b="0"/>
              <a:t>    resistive divider formed between the source resistor and the impedance of the transmission line.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   Since the impedances are equal, the voltage that develops is exactly half of the source voltage: 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2) The half wave travels down the transmission line in a constant impedance and arrives at the load</a:t>
            </a:r>
            <a:br>
              <a:rPr lang="en-US" b="0"/>
            </a:br>
            <a:r>
              <a:rPr lang="en-US" b="0"/>
              <a:t>    one prop delay (TD) later.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3)  The wave sees the load termination and evaluates </a:t>
            </a:r>
            <a:r>
              <a:rPr lang="en-US" b="0">
                <a:sym typeface="Symbol" pitchFamily="18" charset="2"/>
              </a:rPr>
              <a:t></a:t>
            </a:r>
            <a:r>
              <a:rPr lang="en-US" b="0"/>
              <a:t>:</a:t>
            </a:r>
          </a:p>
        </p:txBody>
      </p:sp>
      <p:graphicFrame>
        <p:nvGraphicFramePr>
          <p:cNvPr id="802820" name="Object 4"/>
          <p:cNvGraphicFramePr>
            <a:graphicFrameLocks noChangeAspect="1"/>
          </p:cNvGraphicFramePr>
          <p:nvPr/>
        </p:nvGraphicFramePr>
        <p:xfrm>
          <a:off x="2517775" y="5265738"/>
          <a:ext cx="3997325" cy="788987"/>
        </p:xfrm>
        <a:graphic>
          <a:graphicData uri="http://schemas.openxmlformats.org/presentationml/2006/ole">
            <p:oleObj spid="_x0000_s235522" name="Equation" r:id="rId4" imgW="2184120" imgH="431640" progId="Equation.3">
              <p:embed/>
            </p:oleObj>
          </a:graphicData>
        </a:graphic>
      </p:graphicFrame>
      <p:graphicFrame>
        <p:nvGraphicFramePr>
          <p:cNvPr id="802821" name="Object 5"/>
          <p:cNvGraphicFramePr>
            <a:graphicFrameLocks noChangeAspect="1"/>
          </p:cNvGraphicFramePr>
          <p:nvPr/>
        </p:nvGraphicFramePr>
        <p:xfrm>
          <a:off x="2411413" y="2889250"/>
          <a:ext cx="3716337" cy="927100"/>
        </p:xfrm>
        <a:graphic>
          <a:graphicData uri="http://schemas.openxmlformats.org/presentationml/2006/ole">
            <p:oleObj spid="_x0000_s235523" name="Equation" r:id="rId5" imgW="2031840" imgH="507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</a:t>
            </a:r>
            <a:r>
              <a:rPr lang="en-US" b="1" dirty="0" smtClean="0"/>
              <a:t>Line Terminations</a:t>
            </a:r>
            <a:endParaRPr lang="en-US" b="1" dirty="0"/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Technique #4: Double Termination 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4)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Since there are no re-reflections, there are no more transients on the transmission line and we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   are done!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  <p:pic>
        <p:nvPicPr>
          <p:cNvPr id="805893" name="Picture 5" descr="Double_Terminated_PL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7563" y="2565400"/>
            <a:ext cx="5622925" cy="3268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</a:t>
            </a:r>
            <a:r>
              <a:rPr lang="en-US" b="1" dirty="0" smtClean="0"/>
              <a:t>Line Terminations</a:t>
            </a:r>
            <a:endParaRPr lang="en-US" b="1" dirty="0"/>
          </a:p>
        </p:txBody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Technique #4: Double Termination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Advantages: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1) Both forward and reverse traveling waves are terminated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Disadvantages: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1) The voltage level that is delivered to the load is ½ of what the driver outputs.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2) Requires two termination resistors.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</a:t>
            </a:r>
            <a:r>
              <a:rPr lang="en-US" b="1" dirty="0" smtClean="0"/>
              <a:t>Line Parameters</a:t>
            </a:r>
            <a:endParaRPr lang="en-US" b="1" dirty="0"/>
          </a:p>
        </p:txBody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Propagation Delay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Most microelectronic dielectrics have relative permittivity (a.k.a., D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k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or Dielectric Constant)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between 2-10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ex) what is the wave velocity if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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r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=4?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</p:txBody>
      </p:sp>
      <p:graphicFrame>
        <p:nvGraphicFramePr>
          <p:cNvPr id="652294" name="Object 6"/>
          <p:cNvGraphicFramePr>
            <a:graphicFrameLocks noChangeAspect="1"/>
          </p:cNvGraphicFramePr>
          <p:nvPr/>
        </p:nvGraphicFramePr>
        <p:xfrm>
          <a:off x="3384550" y="3033713"/>
          <a:ext cx="3398838" cy="1798637"/>
        </p:xfrm>
        <a:graphic>
          <a:graphicData uri="http://schemas.openxmlformats.org/presentationml/2006/ole">
            <p:oleObj spid="_x0000_s196610" name="Equation" r:id="rId4" imgW="2209680" imgH="1168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</a:t>
            </a:r>
            <a:r>
              <a:rPr lang="en-US" b="1" dirty="0" smtClean="0"/>
              <a:t>Line Bounce Diagrams</a:t>
            </a:r>
            <a:endParaRPr lang="en-US" b="1" dirty="0"/>
          </a:p>
        </p:txBody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Bounce Diagrams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A graphical way to keep track of reflections on a T-line.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plot Time vs. Location.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can calculate the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 at each impedance discontinuity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-  for each boundary and wave direction will be the same throughout the entire analysis.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- The bounce diagram gives us a process to tabulate all of the information for each reflection.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- We continue the diagram until the transients are small enough for us to ignore (&lt; 1-2%).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3733" name="Picture 5" descr="Bounce_Diagram_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908050"/>
            <a:ext cx="5526087" cy="4994275"/>
          </a:xfrm>
          <a:prstGeom prst="rect">
            <a:avLst/>
          </a:prstGeom>
          <a:noFill/>
        </p:spPr>
      </p:pic>
      <p:sp>
        <p:nvSpPr>
          <p:cNvPr id="71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</a:t>
            </a:r>
            <a:r>
              <a:rPr lang="en-US" b="1" dirty="0" smtClean="0"/>
              <a:t>Line Bounce Diagrams</a:t>
            </a:r>
            <a:endParaRPr lang="en-US" b="1" dirty="0"/>
          </a:p>
        </p:txBody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Bounce Diagrams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</a:t>
            </a:r>
            <a:r>
              <a:rPr lang="en-US" b="1" dirty="0" smtClean="0"/>
              <a:t>Line Bounce Diagrams</a:t>
            </a:r>
            <a:endParaRPr lang="en-US" b="1" dirty="0"/>
          </a:p>
        </p:txBody>
      </p:sp>
      <p:sp>
        <p:nvSpPr>
          <p:cNvPr id="6594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Reflections from LC’s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Until now, we have considered reflections from ideal T-line elements.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An ideal T-line has an impedance that is constant with frequency.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When we have reactive elements in our system (i.e., L’s and C’s), the reflections have a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more dynamic response because the impedance of these elements change with frequency: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If we stimulated our system with sine waves, we could calculate the impedance of L’s and C’s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directly in order to find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.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- If we are stimulating our system with a perfect square wave, each spectral component will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 see a different impedance and will result in a different .</a:t>
            </a:r>
          </a:p>
        </p:txBody>
      </p:sp>
      <p:graphicFrame>
        <p:nvGraphicFramePr>
          <p:cNvPr id="659461" name="Object 5"/>
          <p:cNvGraphicFramePr>
            <a:graphicFrameLocks noChangeAspect="1"/>
          </p:cNvGraphicFramePr>
          <p:nvPr/>
        </p:nvGraphicFramePr>
        <p:xfrm>
          <a:off x="1655763" y="3141663"/>
          <a:ext cx="1646237" cy="652462"/>
        </p:xfrm>
        <a:graphic>
          <a:graphicData uri="http://schemas.openxmlformats.org/presentationml/2006/ole">
            <p:oleObj spid="_x0000_s236546" name="Equation" r:id="rId4" imgW="1054080" imgH="419040" progId="Equation.3">
              <p:embed/>
            </p:oleObj>
          </a:graphicData>
        </a:graphic>
      </p:graphicFrame>
      <p:graphicFrame>
        <p:nvGraphicFramePr>
          <p:cNvPr id="659462" name="Object 6"/>
          <p:cNvGraphicFramePr>
            <a:graphicFrameLocks noChangeAspect="1"/>
          </p:cNvGraphicFramePr>
          <p:nvPr/>
        </p:nvGraphicFramePr>
        <p:xfrm>
          <a:off x="5040313" y="3321050"/>
          <a:ext cx="1566862" cy="395288"/>
        </p:xfrm>
        <a:graphic>
          <a:graphicData uri="http://schemas.openxmlformats.org/presentationml/2006/ole">
            <p:oleObj spid="_x0000_s236547" name="Equation" r:id="rId5" imgW="100296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</a:t>
            </a:r>
            <a:r>
              <a:rPr lang="en-US" b="1" dirty="0" smtClean="0"/>
              <a:t>Line Reflections from Capacitors</a:t>
            </a:r>
            <a:endParaRPr lang="en-US" b="1" dirty="0"/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Reflections from Capacitors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If we use a perfect step (i.e., t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rise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=0), then a capacitor will instantaneously look like a short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circuit to the incident wave.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As the capacitor charges, its impedance will get larger until it ultimately looks like an open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If we have a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finite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risetime (which we always do), we can calculate the average impedance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of a capacitor for a given change in voltage (i.e., t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rise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)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impedance of the capacitor must be combined with any other impedances that the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incident wave sees: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resultant reflection coefficient represents an estimate of the maximum magnitude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of the reflected energy.</a:t>
            </a:r>
            <a:endParaRPr lang="en-US" b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715780" name="Object 4"/>
          <p:cNvGraphicFramePr>
            <a:graphicFrameLocks noChangeAspect="1"/>
          </p:cNvGraphicFramePr>
          <p:nvPr/>
        </p:nvGraphicFramePr>
        <p:xfrm>
          <a:off x="2592388" y="3213100"/>
          <a:ext cx="3252787" cy="969963"/>
        </p:xfrm>
        <a:graphic>
          <a:graphicData uri="http://schemas.openxmlformats.org/presentationml/2006/ole">
            <p:oleObj spid="_x0000_s237570" name="Equation" r:id="rId4" imgW="2082600" imgH="6220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Transmission Line Reflections from Capacitors</a:t>
            </a:r>
            <a:endParaRPr lang="en-US" b="1" dirty="0"/>
          </a:p>
        </p:txBody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Reflections from Capacitors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ex)	500ps risetime w/ 10pF Load Capacitor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	in a double terminated system.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-33% represents the maximum magnitude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of the reflection that will be seen.</a:t>
            </a:r>
            <a:endParaRPr lang="en-US" b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717828" name="Object 4"/>
          <p:cNvGraphicFramePr>
            <a:graphicFrameLocks noChangeAspect="1"/>
          </p:cNvGraphicFramePr>
          <p:nvPr/>
        </p:nvGraphicFramePr>
        <p:xfrm>
          <a:off x="846138" y="2241550"/>
          <a:ext cx="2133600" cy="585788"/>
        </p:xfrm>
        <a:graphic>
          <a:graphicData uri="http://schemas.openxmlformats.org/presentationml/2006/ole">
            <p:oleObj spid="_x0000_s238594" name="Equation" r:id="rId4" imgW="1523880" imgH="419040" progId="Equation.3">
              <p:embed/>
            </p:oleObj>
          </a:graphicData>
        </a:graphic>
      </p:graphicFrame>
      <p:graphicFrame>
        <p:nvGraphicFramePr>
          <p:cNvPr id="717831" name="Object 7"/>
          <p:cNvGraphicFramePr>
            <a:graphicFrameLocks noChangeAspect="1"/>
          </p:cNvGraphicFramePr>
          <p:nvPr/>
        </p:nvGraphicFramePr>
        <p:xfrm>
          <a:off x="871538" y="3249613"/>
          <a:ext cx="2239962" cy="319087"/>
        </p:xfrm>
        <a:graphic>
          <a:graphicData uri="http://schemas.openxmlformats.org/presentationml/2006/ole">
            <p:oleObj spid="_x0000_s238595" name="Equation" r:id="rId5" imgW="1600200" imgH="228600" progId="Equation.3">
              <p:embed/>
            </p:oleObj>
          </a:graphicData>
        </a:graphic>
      </p:graphicFrame>
      <p:graphicFrame>
        <p:nvGraphicFramePr>
          <p:cNvPr id="717832" name="Object 8"/>
          <p:cNvGraphicFramePr>
            <a:graphicFrameLocks noChangeAspect="1"/>
          </p:cNvGraphicFramePr>
          <p:nvPr/>
        </p:nvGraphicFramePr>
        <p:xfrm>
          <a:off x="852488" y="3933825"/>
          <a:ext cx="3467100" cy="601663"/>
        </p:xfrm>
        <a:graphic>
          <a:graphicData uri="http://schemas.openxmlformats.org/presentationml/2006/ole">
            <p:oleObj spid="_x0000_s238596" name="Equation" r:id="rId6" imgW="2476440" imgH="431640" progId="Equation.3">
              <p:embed/>
            </p:oleObj>
          </a:graphicData>
        </a:graphic>
      </p:graphicFrame>
      <p:pic>
        <p:nvPicPr>
          <p:cNvPr id="717833" name="Picture 9" descr="Tline_Cap_Refl_CK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8513" y="1047750"/>
            <a:ext cx="4103687" cy="1955800"/>
          </a:xfrm>
          <a:prstGeom prst="rect">
            <a:avLst/>
          </a:prstGeom>
          <a:noFill/>
        </p:spPr>
      </p:pic>
      <p:pic>
        <p:nvPicPr>
          <p:cNvPr id="717834" name="Picture 10" descr="Tline_Cap_Refl_PLOT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08513" y="3095625"/>
            <a:ext cx="4089400" cy="307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Transmission Line Reflections from Capacitors</a:t>
            </a:r>
            <a:endParaRPr lang="en-US" b="1" dirty="0"/>
          </a:p>
        </p:txBody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Reflections from Capacitors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resultant system risetime can be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estimated using the Sum-of-Squares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method.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load risetime is found using: 2.2</a:t>
            </a:r>
            <a:r>
              <a:rPr lang="en-US" b="0">
                <a:solidFill>
                  <a:srgbClr val="000000"/>
                </a:solidFill>
                <a:cs typeface="Arial" charset="0"/>
              </a:rPr>
              <a:t>∙</a:t>
            </a:r>
            <a:r>
              <a:rPr lang="en-US" b="0">
                <a:solidFill>
                  <a:srgbClr val="000000"/>
                </a:solidFill>
                <a:cs typeface="Arial" charset="0"/>
                <a:sym typeface="Symbol" pitchFamily="18" charset="2"/>
              </a:rPr>
              <a:t>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In this example, the load time constant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is the capacitance times the parallel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combination of the 50ohm load resistor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and the 50 ohm transmission line: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=ZC=(50//50)</a:t>
            </a:r>
            <a:r>
              <a:rPr lang="en-US" b="0">
                <a:solidFill>
                  <a:srgbClr val="000000"/>
                </a:solidFill>
                <a:cs typeface="Arial" charset="0"/>
                <a:sym typeface="Symbol" pitchFamily="18" charset="2"/>
              </a:rPr>
              <a:t>∙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(10p)=250p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719876" name="Object 4"/>
          <p:cNvGraphicFramePr>
            <a:graphicFrameLocks noChangeAspect="1"/>
          </p:cNvGraphicFramePr>
          <p:nvPr/>
        </p:nvGraphicFramePr>
        <p:xfrm>
          <a:off x="1258888" y="2708275"/>
          <a:ext cx="1884362" cy="852488"/>
        </p:xfrm>
        <a:graphic>
          <a:graphicData uri="http://schemas.openxmlformats.org/presentationml/2006/ole">
            <p:oleObj spid="_x0000_s239618" name="Equation" r:id="rId4" imgW="1346040" imgH="609480" progId="Equation.3">
              <p:embed/>
            </p:oleObj>
          </a:graphicData>
        </a:graphic>
      </p:graphicFrame>
      <p:graphicFrame>
        <p:nvGraphicFramePr>
          <p:cNvPr id="719882" name="Object 10"/>
          <p:cNvGraphicFramePr>
            <a:graphicFrameLocks noChangeAspect="1"/>
          </p:cNvGraphicFramePr>
          <p:nvPr/>
        </p:nvGraphicFramePr>
        <p:xfrm>
          <a:off x="1223963" y="5337175"/>
          <a:ext cx="2630487" cy="712788"/>
        </p:xfrm>
        <a:graphic>
          <a:graphicData uri="http://schemas.openxmlformats.org/presentationml/2006/ole">
            <p:oleObj spid="_x0000_s239619" name="Equation" r:id="rId5" imgW="1879560" imgH="507960" progId="Equation.3">
              <p:embed/>
            </p:oleObj>
          </a:graphicData>
        </a:graphic>
      </p:graphicFrame>
      <p:pic>
        <p:nvPicPr>
          <p:cNvPr id="719883" name="Picture 11" descr="Tline_Cap_Refl_CK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8513" y="1047750"/>
            <a:ext cx="4103687" cy="1955800"/>
          </a:xfrm>
          <a:prstGeom prst="rect">
            <a:avLst/>
          </a:prstGeom>
          <a:noFill/>
        </p:spPr>
      </p:pic>
      <p:pic>
        <p:nvPicPr>
          <p:cNvPr id="719884" name="Picture 12" descr="Tline_Cap_Refl_PLOT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8513" y="3068638"/>
            <a:ext cx="4089400" cy="3071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Transmission Line Reflections from Inductors</a:t>
            </a:r>
            <a:endParaRPr lang="en-US" b="1" dirty="0"/>
          </a:p>
        </p:txBody>
      </p:sp>
      <p:sp>
        <p:nvSpPr>
          <p:cNvPr id="72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Reflections from Inductors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If we use a perfect step (i.e., t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rise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=0), then an inductor will instantaneously look like an open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circuit to the incident wave.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As the inductor charges, its impedance will get smaller until it ultimately looks like a short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If we have a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finite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risetime (which we always do), we can calculate the average impedance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of an inductor for a given change in voltage (i.e., t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rise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)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impedance of the inductor must be combined with any other impedances that the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incident wave sees: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resultant reflection coefficient represents an estimate of the maximum magnitude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of the reflected energy.</a:t>
            </a:r>
            <a:endParaRPr lang="en-US" b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721924" name="Object 4"/>
          <p:cNvGraphicFramePr>
            <a:graphicFrameLocks noChangeAspect="1"/>
          </p:cNvGraphicFramePr>
          <p:nvPr/>
        </p:nvGraphicFramePr>
        <p:xfrm>
          <a:off x="2660650" y="3194050"/>
          <a:ext cx="3114675" cy="1009650"/>
        </p:xfrm>
        <a:graphic>
          <a:graphicData uri="http://schemas.openxmlformats.org/presentationml/2006/ole">
            <p:oleObj spid="_x0000_s240642" name="Equation" r:id="rId4" imgW="1993680" imgH="647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</a:t>
            </a:r>
            <a:r>
              <a:rPr lang="en-US" b="1" dirty="0" smtClean="0"/>
              <a:t>Line Parameters</a:t>
            </a:r>
            <a:endParaRPr lang="en-US" b="1" dirty="0"/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Propagation Delay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Risetimes of modern off-chip digital drivers are anywhere from 100ps to 1ns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ex) if t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rise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=1ns and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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r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=4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, when do we need to consider the interconnect distributed?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We consider the distributed nature when the delay of the interconnect is 1/10 of the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source risetime (1n/10 or 100ps)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Since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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r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=4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, the speed of the interconnect is 167ps/in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That means that we consider distributed at (100/167):	0.6”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ex) if t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rise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=100ps and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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r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=4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, when do we need to consider the interconnect distributed?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	(10/167) = 	0.06”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ex) if t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rise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=10ns and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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r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=4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, when do we need to consider the interconnect distributed?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	(10000/167) = 6” 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NOTE: 6” is pretty large.  That’s why 10 years ago digital designers didn’t use transmission lines.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</a:t>
            </a:r>
            <a:r>
              <a:rPr lang="en-US" b="1" dirty="0" smtClean="0"/>
              <a:t>Line Parameters</a:t>
            </a:r>
            <a:endParaRPr lang="en-US" b="1" dirty="0"/>
          </a:p>
        </p:txBody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424863" cy="5149850"/>
          </a:xfrm>
          <a:noFill/>
          <a:ln/>
        </p:spPr>
        <p:txBody>
          <a:bodyPr wrap="none"/>
          <a:lstStyle/>
          <a:p>
            <a:r>
              <a:rPr lang="en-US" sz="1600"/>
              <a:t>Propagation Delay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Today, risetimes are consistently below 1ns.  That means EVERYTHING in a system is treated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as a transmission line.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NOTE:  	When we say system, we are typically talking about chip-to-chip communication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using a combination of PCB’s, cables, and connectors.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On-Chip interconnect is still small enough to be treated as  a lumped element.</a:t>
            </a:r>
          </a:p>
          <a:p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sz="1600"/>
              <a:t>Physical Construction of a T-Line</a:t>
            </a:r>
            <a:br>
              <a:rPr lang="en-US" sz="1600"/>
            </a:br>
            <a:r>
              <a:rPr lang="en-US" sz="1600"/>
              <a:t/>
            </a:r>
            <a:br>
              <a:rPr lang="en-US" sz="1600"/>
            </a:br>
            <a:r>
              <a:rPr lang="en-US" b="0"/>
              <a:t>- A T-line is simply a conductor.  This means that at DC, if its resistance is negligible, the wire is</a:t>
            </a:r>
            <a:br>
              <a:rPr lang="en-US" b="0"/>
            </a:br>
            <a:r>
              <a:rPr lang="en-US" b="0"/>
              <a:t>  transparent.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So we only consider the impedance and prop delay of the T-line when the wave is traveling.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This allows us to quickly analyze a circuit at AC and then again at DC (i.e., steady state) to get a</a:t>
            </a:r>
            <a:br>
              <a:rPr lang="en-US" b="0"/>
            </a:br>
            <a:r>
              <a:rPr lang="en-US" b="0"/>
              <a:t>   feel for the behavior at the beginning and end of the edge transition.  We can then</a:t>
            </a:r>
            <a:br>
              <a:rPr lang="en-US" b="0"/>
            </a:br>
            <a:r>
              <a:rPr lang="en-US" b="0"/>
              <a:t>   perform a deeper analysis to understand the transient behavior.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U_Lecture_EE261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MSU_Lecture_EE261</Template>
  <TotalTime>13149</TotalTime>
  <Words>970</Words>
  <Application>Microsoft Office PowerPoint</Application>
  <PresentationFormat>On-screen Show (4:3)</PresentationFormat>
  <Paragraphs>316</Paragraphs>
  <Slides>76</Slides>
  <Notes>75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8" baseType="lpstr">
      <vt:lpstr>MSU_Lecture_EE261</vt:lpstr>
      <vt:lpstr>Equation</vt:lpstr>
      <vt:lpstr>EELE 461/561 – Digital System Design</vt:lpstr>
      <vt:lpstr>Impedance (T)</vt:lpstr>
      <vt:lpstr>Transmission Lines</vt:lpstr>
      <vt:lpstr>Transmission Lines</vt:lpstr>
      <vt:lpstr>Transmission Lines</vt:lpstr>
      <vt:lpstr>Transmission Line Parameters</vt:lpstr>
      <vt:lpstr>Transmission Line Parameters</vt:lpstr>
      <vt:lpstr>Transmission Line Parameters</vt:lpstr>
      <vt:lpstr>Transmission Line Parameters</vt:lpstr>
      <vt:lpstr>Transmission Line Parameters</vt:lpstr>
      <vt:lpstr>Transmission Line Parameters</vt:lpstr>
      <vt:lpstr>Transmission Line Parameters</vt:lpstr>
      <vt:lpstr>Transmission Line Parameters</vt:lpstr>
      <vt:lpstr>Transmission Line Parameters</vt:lpstr>
      <vt:lpstr>Transmission Line Parameters</vt:lpstr>
      <vt:lpstr>Transmission Line Parameters</vt:lpstr>
      <vt:lpstr>Transmission Line Parameters</vt:lpstr>
      <vt:lpstr>Transmission Line Parameters</vt:lpstr>
      <vt:lpstr>Transmission Line Parameters</vt:lpstr>
      <vt:lpstr>Transmission Line Parameters</vt:lpstr>
      <vt:lpstr>Transmission Line Parameters</vt:lpstr>
      <vt:lpstr>Transmission Line Parameters</vt:lpstr>
      <vt:lpstr>Transmission Line Parameters</vt:lpstr>
      <vt:lpstr>Transmission Line Parameters</vt:lpstr>
      <vt:lpstr>Transmission Line Parameters</vt:lpstr>
      <vt:lpstr>Transmission Line Parameters</vt:lpstr>
      <vt:lpstr>Transmission Line Parameters</vt:lpstr>
      <vt:lpstr>Transmission Line Parameters</vt:lpstr>
      <vt:lpstr>Transmission Line Parameters</vt:lpstr>
      <vt:lpstr>Transmission Line Parameters</vt:lpstr>
      <vt:lpstr>Transmission Line Parameters</vt:lpstr>
      <vt:lpstr>Transmission Line Parameters</vt:lpstr>
      <vt:lpstr>Transmission Line Parameters</vt:lpstr>
      <vt:lpstr>Transmission Line Parameters</vt:lpstr>
      <vt:lpstr>Transmission Line Reflections</vt:lpstr>
      <vt:lpstr>Transmission Line Reflections</vt:lpstr>
      <vt:lpstr>Transmission Line Reflections</vt:lpstr>
      <vt:lpstr>Transmission Line Reflections</vt:lpstr>
      <vt:lpstr>Transmission Line Reflections</vt:lpstr>
      <vt:lpstr>Transmission Line Reflections</vt:lpstr>
      <vt:lpstr>Transmission Line Reflections</vt:lpstr>
      <vt:lpstr>Transmission Line Reflections</vt:lpstr>
      <vt:lpstr>Transmission Line Reflections</vt:lpstr>
      <vt:lpstr>Transmission Line Reflections</vt:lpstr>
      <vt:lpstr>Transmission Line Reflections</vt:lpstr>
      <vt:lpstr>Transmission Line Reflections</vt:lpstr>
      <vt:lpstr>Transmission Line Reflections</vt:lpstr>
      <vt:lpstr>Transmission Line Reflections</vt:lpstr>
      <vt:lpstr>Transmission Line Terminations</vt:lpstr>
      <vt:lpstr>Transmission Line Terminations</vt:lpstr>
      <vt:lpstr>Transmission Line Terminations</vt:lpstr>
      <vt:lpstr>Transmission Line Terminations</vt:lpstr>
      <vt:lpstr>Transmission Line Terminations</vt:lpstr>
      <vt:lpstr>Transmission Line Terminations</vt:lpstr>
      <vt:lpstr>Transmission Line Terminations</vt:lpstr>
      <vt:lpstr>Transmission Line Terminations</vt:lpstr>
      <vt:lpstr>Transmission Line Terminations</vt:lpstr>
      <vt:lpstr>Transmission Line Terminations</vt:lpstr>
      <vt:lpstr>Transmission Line Terminations</vt:lpstr>
      <vt:lpstr>Transmission Line Terminations</vt:lpstr>
      <vt:lpstr>Transmission Line Terminations</vt:lpstr>
      <vt:lpstr>Transmission Line Terminations</vt:lpstr>
      <vt:lpstr>Transmission Line Terminations</vt:lpstr>
      <vt:lpstr>Transmission Line Terminations</vt:lpstr>
      <vt:lpstr>Transmission Line Terminations</vt:lpstr>
      <vt:lpstr>Transmission Line Terminations</vt:lpstr>
      <vt:lpstr>Transmission Line Terminations</vt:lpstr>
      <vt:lpstr>Transmission Line Terminations</vt:lpstr>
      <vt:lpstr>Transmission Line Terminations</vt:lpstr>
      <vt:lpstr>Transmission Line Bounce Diagrams</vt:lpstr>
      <vt:lpstr>Transmission Line Bounce Diagrams</vt:lpstr>
      <vt:lpstr>Transmission Line Bounce Diagrams</vt:lpstr>
      <vt:lpstr>Transmission Line Reflections from Capacitors</vt:lpstr>
      <vt:lpstr>Transmission Line Reflections from Capacitors</vt:lpstr>
      <vt:lpstr>Transmission Line Reflections from Capacitors</vt:lpstr>
      <vt:lpstr>Transmission Line Reflections from Inductors</vt:lpstr>
    </vt:vector>
  </TitlesOfParts>
  <Company>Montana State University - ECE Dept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EE261 Lecture Notes (electronic)</dc:title>
  <dc:creator>Prof. Brock J. LaMeres</dc:creator>
  <cp:lastModifiedBy>Brock J. LaMeres</cp:lastModifiedBy>
  <cp:revision>575</cp:revision>
  <dcterms:created xsi:type="dcterms:W3CDTF">2003-07-30T21:17:08Z</dcterms:created>
  <dcterms:modified xsi:type="dcterms:W3CDTF">2012-01-09T22:40:52Z</dcterms:modified>
</cp:coreProperties>
</file>