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0"/>
  </p:handoutMasterIdLst>
  <p:sldIdLst>
    <p:sldId id="256" r:id="rId2"/>
    <p:sldId id="257" r:id="rId3"/>
    <p:sldId id="274" r:id="rId4"/>
    <p:sldId id="275" r:id="rId5"/>
    <p:sldId id="259" r:id="rId6"/>
    <p:sldId id="264" r:id="rId7"/>
    <p:sldId id="260" r:id="rId8"/>
    <p:sldId id="263" r:id="rId9"/>
    <p:sldId id="266" r:id="rId10"/>
    <p:sldId id="267" r:id="rId11"/>
    <p:sldId id="271" r:id="rId12"/>
    <p:sldId id="269" r:id="rId13"/>
    <p:sldId id="268" r:id="rId14"/>
    <p:sldId id="270" r:id="rId15"/>
    <p:sldId id="265" r:id="rId16"/>
    <p:sldId id="272" r:id="rId17"/>
    <p:sldId id="273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B800"/>
    <a:srgbClr val="30D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127"/>
    <p:restoredTop sz="94676"/>
  </p:normalViewPr>
  <p:slideViewPr>
    <p:cSldViewPr snapToGrid="0" snapToObjects="1">
      <p:cViewPr varScale="1">
        <p:scale>
          <a:sx n="87" d="100"/>
          <a:sy n="87" d="100"/>
        </p:scale>
        <p:origin x="232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10FFE9-0A84-334D-A549-29E214DC8A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4BA768-A992-5C4F-A669-8304FECFBF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A33C8-B08D-5D4E-A250-EF166390BA42}" type="datetimeFigureOut">
              <a:rPr lang="en-US" smtClean="0"/>
              <a:t>7/30/18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969148-4686-1844-9C92-CFF0D7F857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7D48B9-0E6F-B447-A2B1-96581384FF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B3F32-3AB5-9643-A8C7-FC331397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31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BB511-5EC7-1847-BA56-BA4F989AE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FFB1D-4EAD-374D-B1F0-0AB689606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9F171-5E71-424C-A6CF-04DFE4773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6E58-C1D9-E044-A330-D0AB2BC20DF0}" type="datetimeFigureOut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5E24E-3109-674D-99BA-D486BD1D4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3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798A2-2BDB-1F4F-B9C5-871EF72CB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C85FE0-024C-1F4E-BCF0-86F88E284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14A5D-40FB-F542-BF01-24BFE8123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6E58-C1D9-E044-A330-D0AB2BC20DF0}" type="datetimeFigureOut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61E60-D649-944D-9ED6-CA91A186C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E96D3-0F28-FD44-A0A8-8F38725D8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9C29-8065-4C43-ABE8-EE492D8F5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4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139A95-BE3A-4643-B00F-CC9A7B3B63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0788E1-601B-064B-AB73-407CD72D1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0A17A-3BBB-534D-A038-0B3F9F5A2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6E58-C1D9-E044-A330-D0AB2BC20DF0}" type="datetimeFigureOut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6B81-4121-7547-9312-D72CE1577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C734C-0178-4046-BDAF-C52ABEBB5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9C29-8065-4C43-ABE8-EE492D8F5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9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01A0B-7FBA-DE4F-AD0A-27E795D69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D2735-56A7-EF49-90EB-0FECE52CB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0E0C3-B480-F642-8FF7-DD42FAF33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6E58-C1D9-E044-A330-D0AB2BC20DF0}" type="datetimeFigureOut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5174D-B454-B541-A5E7-8DF73D237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7A6AD-F858-0340-80F4-6DDAFD91B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9C29-8065-4C43-ABE8-EE492D8F5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18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B8D31-1FF9-E840-8A69-286A15BC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892D9-B60C-484F-875A-FF2D42893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22B18-6593-FD4D-B717-04127D079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6E58-C1D9-E044-A330-D0AB2BC20DF0}" type="datetimeFigureOut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A4E9F-C8BD-DA4C-B426-945881DC3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FE46-77D2-7E4D-9337-9F37EDCB5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9C29-8065-4C43-ABE8-EE492D8F5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2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3E48B-ABF2-2342-A57E-E2238E35F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6C1F6-731C-1D44-86E1-F5D0D3EB06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7A0587-DC5F-F84D-AFB0-0CAD0EB25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EFEBAF-8B5A-2245-8DE6-F34104C47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6E58-C1D9-E044-A330-D0AB2BC20DF0}" type="datetimeFigureOut">
              <a:rPr lang="en-US" smtClean="0"/>
              <a:t>7/30/18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5B62E-7D69-3543-B070-FAF254BC6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58C7B-20DD-654B-A3D4-CBC0E89C0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9C29-8065-4C43-ABE8-EE492D8F5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5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3FDAC-CADF-A848-BCD8-61E26D76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92C7C-1E48-0045-91C5-B7D0F6A4B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8F25AB-9C06-4C4B-B87C-CF4A41A58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45612-10E9-9B49-87D9-847D00E8DD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DF28FA-FECE-1447-9A25-7D37AC533F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76E1A4-9E18-A24C-9BDA-49363EE9C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6E58-C1D9-E044-A330-D0AB2BC20DF0}" type="datetimeFigureOut">
              <a:rPr lang="en-US" smtClean="0"/>
              <a:t>7/30/18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5D5A83-E59A-0B47-8785-23CE6DF32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59B1B2-58C3-8D46-B2D2-5D7C8285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9C29-8065-4C43-ABE8-EE492D8F5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2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C5EB6-6AF0-BE4A-997D-47960976D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BFF2B6-ADAC-2D42-9AE4-9897CCCC4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6E58-C1D9-E044-A330-D0AB2BC20DF0}" type="datetimeFigureOut">
              <a:rPr lang="en-US" smtClean="0"/>
              <a:t>7/30/18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6DEBF4-6A5E-2A4C-8277-2CA4EF482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64D33-B8A8-434A-8B5A-BE290A611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9C29-8065-4C43-ABE8-EE492D8F5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08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4B336B-9152-7848-B4BB-CE2D54588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6E58-C1D9-E044-A330-D0AB2BC20DF0}" type="datetimeFigureOut">
              <a:rPr lang="en-US" smtClean="0"/>
              <a:t>7/30/18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16B653-0859-B943-82D9-1031AC90D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DD8A8-9F70-F147-9251-5E72BCFE3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9C29-8065-4C43-ABE8-EE492D8F5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74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1C78-2D4F-384C-8898-182A38F7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7CF02-CAC6-7647-B855-A0F2EC86A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76C7A0-4E60-EA48-91FC-62BD0B9D3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378A21-E30E-064B-8D61-F807C6D55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6E58-C1D9-E044-A330-D0AB2BC20DF0}" type="datetimeFigureOut">
              <a:rPr lang="en-US" smtClean="0"/>
              <a:t>7/30/18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7ADB0-9835-7645-B0A1-D43C3E74B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40008-4B52-5B44-86DD-72EC8DA47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9C29-8065-4C43-ABE8-EE492D8F5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60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B771B-511C-6B4F-9A53-574FB5D03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967AF8-1D2C-0E48-ABBF-3A0AEC50AA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979CE4-A585-FB47-AB9B-AD62C7718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A5018E-D09A-C84D-8514-8ED5132E0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6E58-C1D9-E044-A330-D0AB2BC20DF0}" type="datetimeFigureOut">
              <a:rPr lang="en-US" smtClean="0"/>
              <a:t>7/30/18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A48A75-6F96-CA4C-83A8-B8F4B4006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2E9A8-7E31-2944-9A29-B4483806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9C29-8065-4C43-ABE8-EE492D8F5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0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83BE2B-D0A9-3E45-AAF2-6BBCB17EE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12F83-F333-3A41-BF56-827F72B63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A7D35-339D-D84F-81E2-4AAA642AA8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06E58-C1D9-E044-A330-D0AB2BC20DF0}" type="datetimeFigureOut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F8348-0452-5B4E-A523-FA1E005D7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0F9F8-315B-9E46-B857-FB692920D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29C29-8065-4C43-ABE8-EE492D8F5C4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D45E9E-DBF1-D943-87F7-A76EA374D46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6444" y="5374940"/>
            <a:ext cx="12192000" cy="1564024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2C74202-78A4-2947-8094-70936E152916}"/>
              </a:ext>
            </a:extLst>
          </p:cNvPr>
          <p:cNvSpPr txBox="1">
            <a:spLocks/>
          </p:cNvSpPr>
          <p:nvPr userDrawn="1"/>
        </p:nvSpPr>
        <p:spPr>
          <a:xfrm>
            <a:off x="220133" y="237774"/>
            <a:ext cx="1236133" cy="3266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7AB8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ISFIRE2018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11B6F8B-6F45-404E-8BAA-4243A6678F2E}"/>
              </a:ext>
            </a:extLst>
          </p:cNvPr>
          <p:cNvSpPr txBox="1">
            <a:spLocks/>
          </p:cNvSpPr>
          <p:nvPr userDrawn="1"/>
        </p:nvSpPr>
        <p:spPr>
          <a:xfrm>
            <a:off x="10171290" y="237774"/>
            <a:ext cx="1732844" cy="32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7AB8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Dr</a:t>
            </a:r>
            <a:r>
              <a:rPr lang="en-US" dirty="0"/>
              <a:t> Chris Reading</a:t>
            </a:r>
          </a:p>
        </p:txBody>
      </p:sp>
    </p:spTree>
    <p:extLst>
      <p:ext uri="{BB962C8B-B14F-4D97-AF65-F5344CB8AC3E}">
        <p14:creationId xmlns:p14="http://schemas.microsoft.com/office/powerpoint/2010/main" val="333593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ink3d.us.com/about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ordpress.oise.utoronto.ca/robertson/family-math-night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hroniclejournal.com/news/local/math-night-celebrates-spatial-reasoning/article_0b9b2038-fd7a-11e6-8f70-c7c14e27c4da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howmeyourmath.ca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thelearningexchange.ca/projects/lisa-lunney-borden-coming-together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versation.com/its-time-we-draft-aussie-rules-to-tackle-indigenous-mathematics-1503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timssandpirls.bc.edu/timss2015/encyclopedia/countrie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4iG7ElsbTk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7C9E2-AF11-F743-A134-EA43FDDD9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508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world around us:</a:t>
            </a:r>
            <a:br>
              <a:rPr lang="en-US" b="1" dirty="0"/>
            </a:br>
            <a:r>
              <a:rPr lang="en-US" b="1" dirty="0"/>
              <a:t>Nurturing spatial reasoning in rural schools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73EA2-E086-E24C-A2F5-364D35AAD4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Dr</a:t>
            </a:r>
            <a:r>
              <a:rPr lang="en-US" dirty="0"/>
              <a:t> Chris Reading</a:t>
            </a:r>
          </a:p>
          <a:p>
            <a:r>
              <a:rPr lang="en-US" dirty="0" err="1"/>
              <a:t>SiMERR</a:t>
            </a:r>
            <a:r>
              <a:rPr lang="en-US" dirty="0"/>
              <a:t> National Research Centre (UNE, Australia)</a:t>
            </a:r>
          </a:p>
          <a:p>
            <a:r>
              <a:rPr lang="en-US" dirty="0"/>
              <a:t>ISFIRE2018</a:t>
            </a:r>
          </a:p>
        </p:txBody>
      </p:sp>
    </p:spTree>
    <p:extLst>
      <p:ext uri="{BB962C8B-B14F-4D97-AF65-F5344CB8AC3E}">
        <p14:creationId xmlns:p14="http://schemas.microsoft.com/office/powerpoint/2010/main" val="3462259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ECF4C-53DD-544B-B639-D0DF49D96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Students’ spatial language and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8E13A-1323-4243-A867-1D7CF8032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119"/>
            <a:ext cx="7662862" cy="393542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involved students, caregivers and senior </a:t>
            </a:r>
            <a:r>
              <a:rPr lang="en-US" dirty="0" err="1"/>
              <a:t>Iwaidja</a:t>
            </a:r>
            <a:r>
              <a:rPr lang="en-US" dirty="0"/>
              <a:t> language consultants </a:t>
            </a:r>
          </a:p>
          <a:p>
            <a:r>
              <a:rPr lang="en-US" dirty="0"/>
              <a:t>“man and tree” task (with director and matcher) to elicit spatial frames of reference in speech</a:t>
            </a:r>
          </a:p>
          <a:p>
            <a:r>
              <a:rPr lang="en-US" dirty="0"/>
              <a:t>“</a:t>
            </a:r>
            <a:r>
              <a:rPr lang="en-US" dirty="0" err="1"/>
              <a:t>wurdaka</a:t>
            </a:r>
            <a:r>
              <a:rPr lang="en-US" dirty="0"/>
              <a:t>” (in front) &amp; “</a:t>
            </a:r>
            <a:r>
              <a:rPr lang="en-US" dirty="0" err="1"/>
              <a:t>warrwak</a:t>
            </a:r>
            <a:r>
              <a:rPr lang="en-US" dirty="0"/>
              <a:t>” (behind) can be used intrinsically when front and behind would not be used in English</a:t>
            </a:r>
          </a:p>
          <a:p>
            <a:r>
              <a:rPr lang="en-US" dirty="0"/>
              <a:t>teachers need to understand students’ spatial language and thinking to assist with improvement in numeracy tasks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0FF9D8-A90D-5147-914F-EB33F3A3D3C6}"/>
              </a:ext>
            </a:extLst>
          </p:cNvPr>
          <p:cNvSpPr txBox="1"/>
          <p:nvPr/>
        </p:nvSpPr>
        <p:spPr>
          <a:xfrm>
            <a:off x="8958266" y="3926675"/>
            <a:ext cx="2395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‘The man is in front, the tree, he gave the back of his neck to it, (it’s) behind.’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9ABE3F-AEBC-BB4D-8E2E-AE088955A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243" y="1408103"/>
            <a:ext cx="23749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79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A867C-1C15-4C4B-9142-85CC670AB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Th!nk3d! at two rural New England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80D9A-F961-8544-A3DE-4D20FE0BA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21" y="1825625"/>
            <a:ext cx="7853606" cy="2638896"/>
          </a:xfrm>
        </p:spPr>
        <p:txBody>
          <a:bodyPr>
            <a:normAutofit/>
          </a:bodyPr>
          <a:lstStyle/>
          <a:p>
            <a:r>
              <a:rPr lang="en-US" dirty="0"/>
              <a:t>Th!nk3d! – teacher-facilitated package to teach spatial reasoning through playful transformation</a:t>
            </a:r>
          </a:p>
          <a:p>
            <a:r>
              <a:rPr lang="en-US" dirty="0"/>
              <a:t>92 students in two rural elementary schools (USA)</a:t>
            </a:r>
          </a:p>
          <a:p>
            <a:r>
              <a:rPr lang="en-US" dirty="0"/>
              <a:t>pre and post spatial and mathematics assessments</a:t>
            </a:r>
          </a:p>
          <a:p>
            <a:r>
              <a:rPr lang="en-US" dirty="0"/>
              <a:t>intervention – six weeks of Th!nk3d!  activities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F6E5A8-5F5C-B744-82E7-00622F7FE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9" r="11822"/>
          <a:stretch/>
        </p:blipFill>
        <p:spPr>
          <a:xfrm>
            <a:off x="8519527" y="2061691"/>
            <a:ext cx="2810108" cy="24028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7468FE-E0D8-3942-886B-A6E51E572E49}"/>
              </a:ext>
            </a:extLst>
          </p:cNvPr>
          <p:cNvSpPr txBox="1"/>
          <p:nvPr/>
        </p:nvSpPr>
        <p:spPr>
          <a:xfrm>
            <a:off x="8296506" y="4700588"/>
            <a:ext cx="3895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u="sng" dirty="0">
                <a:hlinkClick r:id="rId3"/>
              </a:rPr>
              <a:t>http://www.think3d.us.com/about/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7EE556-2FA7-1D45-9F4A-6B0385539677}"/>
              </a:ext>
            </a:extLst>
          </p:cNvPr>
          <p:cNvSpPr txBox="1"/>
          <p:nvPr/>
        </p:nvSpPr>
        <p:spPr>
          <a:xfrm>
            <a:off x="665920" y="4502239"/>
            <a:ext cx="7537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/>
              <a:t>Burte</a:t>
            </a:r>
            <a:r>
              <a:rPr lang="en-AU" dirty="0"/>
              <a:t>, H., </a:t>
            </a:r>
            <a:r>
              <a:rPr lang="en-AU" dirty="0" err="1"/>
              <a:t>Gardony</a:t>
            </a:r>
            <a:r>
              <a:rPr lang="en-AU" dirty="0"/>
              <a:t>, A. L., Hutton, A., &amp; Taylor, H. A. (2017). Think3d!: Improving mathematics learning through embodied spatial training. </a:t>
            </a:r>
            <a:r>
              <a:rPr lang="en-AU" i="1" dirty="0"/>
              <a:t>Cognitive Research: Principle and Implications, 2</a:t>
            </a:r>
            <a:r>
              <a:rPr lang="en-AU" dirty="0"/>
              <a:t>(13).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37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12829-6DE8-8A41-B8D4-A71C73BBE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Improved spatial and mathematics 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C620E-9118-E043-8FE5-AEF7EE76E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348" y="1696552"/>
            <a:ext cx="8773612" cy="345176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spatial improved in both paper folding &amp; </a:t>
            </a:r>
            <a:r>
              <a:rPr lang="en-US" dirty="0" err="1"/>
              <a:t>purdue</a:t>
            </a:r>
            <a:r>
              <a:rPr lang="en-US" dirty="0"/>
              <a:t> rotations</a:t>
            </a:r>
          </a:p>
          <a:p>
            <a:r>
              <a:rPr lang="en-US" dirty="0"/>
              <a:t>no improvement in Make-a-Dice (spatial &amp; </a:t>
            </a:r>
            <a:r>
              <a:rPr lang="en-US" dirty="0" err="1"/>
              <a:t>maths</a:t>
            </a:r>
            <a:r>
              <a:rPr lang="en-US" dirty="0"/>
              <a:t>) </a:t>
            </a:r>
          </a:p>
          <a:p>
            <a:r>
              <a:rPr lang="en-US" dirty="0" err="1"/>
              <a:t>maths</a:t>
            </a:r>
            <a:r>
              <a:rPr lang="en-US" dirty="0"/>
              <a:t> accuracy improved on tasks involving visual representations (mainly Grade 5 &amp; 6)</a:t>
            </a:r>
          </a:p>
          <a:p>
            <a:r>
              <a:rPr lang="en-US" dirty="0"/>
              <a:t>paper folding improvement best predicted improvement in </a:t>
            </a:r>
            <a:r>
              <a:rPr lang="en-US" dirty="0" err="1"/>
              <a:t>maths</a:t>
            </a:r>
            <a:r>
              <a:rPr lang="en-US" dirty="0"/>
              <a:t> accuracy</a:t>
            </a:r>
          </a:p>
          <a:p>
            <a:r>
              <a:rPr lang="en-US" dirty="0"/>
              <a:t>“spatial thinking should be considered a basic cognitive skill and practiced in elementary schools”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523CA0-ECD9-384A-8287-2EC45BB4F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2652" y="1353406"/>
            <a:ext cx="2160000" cy="3318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3CCBA6-1CB0-8444-A61C-A61906CC47DF}"/>
              </a:ext>
            </a:extLst>
          </p:cNvPr>
          <p:cNvSpPr txBox="1"/>
          <p:nvPr/>
        </p:nvSpPr>
        <p:spPr>
          <a:xfrm>
            <a:off x="9179856" y="4794378"/>
            <a:ext cx="3030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Origami nodding dog for reverse engineering</a:t>
            </a:r>
          </a:p>
        </p:txBody>
      </p:sp>
    </p:spTree>
    <p:extLst>
      <p:ext uri="{BB962C8B-B14F-4D97-AF65-F5344CB8AC3E}">
        <p14:creationId xmlns:p14="http://schemas.microsoft.com/office/powerpoint/2010/main" val="555227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298F4-B248-1647-AB9A-9E94FC204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1703" cy="1325563"/>
          </a:xfrm>
        </p:spPr>
        <p:txBody>
          <a:bodyPr/>
          <a:lstStyle/>
          <a:p>
            <a:r>
              <a:rPr lang="en-US" b="1" dirty="0"/>
              <a:t>Family Math Night at Johnny </a:t>
            </a:r>
            <a:r>
              <a:rPr lang="en-US" b="1" dirty="0" err="1"/>
              <a:t>Therriault</a:t>
            </a:r>
            <a:r>
              <a:rPr lang="en-US" b="1" dirty="0"/>
              <a:t>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4DCD4-18F9-A042-A087-CEEF58504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2739"/>
            <a:ext cx="6643255" cy="3845345"/>
          </a:xfrm>
        </p:spPr>
        <p:txBody>
          <a:bodyPr>
            <a:normAutofit lnSpcReduction="10000"/>
          </a:bodyPr>
          <a:lstStyle/>
          <a:p>
            <a:r>
              <a:rPr lang="en-AU" dirty="0"/>
              <a:t>inclusive, playful, engaging activities to strengthen positive relationships among home, school and community</a:t>
            </a:r>
          </a:p>
          <a:p>
            <a:r>
              <a:rPr lang="en-AU" dirty="0"/>
              <a:t>collaborative design process – indigenous instructional</a:t>
            </a:r>
            <a:r>
              <a:rPr lang="en-US" dirty="0"/>
              <a:t> leaders, First Nation educational counsellors, school board numeracy facilitators and Robertson Program team</a:t>
            </a:r>
            <a:r>
              <a:rPr lang="en-AU" dirty="0"/>
              <a:t> </a:t>
            </a:r>
          </a:p>
          <a:p>
            <a:r>
              <a:rPr lang="en-AU" dirty="0"/>
              <a:t>student-led FMN to showcase student work and Indigenous knowledges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7B7ABF-7404-284D-B826-D18D38B81D56}"/>
              </a:ext>
            </a:extLst>
          </p:cNvPr>
          <p:cNvSpPr txBox="1"/>
          <p:nvPr/>
        </p:nvSpPr>
        <p:spPr>
          <a:xfrm>
            <a:off x="8079971" y="4703285"/>
            <a:ext cx="3531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u="sng" dirty="0">
                <a:hlinkClick r:id="rId2"/>
              </a:rPr>
              <a:t>https://wordpress.oise.utoronto.ca/robertson/family-math-nights/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0E0169-34F9-9F42-89E8-8B2F68F82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394" y="1472739"/>
            <a:ext cx="35941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8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6497E-15F2-0C4F-B914-776635E96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Focus on spatial reasoning and geometry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196B7-A587-634D-85B2-26440F341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476489"/>
            <a:ext cx="7557657" cy="335653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celebrate mathematics in a new light - Bev Caswell</a:t>
            </a:r>
          </a:p>
          <a:p>
            <a:r>
              <a:rPr lang="en-US" dirty="0"/>
              <a:t>“thinking spatially opens the eye and mind to new connections, new questions, and new answers” – Center for Spatial Studies</a:t>
            </a:r>
          </a:p>
          <a:p>
            <a:r>
              <a:rPr lang="en-US" dirty="0"/>
              <a:t>geometry – measuring &amp; moving objects in space</a:t>
            </a:r>
          </a:p>
          <a:p>
            <a:r>
              <a:rPr lang="en-US" dirty="0"/>
              <a:t>mathematics is so much more than numbers and computation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EFFF96-F829-3845-8C5E-D753CD0823D8}"/>
              </a:ext>
            </a:extLst>
          </p:cNvPr>
          <p:cNvSpPr txBox="1"/>
          <p:nvPr/>
        </p:nvSpPr>
        <p:spPr>
          <a:xfrm>
            <a:off x="838199" y="4817900"/>
            <a:ext cx="10151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2"/>
              </a:rPr>
              <a:t>http://www.chroniclejournal.com/news/local/math-night-celebrates-spatial-reasoning/article_0b9b2038-fd7a-11e6-8f70-c7c14e27c4da.html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B0C823-1CD9-C243-88AA-B7192B0E3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550" y="1928427"/>
            <a:ext cx="3060000" cy="282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27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997D8-F8E4-C74B-A972-9D25ECEB0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Coming Together to Learn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B857C-C15A-4F49-A9F5-27EB6DDB4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464" y="1624803"/>
            <a:ext cx="7803536" cy="3630261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1100"/>
              </a:spcBef>
            </a:pPr>
            <a:r>
              <a:rPr lang="en-AU" sz="3000" dirty="0"/>
              <a:t>initiatives supporting mathematics with the </a:t>
            </a:r>
            <a:r>
              <a:rPr lang="en-AU" sz="3000" dirty="0" err="1"/>
              <a:t>Mi’kmaw</a:t>
            </a:r>
            <a:r>
              <a:rPr lang="en-AU" sz="3000" dirty="0"/>
              <a:t> community in Nova Scotia (decolonising mathematics)</a:t>
            </a:r>
          </a:p>
          <a:p>
            <a:pPr>
              <a:spcBef>
                <a:spcPts val="1100"/>
              </a:spcBef>
            </a:pPr>
            <a:r>
              <a:rPr lang="en-AU" sz="3000" i="1" dirty="0"/>
              <a:t>Show Me Your Math - </a:t>
            </a:r>
            <a:r>
              <a:rPr lang="en-AU" sz="3000" dirty="0"/>
              <a:t>annual fair</a:t>
            </a:r>
          </a:p>
          <a:p>
            <a:pPr>
              <a:spcBef>
                <a:spcPts val="1100"/>
              </a:spcBef>
            </a:pPr>
            <a:r>
              <a:rPr lang="en-US" sz="3000" i="1" dirty="0" err="1"/>
              <a:t>Mawkina’masultinej</a:t>
            </a:r>
            <a:r>
              <a:rPr lang="en-US" sz="3000" i="1" dirty="0"/>
              <a:t>: Let’s Learn Together! </a:t>
            </a:r>
            <a:r>
              <a:rPr lang="en-US" sz="3000" dirty="0"/>
              <a:t>- Birch Bark Biting</a:t>
            </a:r>
          </a:p>
          <a:p>
            <a:pPr>
              <a:spcBef>
                <a:spcPts val="1100"/>
              </a:spcBef>
            </a:pPr>
            <a:r>
              <a:rPr lang="en-US" sz="3000" dirty="0"/>
              <a:t>educators and elders discussed culturally-based </a:t>
            </a:r>
            <a:r>
              <a:rPr lang="en-US" sz="3000" dirty="0" err="1"/>
              <a:t>maths</a:t>
            </a:r>
            <a:endParaRPr lang="en-US" sz="3000" dirty="0"/>
          </a:p>
          <a:p>
            <a:pPr>
              <a:spcBef>
                <a:spcPts val="1100"/>
              </a:spcBef>
            </a:pPr>
            <a:r>
              <a:rPr lang="en-US" dirty="0"/>
              <a:t>role of </a:t>
            </a:r>
            <a:r>
              <a:rPr lang="en-US" dirty="0" err="1"/>
              <a:t>Mi’kmaw</a:t>
            </a:r>
            <a:r>
              <a:rPr lang="en-US" dirty="0"/>
              <a:t> language in mathematics</a:t>
            </a:r>
            <a:endParaRPr lang="en-US" sz="3200" dirty="0"/>
          </a:p>
          <a:p>
            <a:pPr>
              <a:spcBef>
                <a:spcPts val="1100"/>
              </a:spcBef>
            </a:pPr>
            <a:r>
              <a:rPr lang="en-US" sz="3000" dirty="0"/>
              <a:t>graduation rate for Indigenous students higher than for general population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A8344B-2E87-4D44-9A1B-A0119A4B4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0" y="1690688"/>
            <a:ext cx="2844800" cy="2857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24C3F1-2F9A-CF42-9D4F-63B4971AD315}"/>
              </a:ext>
            </a:extLst>
          </p:cNvPr>
          <p:cNvSpPr txBox="1"/>
          <p:nvPr/>
        </p:nvSpPr>
        <p:spPr>
          <a:xfrm>
            <a:off x="8509000" y="4738252"/>
            <a:ext cx="297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3"/>
              </a:rPr>
              <a:t>http://showmeyourmath.ca/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81226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F5607-2152-294E-9275-E25FE921C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Space is more important than number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6143B-BA3A-1F48-8CC9-84C0028A7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093" y="1362232"/>
            <a:ext cx="9134674" cy="3411256"/>
          </a:xfrm>
        </p:spPr>
        <p:txBody>
          <a:bodyPr>
            <a:normAutofit/>
          </a:bodyPr>
          <a:lstStyle/>
          <a:p>
            <a:r>
              <a:rPr lang="en-US" sz="2600" dirty="0"/>
              <a:t>videos to understand ways of learning, values, language, culture</a:t>
            </a:r>
          </a:p>
          <a:p>
            <a:r>
              <a:rPr lang="en-US" sz="2600" dirty="0"/>
              <a:t>“</a:t>
            </a:r>
            <a:r>
              <a:rPr lang="en-US" sz="2600" dirty="0" err="1"/>
              <a:t>tepiaq</a:t>
            </a:r>
            <a:r>
              <a:rPr lang="en-US" sz="2600" dirty="0"/>
              <a:t>” (enough) with hand gestures (for how much/how many?) – but such words are absent from school-based </a:t>
            </a:r>
            <a:r>
              <a:rPr lang="en-US" sz="2600" dirty="0" err="1"/>
              <a:t>maths</a:t>
            </a:r>
            <a:endParaRPr lang="en-US" sz="2600" dirty="0"/>
          </a:p>
          <a:p>
            <a:r>
              <a:rPr lang="en-US" sz="2600" dirty="0"/>
              <a:t>when it is about survival space matter</a:t>
            </a:r>
          </a:p>
          <a:p>
            <a:r>
              <a:rPr lang="en-US" sz="2600" dirty="0"/>
              <a:t>interpretations of words taken as shared when they are not</a:t>
            </a:r>
          </a:p>
          <a:p>
            <a:r>
              <a:rPr lang="en-US" sz="2600" dirty="0"/>
              <a:t>conflict – privileging numerical reasoning (curriculum) over spatial reasoning (community and embedded language)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AC1D62-9A32-B44A-BAED-35B11596FB92}"/>
              </a:ext>
            </a:extLst>
          </p:cNvPr>
          <p:cNvSpPr txBox="1"/>
          <p:nvPr/>
        </p:nvSpPr>
        <p:spPr>
          <a:xfrm>
            <a:off x="9236824" y="4432112"/>
            <a:ext cx="2956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2"/>
              </a:rPr>
              <a:t>https://thelearningexchange.ca/projects/lisa-lunney-borden-coming-together/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346129-7FC1-9D43-8D89-E9B6C757D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6767" y="1551731"/>
            <a:ext cx="2340000" cy="26171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102759-F94F-A04A-901E-C9A9235014A6}"/>
              </a:ext>
            </a:extLst>
          </p:cNvPr>
          <p:cNvSpPr txBox="1"/>
          <p:nvPr/>
        </p:nvSpPr>
        <p:spPr>
          <a:xfrm>
            <a:off x="352093" y="4773488"/>
            <a:ext cx="9214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Borden, L. (2013). What’s the word for …? Is there a word for …? How understanding </a:t>
            </a:r>
            <a:r>
              <a:rPr lang="en-AU" dirty="0" err="1"/>
              <a:t>Mik’maw</a:t>
            </a:r>
            <a:r>
              <a:rPr lang="en-AU" dirty="0"/>
              <a:t> language can help support </a:t>
            </a:r>
            <a:r>
              <a:rPr lang="en-AU" dirty="0" err="1"/>
              <a:t>Mi’kmaw</a:t>
            </a:r>
            <a:r>
              <a:rPr lang="en-AU" dirty="0"/>
              <a:t> learners in mathematics. </a:t>
            </a:r>
            <a:r>
              <a:rPr lang="en-AU" i="1" dirty="0"/>
              <a:t>Math Ed Res J., 25</a:t>
            </a:r>
            <a:r>
              <a:rPr lang="en-AU" dirty="0"/>
              <a:t>, 5-22.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31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4CB5F-01E6-4942-B2DA-4F57CFA95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 what can be learnt from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80BE7-40AA-3C41-B159-C1A45A7CA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25" y="1569027"/>
            <a:ext cx="10795820" cy="3666650"/>
          </a:xfrm>
        </p:spPr>
        <p:txBody>
          <a:bodyPr>
            <a:noAutofit/>
          </a:bodyPr>
          <a:lstStyle/>
          <a:p>
            <a:r>
              <a:rPr lang="en-US" dirty="0"/>
              <a:t>collaborative process between community, elders and educators</a:t>
            </a:r>
          </a:p>
          <a:p>
            <a:r>
              <a:rPr lang="en-US" dirty="0"/>
              <a:t>connect with the local community, especially cultural norms and surroundings</a:t>
            </a:r>
          </a:p>
          <a:p>
            <a:r>
              <a:rPr lang="en-US" dirty="0"/>
              <a:t>spatial reasoning in context provides meaningful experiences</a:t>
            </a:r>
          </a:p>
          <a:p>
            <a:r>
              <a:rPr lang="en-US" dirty="0"/>
              <a:t>even short intense exposure to relevant activities can improve spatial reasoning</a:t>
            </a:r>
          </a:p>
          <a:p>
            <a:r>
              <a:rPr lang="en-US" dirty="0" err="1"/>
              <a:t>recognise</a:t>
            </a:r>
            <a:r>
              <a:rPr lang="en-US" dirty="0"/>
              <a:t> importance of spatial reasoning and how it contributes to every-day life</a:t>
            </a:r>
          </a:p>
        </p:txBody>
      </p:sp>
    </p:spTree>
    <p:extLst>
      <p:ext uri="{BB962C8B-B14F-4D97-AF65-F5344CB8AC3E}">
        <p14:creationId xmlns:p14="http://schemas.microsoft.com/office/powerpoint/2010/main" val="273924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E5BFC-C475-364E-B624-06A296099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Take-home message for rural teachers 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77B36-D55D-694F-8278-067970E98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4114"/>
            <a:ext cx="10515600" cy="2112194"/>
          </a:xfrm>
        </p:spPr>
        <p:txBody>
          <a:bodyPr/>
          <a:lstStyle/>
          <a:p>
            <a:r>
              <a:rPr lang="en-US" dirty="0"/>
              <a:t>change approaches to assessing students who are beginning school</a:t>
            </a:r>
          </a:p>
          <a:p>
            <a:r>
              <a:rPr lang="en-US" dirty="0"/>
              <a:t>plan activities that nurture pre-existing spatial reasoning</a:t>
            </a:r>
          </a:p>
          <a:p>
            <a:r>
              <a:rPr lang="en-US" dirty="0"/>
              <a:t>connect the learning of spatial reasoning to fundamental mathematical concepts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AF8E0C-4220-5245-8046-C1EF58413D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957"/>
          <a:stretch/>
        </p:blipFill>
        <p:spPr>
          <a:xfrm>
            <a:off x="3441031" y="4164998"/>
            <a:ext cx="4876800" cy="122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84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5542A-0EB1-224B-9301-4F5A16DBA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Path to the investigation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BBF36E-B62C-8449-82AC-1DE833465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0" y="1699895"/>
            <a:ext cx="6296891" cy="340931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What is spatial reasoning?</a:t>
            </a:r>
          </a:p>
          <a:p>
            <a:pPr>
              <a:lnSpc>
                <a:spcPct val="150000"/>
              </a:lnSpc>
            </a:pPr>
            <a:r>
              <a:rPr lang="en-US" dirty="0"/>
              <a:t>How important is spatial reasoning?</a:t>
            </a:r>
          </a:p>
          <a:p>
            <a:pPr>
              <a:lnSpc>
                <a:spcPct val="150000"/>
              </a:lnSpc>
            </a:pPr>
            <a:r>
              <a:rPr lang="en-US" dirty="0"/>
              <a:t>Can spatial reasoning be learnt?</a:t>
            </a:r>
          </a:p>
          <a:p>
            <a:pPr>
              <a:lnSpc>
                <a:spcPct val="150000"/>
              </a:lnSpc>
            </a:pPr>
            <a:r>
              <a:rPr lang="en-US" dirty="0"/>
              <a:t>What can be done to improve students’ spatial reasoning?</a:t>
            </a:r>
            <a:endParaRPr lang="en-AU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C30A8BE9-5316-A24E-93C1-3B0C1D1A8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4" y="548005"/>
            <a:ext cx="3197548" cy="49041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B9141D-326E-BB4C-A817-415480F17537}"/>
              </a:ext>
            </a:extLst>
          </p:cNvPr>
          <p:cNvSpPr txBox="1"/>
          <p:nvPr/>
        </p:nvSpPr>
        <p:spPr>
          <a:xfrm>
            <a:off x="8021783" y="467239"/>
            <a:ext cx="3082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Qianchun</a:t>
            </a:r>
            <a:r>
              <a:rPr lang="en-US" sz="2400" dirty="0">
                <a:solidFill>
                  <a:schemeClr val="bg1"/>
                </a:solidFill>
              </a:rPr>
              <a:t> Interchange</a:t>
            </a:r>
          </a:p>
        </p:txBody>
      </p:sp>
    </p:spTree>
    <p:extLst>
      <p:ext uri="{BB962C8B-B14F-4D97-AF65-F5344CB8AC3E}">
        <p14:creationId xmlns:p14="http://schemas.microsoft.com/office/powerpoint/2010/main" val="2836050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AD4B4C-AFFE-C942-ABA9-F10722920F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88"/>
          <a:stretch/>
        </p:blipFill>
        <p:spPr>
          <a:xfrm>
            <a:off x="696000" y="674559"/>
            <a:ext cx="10800000" cy="428642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F7DCAC-E091-434F-8094-7FD49AF8EC90}"/>
              </a:ext>
            </a:extLst>
          </p:cNvPr>
          <p:cNvSpPr txBox="1"/>
          <p:nvPr/>
        </p:nvSpPr>
        <p:spPr>
          <a:xfrm>
            <a:off x="696000" y="5066676"/>
            <a:ext cx="9893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3"/>
              </a:rPr>
              <a:t>https://theconversation.com/its-time-we-draft-aussie-rules-to-tackle-indigenous-mathematics-15032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82310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9CE3E-B147-2D4F-B926-46FDCB75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spatial reasoning?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026DC-7EE3-ED45-86E2-8F8FB5EA3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95"/>
            <a:ext cx="10515600" cy="4351338"/>
          </a:xfrm>
        </p:spPr>
        <p:txBody>
          <a:bodyPr/>
          <a:lstStyle/>
          <a:p>
            <a:r>
              <a:rPr lang="en-US" dirty="0"/>
              <a:t>spatial </a:t>
            </a:r>
            <a:r>
              <a:rPr lang="en-US" dirty="0" err="1"/>
              <a:t>visualisation</a:t>
            </a:r>
            <a:endParaRPr lang="en-US" dirty="0"/>
          </a:p>
          <a:p>
            <a:pPr lvl="1"/>
            <a:r>
              <a:rPr lang="en-AU" dirty="0"/>
              <a:t>make sense of things without physically moving them around</a:t>
            </a:r>
          </a:p>
          <a:p>
            <a:pPr lvl="1"/>
            <a:r>
              <a:rPr lang="en-AU" dirty="0"/>
              <a:t>motion of objects in solar system</a:t>
            </a:r>
          </a:p>
          <a:p>
            <a:r>
              <a:rPr lang="en-US" dirty="0"/>
              <a:t>spatial orientation</a:t>
            </a:r>
          </a:p>
          <a:p>
            <a:pPr lvl="1"/>
            <a:r>
              <a:rPr lang="en-AU" dirty="0"/>
              <a:t>make sense of things when you move and objects stay still </a:t>
            </a:r>
          </a:p>
          <a:p>
            <a:pPr lvl="1"/>
            <a:r>
              <a:rPr lang="en-AU" dirty="0"/>
              <a:t>dressing, moving in space (games, sport), setting out work on a page</a:t>
            </a:r>
          </a:p>
          <a:p>
            <a:r>
              <a:rPr lang="en-US" dirty="0"/>
              <a:t>mental rotation</a:t>
            </a:r>
          </a:p>
          <a:p>
            <a:pPr lvl="1"/>
            <a:r>
              <a:rPr lang="en-AU" dirty="0"/>
              <a:t>when you stay still and objects move</a:t>
            </a:r>
          </a:p>
          <a:p>
            <a:pPr lvl="1"/>
            <a:r>
              <a:rPr lang="en-AU" dirty="0"/>
              <a:t>reading maps, playing chess, doing jigsaws, drawing solids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687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6759A-F764-DF4C-B429-AE85722E8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important is spatial reasoning?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47E2D-9B80-C746-97ED-BC0DC9874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2917"/>
            <a:ext cx="10515600" cy="311729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600"/>
              </a:spcBef>
            </a:pPr>
            <a:r>
              <a:rPr lang="en-US" dirty="0"/>
              <a:t>included in ability tests for a wide range of occupations</a:t>
            </a:r>
          </a:p>
          <a:p>
            <a:pPr>
              <a:lnSpc>
                <a:spcPct val="120000"/>
              </a:lnSpc>
              <a:spcBef>
                <a:spcPts val="1600"/>
              </a:spcBef>
            </a:pPr>
            <a:r>
              <a:rPr lang="en-US" dirty="0"/>
              <a:t>need to nurture informal spatial reasoning that young children have</a:t>
            </a:r>
          </a:p>
          <a:p>
            <a:pPr>
              <a:lnSpc>
                <a:spcPct val="120000"/>
              </a:lnSpc>
              <a:spcBef>
                <a:spcPts val="1600"/>
              </a:spcBef>
            </a:pPr>
            <a:r>
              <a:rPr lang="en-US" dirty="0"/>
              <a:t>good indicator of mathematics competency</a:t>
            </a:r>
          </a:p>
          <a:p>
            <a:pPr>
              <a:lnSpc>
                <a:spcPct val="120000"/>
              </a:lnSpc>
              <a:spcBef>
                <a:spcPts val="1600"/>
              </a:spcBef>
            </a:pPr>
            <a:r>
              <a:rPr lang="en-US" dirty="0"/>
              <a:t>focus on spatial abilities for advanced learning opportunities in STEM</a:t>
            </a:r>
          </a:p>
        </p:txBody>
      </p:sp>
    </p:spTree>
    <p:extLst>
      <p:ext uri="{BB962C8B-B14F-4D97-AF65-F5344CB8AC3E}">
        <p14:creationId xmlns:p14="http://schemas.microsoft.com/office/powerpoint/2010/main" val="3635327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89D96-D8BB-EF4D-9D29-492976F7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Mathematics curricula recognition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48BB6-58A1-B74A-8918-F1B6E830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63912"/>
            <a:ext cx="6915601" cy="32015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56 countries mathematics curriculum for compulsory schooling</a:t>
            </a:r>
          </a:p>
          <a:p>
            <a:r>
              <a:rPr lang="en-US" dirty="0"/>
              <a:t>less than 50% include spatial at strand/domain or descriptor level</a:t>
            </a:r>
          </a:p>
          <a:p>
            <a:r>
              <a:rPr lang="en-US" dirty="0"/>
              <a:t>main strand/domain in 4 countries (Georgia, Oman, Poland*, Canada*)</a:t>
            </a:r>
          </a:p>
          <a:p>
            <a:r>
              <a:rPr lang="en-US" dirty="0"/>
              <a:t>descriptor within (or across) strand/domain in 18 countries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639785-833A-0A4F-840D-13E0DDF77C63}"/>
              </a:ext>
            </a:extLst>
          </p:cNvPr>
          <p:cNvSpPr txBox="1"/>
          <p:nvPr/>
        </p:nvSpPr>
        <p:spPr>
          <a:xfrm>
            <a:off x="838199" y="4799300"/>
            <a:ext cx="8436429" cy="368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TIMMS - </a:t>
            </a:r>
            <a:r>
              <a:rPr lang="en-US" b="1" u="sng" dirty="0">
                <a:hlinkClick r:id="rId2"/>
              </a:rPr>
              <a:t>http://timssandpirls.bc.edu/timss2015/encyclopedia/countries/</a:t>
            </a:r>
            <a:r>
              <a:rPr lang="en-AU" b="1" dirty="0"/>
              <a:t> 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9CFA99-ECE7-3444-AFCD-7CDA22DEFA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8169058" y="1528742"/>
            <a:ext cx="3600000" cy="357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46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2BABA-F022-3743-9268-0476B6821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Can spatial reasoning be learnt?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AE2E8-7468-EB4A-AC86-CB0C82F5A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6286"/>
            <a:ext cx="10670176" cy="3155355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improved spatial visualization; mental rotation scores &amp; mathematical performance (</a:t>
            </a:r>
            <a:r>
              <a:rPr lang="en-US" sz="2600" dirty="0" err="1"/>
              <a:t>Lowrie</a:t>
            </a:r>
            <a:r>
              <a:rPr lang="en-US" sz="2600" dirty="0"/>
              <a:t>, et al., 2017)</a:t>
            </a:r>
          </a:p>
          <a:p>
            <a:pPr lvl="1"/>
            <a:r>
              <a:rPr lang="en-US" dirty="0"/>
              <a:t>10-week in-class intervention with 10 to 12 year </a:t>
            </a:r>
            <a:r>
              <a:rPr lang="en-US" dirty="0" err="1"/>
              <a:t>olds</a:t>
            </a:r>
            <a:r>
              <a:rPr lang="en-US" dirty="0"/>
              <a:t>, no accompanying mathematics teaching (Australia)</a:t>
            </a:r>
          </a:p>
          <a:p>
            <a:r>
              <a:rPr lang="en-AU" sz="2600" dirty="0"/>
              <a:t>rural children’s spatial and numeracy ability fall behind urban children’s  (</a:t>
            </a:r>
            <a:r>
              <a:rPr lang="en-AU" sz="2600" dirty="0" err="1"/>
              <a:t>Tain</a:t>
            </a:r>
            <a:r>
              <a:rPr lang="en-AU" sz="2600" dirty="0"/>
              <a:t> &amp; Huang, 2009)</a:t>
            </a:r>
          </a:p>
          <a:p>
            <a:pPr lvl="1"/>
            <a:r>
              <a:rPr lang="en-US" dirty="0"/>
              <a:t>Measured spatial and numeracy </a:t>
            </a:r>
            <a:r>
              <a:rPr lang="en-US"/>
              <a:t>skills of </a:t>
            </a:r>
            <a:r>
              <a:rPr lang="en-US" dirty="0"/>
              <a:t>4 to 7 year </a:t>
            </a:r>
            <a:r>
              <a:rPr lang="en-US" dirty="0" err="1"/>
              <a:t>olds</a:t>
            </a:r>
            <a:r>
              <a:rPr lang="en-US" dirty="0"/>
              <a:t> (China)</a:t>
            </a:r>
          </a:p>
          <a:p>
            <a:r>
              <a:rPr lang="en-US" sz="2600" dirty="0"/>
              <a:t>powerful new technologies allow visual and kinesthetic interaction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423B7-01D4-5F4F-998D-D975DC9CFEA2}"/>
              </a:ext>
            </a:extLst>
          </p:cNvPr>
          <p:cNvSpPr txBox="1"/>
          <p:nvPr/>
        </p:nvSpPr>
        <p:spPr>
          <a:xfrm>
            <a:off x="1022406" y="4335513"/>
            <a:ext cx="9388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/>
              <a:t>Lowrie</a:t>
            </a:r>
            <a:r>
              <a:rPr lang="en-AU" dirty="0"/>
              <a:t>, T., Logan, T., &amp; </a:t>
            </a:r>
            <a:r>
              <a:rPr lang="en-AU" dirty="0" err="1"/>
              <a:t>Ramful</a:t>
            </a:r>
            <a:r>
              <a:rPr lang="en-AU" dirty="0"/>
              <a:t>, A. (2017). Visuo-spatial training improves elementary students’ mathematics performance. </a:t>
            </a:r>
            <a:r>
              <a:rPr lang="en-AU" i="1" dirty="0"/>
              <a:t>British Journal of Educational Psychology, 87</a:t>
            </a:r>
            <a:r>
              <a:rPr lang="en-AU" dirty="0"/>
              <a:t>, 170-186.</a:t>
            </a:r>
          </a:p>
          <a:p>
            <a:r>
              <a:rPr lang="en-AU" dirty="0" err="1"/>
              <a:t>Tain</a:t>
            </a:r>
            <a:r>
              <a:rPr lang="en-AU" dirty="0"/>
              <a:t>, Z., &amp; Huang. X.  (2009). A study of children’s spatial reasoning and quantitative reasoning abilities. </a:t>
            </a:r>
            <a:r>
              <a:rPr lang="en-AU" i="1" dirty="0"/>
              <a:t>Journal of Mathematics Education, 2</a:t>
            </a:r>
            <a:r>
              <a:rPr lang="en-AU" dirty="0"/>
              <a:t>(2), 80-93.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99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D2F7C-7D98-DE40-AEF5-40DADFA3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can be done to improve students’ spatial reasoning?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2108F-8642-2645-A22F-B6D9C50A8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4670" cy="3283585"/>
          </a:xfrm>
        </p:spPr>
        <p:txBody>
          <a:bodyPr/>
          <a:lstStyle/>
          <a:p>
            <a:r>
              <a:rPr lang="en-US" i="1" dirty="0"/>
              <a:t>What are rural schools doing to nurture spatial reasoning?</a:t>
            </a:r>
          </a:p>
          <a:p>
            <a:r>
              <a:rPr lang="en-US" i="1" dirty="0"/>
              <a:t>How successful have rural schools been in nurturing spatial reasoning?</a:t>
            </a:r>
          </a:p>
          <a:p>
            <a:r>
              <a:rPr lang="en-US" dirty="0"/>
              <a:t>literature and internet search of projects reported publicly </a:t>
            </a:r>
          </a:p>
          <a:p>
            <a:r>
              <a:rPr lang="en-US" dirty="0"/>
              <a:t>focus: spatial reasoning; school students in rural areas; last ten years</a:t>
            </a:r>
          </a:p>
          <a:p>
            <a:r>
              <a:rPr lang="en-US" dirty="0"/>
              <a:t>search expanded using “Indigenous” as many of the projects identified were specifically for Indigenous students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031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89A0-196F-534E-B050-CD6A61CD7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Indigenous language at </a:t>
            </a:r>
            <a:r>
              <a:rPr lang="en-US" b="1" dirty="0" err="1"/>
              <a:t>Mijilang</a:t>
            </a:r>
            <a:r>
              <a:rPr lang="en-US" b="1" dirty="0"/>
              <a:t>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6BD57-8EF1-804A-BE6C-41F1BAF9C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9849"/>
            <a:ext cx="5798574" cy="3189302"/>
          </a:xfrm>
        </p:spPr>
        <p:txBody>
          <a:bodyPr>
            <a:noAutofit/>
          </a:bodyPr>
          <a:lstStyle/>
          <a:p>
            <a:r>
              <a:rPr lang="en-US" sz="2700" dirty="0"/>
              <a:t>spatial cognition and language are considered strengths of Indigenous students</a:t>
            </a:r>
          </a:p>
          <a:p>
            <a:r>
              <a:rPr lang="en-US" sz="2700" dirty="0"/>
              <a:t>focused </a:t>
            </a:r>
            <a:r>
              <a:rPr lang="en-US" sz="2600" dirty="0"/>
              <a:t>on</a:t>
            </a:r>
            <a:r>
              <a:rPr lang="en-US" sz="2700" dirty="0"/>
              <a:t> the use of </a:t>
            </a:r>
            <a:r>
              <a:rPr lang="en-US" sz="2700" i="1" dirty="0"/>
              <a:t>intrinsic</a:t>
            </a:r>
            <a:r>
              <a:rPr lang="en-US" sz="2700" dirty="0"/>
              <a:t> and </a:t>
            </a:r>
            <a:r>
              <a:rPr lang="en-US" sz="2700" i="1" dirty="0"/>
              <a:t>relative</a:t>
            </a:r>
            <a:r>
              <a:rPr lang="en-US" sz="2700" dirty="0"/>
              <a:t> frames of reference (</a:t>
            </a:r>
            <a:r>
              <a:rPr lang="en-US" sz="2700" dirty="0" err="1"/>
              <a:t>FoR</a:t>
            </a:r>
            <a:r>
              <a:rPr lang="en-US" sz="2700" dirty="0"/>
              <a:t>) in </a:t>
            </a:r>
            <a:r>
              <a:rPr lang="en-US" sz="2700" dirty="0" err="1"/>
              <a:t>Mijilang</a:t>
            </a:r>
            <a:r>
              <a:rPr lang="en-US" sz="2700" dirty="0"/>
              <a:t> English</a:t>
            </a:r>
          </a:p>
          <a:p>
            <a:r>
              <a:rPr lang="en-US" sz="2700" dirty="0" err="1"/>
              <a:t>FoR</a:t>
            </a:r>
            <a:r>
              <a:rPr lang="en-US" sz="2700" dirty="0"/>
              <a:t> affect the use of spatial terms (e.g., “in front</a:t>
            </a:r>
            <a:r>
              <a:rPr lang="en-US" sz="2700" i="1" dirty="0"/>
              <a:t>”</a:t>
            </a:r>
            <a:r>
              <a:rPr lang="en-US" sz="2700" dirty="0"/>
              <a:t>, “behind</a:t>
            </a:r>
            <a:r>
              <a:rPr lang="en-US" sz="2700" i="1" dirty="0"/>
              <a:t>”</a:t>
            </a:r>
            <a:r>
              <a:rPr lang="en-US" sz="2700" dirty="0"/>
              <a:t>) in </a:t>
            </a:r>
            <a:r>
              <a:rPr lang="en-US" sz="2700" dirty="0" err="1"/>
              <a:t>maths</a:t>
            </a:r>
            <a:endParaRPr lang="en-US" sz="2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D61E7C-0D27-D447-A283-2041D2F42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726" y="2343554"/>
            <a:ext cx="4927600" cy="2514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1649E4-D9E7-FE45-AE50-6D2017C7334A}"/>
              </a:ext>
            </a:extLst>
          </p:cNvPr>
          <p:cNvSpPr txBox="1"/>
          <p:nvPr/>
        </p:nvSpPr>
        <p:spPr>
          <a:xfrm>
            <a:off x="6858726" y="4986746"/>
            <a:ext cx="492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u="sng" dirty="0">
                <a:hlinkClick r:id="rId3"/>
              </a:rPr>
              <a:t>https://www.youtube.com/watch?v=54iG7ElsbTk</a:t>
            </a:r>
            <a:r>
              <a:rPr lang="en-AU" dirty="0"/>
              <a:t>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4E3331-6929-4D4E-B7FE-087EDF893234}"/>
              </a:ext>
            </a:extLst>
          </p:cNvPr>
          <p:cNvSpPr txBox="1"/>
          <p:nvPr/>
        </p:nvSpPr>
        <p:spPr>
          <a:xfrm>
            <a:off x="6858726" y="1545968"/>
            <a:ext cx="50432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Croker island, Northwest Arnhem Land (Australia)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FF1ED-9DBF-9B4F-AF26-DC7CE3A0C3B9}"/>
              </a:ext>
            </a:extLst>
          </p:cNvPr>
          <p:cNvSpPr txBox="1"/>
          <p:nvPr/>
        </p:nvSpPr>
        <p:spPr>
          <a:xfrm>
            <a:off x="944530" y="4780545"/>
            <a:ext cx="5798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Edmonds-</a:t>
            </a:r>
            <a:r>
              <a:rPr lang="en-AU" dirty="0" err="1"/>
              <a:t>Wathen</a:t>
            </a:r>
            <a:r>
              <a:rPr lang="en-AU" dirty="0"/>
              <a:t>, C. (2014). Influences of Indigenous languages on spatial frames of reference in Aboriginal English. </a:t>
            </a:r>
            <a:r>
              <a:rPr lang="en-AU" i="1" dirty="0"/>
              <a:t>Math Ed Res J, 26</a:t>
            </a:r>
            <a:r>
              <a:rPr lang="en-AU" dirty="0"/>
              <a:t>, 169-192.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835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1262</Words>
  <Application>Microsoft Macintosh PowerPoint</Application>
  <PresentationFormat>Widescreen</PresentationFormat>
  <Paragraphs>112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The world around us: Nurturing spatial reasoning in rural schools</vt:lpstr>
      <vt:lpstr>Path to the investigation</vt:lpstr>
      <vt:lpstr>PowerPoint Presentation</vt:lpstr>
      <vt:lpstr>What is spatial reasoning?</vt:lpstr>
      <vt:lpstr>How important is spatial reasoning?</vt:lpstr>
      <vt:lpstr>Mathematics curricula recognition</vt:lpstr>
      <vt:lpstr>Can spatial reasoning be learnt?</vt:lpstr>
      <vt:lpstr>What can be done to improve students’ spatial reasoning?</vt:lpstr>
      <vt:lpstr>Indigenous language at Mijilang Community</vt:lpstr>
      <vt:lpstr>Students’ spatial language and thinking</vt:lpstr>
      <vt:lpstr>Th!nk3d! at two rural New England schools</vt:lpstr>
      <vt:lpstr>Improved spatial and mathematics ability</vt:lpstr>
      <vt:lpstr>Family Math Night at Johnny Therriault School</vt:lpstr>
      <vt:lpstr>Focus on spatial reasoning and geometry</vt:lpstr>
      <vt:lpstr>Coming Together to Learn Together</vt:lpstr>
      <vt:lpstr>Space is more important than number</vt:lpstr>
      <vt:lpstr>So what can be learnt from this?</vt:lpstr>
      <vt:lpstr>Take-home message for rural teachers …..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Reading</dc:creator>
  <cp:lastModifiedBy>Downey, Jayne</cp:lastModifiedBy>
  <cp:revision>229</cp:revision>
  <cp:lastPrinted>2018-07-29T20:26:21Z</cp:lastPrinted>
  <dcterms:created xsi:type="dcterms:W3CDTF">2018-07-17T07:45:01Z</dcterms:created>
  <dcterms:modified xsi:type="dcterms:W3CDTF">2018-07-30T17:00:02Z</dcterms:modified>
</cp:coreProperties>
</file>