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sldIdLst>
    <p:sldId id="256" r:id="rId2"/>
    <p:sldId id="264" r:id="rId3"/>
    <p:sldId id="259" r:id="rId4"/>
    <p:sldId id="260" r:id="rId5"/>
    <p:sldId id="267" r:id="rId6"/>
    <p:sldId id="263" r:id="rId7"/>
    <p:sldId id="268" r:id="rId8"/>
    <p:sldId id="266" r:id="rId9"/>
    <p:sldId id="261" r:id="rId10"/>
    <p:sldId id="262" r:id="rId11"/>
    <p:sldId id="265" r:id="rId12"/>
    <p:sldId id="269"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1B3F2F3-F58D-4CF0-AC49-2A064213172D}" type="datetimeFigureOut">
              <a:rPr lang="en-US" smtClean="0"/>
              <a:t>8/2/2018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CE9D66-1E66-49E5-9787-817A76FD9D69}" type="slidenum">
              <a:rPr lang="en-US" smtClean="0"/>
              <a:t>‹#›</a:t>
            </a:fld>
            <a:endParaRPr lang="en-US" dirty="0"/>
          </a:p>
        </p:txBody>
      </p:sp>
    </p:spTree>
    <p:extLst>
      <p:ext uri="{BB962C8B-B14F-4D97-AF65-F5344CB8AC3E}">
        <p14:creationId xmlns:p14="http://schemas.microsoft.com/office/powerpoint/2010/main" val="3508105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1B3F2F3-F58D-4CF0-AC49-2A064213172D}" type="datetimeFigureOut">
              <a:rPr lang="en-US" smtClean="0"/>
              <a:t>8/2/2018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CE9D66-1E66-49E5-9787-817A76FD9D69}" type="slidenum">
              <a:rPr lang="en-US" smtClean="0"/>
              <a:t>‹#›</a:t>
            </a:fld>
            <a:endParaRPr lang="en-US" dirty="0"/>
          </a:p>
        </p:txBody>
      </p:sp>
    </p:spTree>
    <p:extLst>
      <p:ext uri="{BB962C8B-B14F-4D97-AF65-F5344CB8AC3E}">
        <p14:creationId xmlns:p14="http://schemas.microsoft.com/office/powerpoint/2010/main" val="3356243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1B3F2F3-F58D-4CF0-AC49-2A064213172D}" type="datetimeFigureOut">
              <a:rPr lang="en-US" smtClean="0"/>
              <a:t>8/2/2018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CE9D66-1E66-49E5-9787-817A76FD9D69}" type="slidenum">
              <a:rPr lang="en-US" smtClean="0"/>
              <a:t>‹#›</a:t>
            </a:fld>
            <a:endParaRPr lang="en-US" dirty="0"/>
          </a:p>
        </p:txBody>
      </p:sp>
    </p:spTree>
    <p:extLst>
      <p:ext uri="{BB962C8B-B14F-4D97-AF65-F5344CB8AC3E}">
        <p14:creationId xmlns:p14="http://schemas.microsoft.com/office/powerpoint/2010/main" val="1350791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1B3F2F3-F58D-4CF0-AC49-2A064213172D}" type="datetimeFigureOut">
              <a:rPr lang="en-US" smtClean="0"/>
              <a:t>8/2/2018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CE9D66-1E66-49E5-9787-817A76FD9D69}" type="slidenum">
              <a:rPr lang="en-US" smtClean="0"/>
              <a:t>‹#›</a:t>
            </a:fld>
            <a:endParaRPr lang="en-US" dirty="0"/>
          </a:p>
        </p:txBody>
      </p:sp>
    </p:spTree>
    <p:extLst>
      <p:ext uri="{BB962C8B-B14F-4D97-AF65-F5344CB8AC3E}">
        <p14:creationId xmlns:p14="http://schemas.microsoft.com/office/powerpoint/2010/main" val="3622041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1B3F2F3-F58D-4CF0-AC49-2A064213172D}" type="datetimeFigureOut">
              <a:rPr lang="en-US" smtClean="0"/>
              <a:t>8/2/2018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CE9D66-1E66-49E5-9787-817A76FD9D69}" type="slidenum">
              <a:rPr lang="en-US" smtClean="0"/>
              <a:t>‹#›</a:t>
            </a:fld>
            <a:endParaRPr lang="en-US" dirty="0"/>
          </a:p>
        </p:txBody>
      </p:sp>
    </p:spTree>
    <p:extLst>
      <p:ext uri="{BB962C8B-B14F-4D97-AF65-F5344CB8AC3E}">
        <p14:creationId xmlns:p14="http://schemas.microsoft.com/office/powerpoint/2010/main" val="877818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1B3F2F3-F58D-4CF0-AC49-2A064213172D}" type="datetimeFigureOut">
              <a:rPr lang="en-US" smtClean="0"/>
              <a:t>8/2/2018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6CE9D66-1E66-49E5-9787-817A76FD9D69}" type="slidenum">
              <a:rPr lang="en-US" smtClean="0"/>
              <a:t>‹#›</a:t>
            </a:fld>
            <a:endParaRPr lang="en-US" dirty="0"/>
          </a:p>
        </p:txBody>
      </p:sp>
    </p:spTree>
    <p:extLst>
      <p:ext uri="{BB962C8B-B14F-4D97-AF65-F5344CB8AC3E}">
        <p14:creationId xmlns:p14="http://schemas.microsoft.com/office/powerpoint/2010/main" val="27789792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1B3F2F3-F58D-4CF0-AC49-2A064213172D}" type="datetimeFigureOut">
              <a:rPr lang="en-US" smtClean="0"/>
              <a:t>8/2/2018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6CE9D66-1E66-49E5-9787-817A76FD9D69}" type="slidenum">
              <a:rPr lang="en-US" smtClean="0"/>
              <a:t>‹#›</a:t>
            </a:fld>
            <a:endParaRPr lang="en-US" dirty="0"/>
          </a:p>
        </p:txBody>
      </p:sp>
    </p:spTree>
    <p:extLst>
      <p:ext uri="{BB962C8B-B14F-4D97-AF65-F5344CB8AC3E}">
        <p14:creationId xmlns:p14="http://schemas.microsoft.com/office/powerpoint/2010/main" val="1642248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1B3F2F3-F58D-4CF0-AC49-2A064213172D}" type="datetimeFigureOut">
              <a:rPr lang="en-US" smtClean="0"/>
              <a:t>8/2/2018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6CE9D66-1E66-49E5-9787-817A76FD9D69}" type="slidenum">
              <a:rPr lang="en-US" smtClean="0"/>
              <a:t>‹#›</a:t>
            </a:fld>
            <a:endParaRPr lang="en-US" dirty="0"/>
          </a:p>
        </p:txBody>
      </p:sp>
    </p:spTree>
    <p:extLst>
      <p:ext uri="{BB962C8B-B14F-4D97-AF65-F5344CB8AC3E}">
        <p14:creationId xmlns:p14="http://schemas.microsoft.com/office/powerpoint/2010/main" val="3359161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B3F2F3-F58D-4CF0-AC49-2A064213172D}" type="datetimeFigureOut">
              <a:rPr lang="en-US" smtClean="0"/>
              <a:t>8/2/2018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6CE9D66-1E66-49E5-9787-817A76FD9D69}" type="slidenum">
              <a:rPr lang="en-US" smtClean="0"/>
              <a:t>‹#›</a:t>
            </a:fld>
            <a:endParaRPr lang="en-US" dirty="0"/>
          </a:p>
        </p:txBody>
      </p:sp>
    </p:spTree>
    <p:extLst>
      <p:ext uri="{BB962C8B-B14F-4D97-AF65-F5344CB8AC3E}">
        <p14:creationId xmlns:p14="http://schemas.microsoft.com/office/powerpoint/2010/main" val="2320060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1B3F2F3-F58D-4CF0-AC49-2A064213172D}" type="datetimeFigureOut">
              <a:rPr lang="en-US" smtClean="0"/>
              <a:t>8/2/2018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6CE9D66-1E66-49E5-9787-817A76FD9D69}" type="slidenum">
              <a:rPr lang="en-US" smtClean="0"/>
              <a:t>‹#›</a:t>
            </a:fld>
            <a:endParaRPr lang="en-US" dirty="0"/>
          </a:p>
        </p:txBody>
      </p:sp>
    </p:spTree>
    <p:extLst>
      <p:ext uri="{BB962C8B-B14F-4D97-AF65-F5344CB8AC3E}">
        <p14:creationId xmlns:p14="http://schemas.microsoft.com/office/powerpoint/2010/main" val="1952996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1B3F2F3-F58D-4CF0-AC49-2A064213172D}" type="datetimeFigureOut">
              <a:rPr lang="en-US" smtClean="0"/>
              <a:t>8/2/2018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6CE9D66-1E66-49E5-9787-817A76FD9D69}" type="slidenum">
              <a:rPr lang="en-US" smtClean="0"/>
              <a:t>‹#›</a:t>
            </a:fld>
            <a:endParaRPr lang="en-US" dirty="0"/>
          </a:p>
        </p:txBody>
      </p:sp>
    </p:spTree>
    <p:extLst>
      <p:ext uri="{BB962C8B-B14F-4D97-AF65-F5344CB8AC3E}">
        <p14:creationId xmlns:p14="http://schemas.microsoft.com/office/powerpoint/2010/main" val="4109973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B3F2F3-F58D-4CF0-AC49-2A064213172D}" type="datetimeFigureOut">
              <a:rPr lang="en-US" smtClean="0"/>
              <a:t>8/2/2018</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CE9D66-1E66-49E5-9787-817A76FD9D69}" type="slidenum">
              <a:rPr lang="en-US" smtClean="0"/>
              <a:t>‹#›</a:t>
            </a:fld>
            <a:endParaRPr lang="en-US" dirty="0"/>
          </a:p>
        </p:txBody>
      </p:sp>
    </p:spTree>
    <p:extLst>
      <p:ext uri="{BB962C8B-B14F-4D97-AF65-F5344CB8AC3E}">
        <p14:creationId xmlns:p14="http://schemas.microsoft.com/office/powerpoint/2010/main" val="3804912408"/>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ene.rosellyarbrough@msubillings.edu" TargetMode="External"/><Relationship Id="rId2" Type="http://schemas.openxmlformats.org/officeDocument/2006/relationships/hyperlink" Target="mailto:sgregory@msubillings.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specialedshortages.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apfight.appspot.com/england/compare" TargetMode="External"/><Relationship Id="rId2" Type="http://schemas.openxmlformats.org/officeDocument/2006/relationships/hyperlink" Target="https://mapfight.appspot.com/us.mt/compare" TargetMode="External"/><Relationship Id="rId1" Type="http://schemas.openxmlformats.org/officeDocument/2006/relationships/slideLayout" Target="../slideLayouts/slideLayout2.xml"/><Relationship Id="rId4" Type="http://schemas.openxmlformats.org/officeDocument/2006/relationships/hyperlink" Target="#bookmark0"/></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845127"/>
            <a:ext cx="9144000" cy="2664836"/>
          </a:xfrm>
        </p:spPr>
        <p:txBody>
          <a:bodyPr>
            <a:normAutofit fontScale="90000"/>
          </a:bodyPr>
          <a:lstStyle/>
          <a:p>
            <a:r>
              <a:rPr lang="en-US" sz="4900" b="1" dirty="0" smtClean="0"/>
              <a:t/>
            </a:r>
            <a:br>
              <a:rPr lang="en-US" sz="4900" b="1" dirty="0" smtClean="0"/>
            </a:br>
            <a:r>
              <a:rPr lang="en-US" sz="4400" b="1" dirty="0" smtClean="0"/>
              <a:t>Meeting </a:t>
            </a:r>
            <a:r>
              <a:rPr lang="en-US" sz="4400" b="1" dirty="0"/>
              <a:t>the need for special education teachers in rural areas. </a:t>
            </a:r>
            <a:r>
              <a:rPr lang="en-US" sz="4400" b="1" dirty="0" smtClean="0"/>
              <a:t/>
            </a:r>
            <a:br>
              <a:rPr lang="en-US" sz="4400" b="1" dirty="0" smtClean="0"/>
            </a:br>
            <a:r>
              <a:rPr lang="en-US" sz="4400" b="1" dirty="0"/>
              <a:t>	</a:t>
            </a:r>
            <a:r>
              <a:rPr lang="en-US" dirty="0"/>
              <a:t/>
            </a:r>
            <a:br>
              <a:rPr lang="en-US" dirty="0"/>
            </a:br>
            <a:endParaRPr lang="en-US" dirty="0"/>
          </a:p>
        </p:txBody>
      </p:sp>
      <p:sp>
        <p:nvSpPr>
          <p:cNvPr id="3" name="Subtitle 2"/>
          <p:cNvSpPr>
            <a:spLocks noGrp="1"/>
          </p:cNvSpPr>
          <p:nvPr>
            <p:ph type="subTitle" idx="1"/>
          </p:nvPr>
        </p:nvSpPr>
        <p:spPr>
          <a:xfrm>
            <a:off x="1711568" y="2452255"/>
            <a:ext cx="8956431" cy="3690637"/>
          </a:xfrm>
        </p:spPr>
        <p:txBody>
          <a:bodyPr>
            <a:noAutofit/>
          </a:bodyPr>
          <a:lstStyle/>
          <a:p>
            <a:r>
              <a:rPr lang="en-US" sz="2800" dirty="0" smtClean="0"/>
              <a:t>Susan </a:t>
            </a:r>
            <a:r>
              <a:rPr lang="en-US" sz="2800" dirty="0"/>
              <a:t>P. </a:t>
            </a:r>
            <a:r>
              <a:rPr lang="en-US" sz="2800" dirty="0" smtClean="0"/>
              <a:t>Gregory Ph. D.</a:t>
            </a:r>
          </a:p>
          <a:p>
            <a:r>
              <a:rPr lang="en-US" dirty="0" smtClean="0"/>
              <a:t>Professor, Montana </a:t>
            </a:r>
            <a:r>
              <a:rPr lang="en-US" dirty="0"/>
              <a:t>State University </a:t>
            </a:r>
            <a:r>
              <a:rPr lang="en-US" dirty="0" smtClean="0"/>
              <a:t>Billings</a:t>
            </a:r>
            <a:endParaRPr lang="en-US" dirty="0"/>
          </a:p>
          <a:p>
            <a:r>
              <a:rPr lang="en-US" sz="2800" smtClean="0">
                <a:hlinkClick r:id="rId2"/>
              </a:rPr>
              <a:t>sgregory@msubillings.edu</a:t>
            </a:r>
            <a:endParaRPr lang="en-US" sz="4000" dirty="0" smtClean="0"/>
          </a:p>
          <a:p>
            <a:r>
              <a:rPr lang="en-US" sz="2800" dirty="0" smtClean="0"/>
              <a:t>Rene Rosell Yarbrough. M. S. S. E.</a:t>
            </a:r>
          </a:p>
          <a:p>
            <a:r>
              <a:rPr lang="en-US" dirty="0" smtClean="0"/>
              <a:t>Project Coordinator</a:t>
            </a:r>
          </a:p>
          <a:p>
            <a:r>
              <a:rPr lang="en-US" dirty="0" smtClean="0"/>
              <a:t>Office of Public Instruction Special Education Endorsement Project</a:t>
            </a:r>
          </a:p>
          <a:p>
            <a:r>
              <a:rPr lang="en-US" sz="2800" dirty="0" smtClean="0">
                <a:hlinkClick r:id="rId3"/>
              </a:rPr>
              <a:t>rene.rosellyarbrough@msubillings.edu</a:t>
            </a:r>
            <a:endParaRPr lang="en-US" sz="2800" dirty="0" smtClean="0"/>
          </a:p>
          <a:p>
            <a:endParaRPr lang="en-US" sz="2800" dirty="0"/>
          </a:p>
        </p:txBody>
      </p:sp>
    </p:spTree>
    <p:extLst>
      <p:ext uri="{BB962C8B-B14F-4D97-AF65-F5344CB8AC3E}">
        <p14:creationId xmlns:p14="http://schemas.microsoft.com/office/powerpoint/2010/main" val="8972704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a:t>B</a:t>
            </a:r>
            <a:r>
              <a:rPr lang="en-US" sz="3600" b="1" dirty="0" smtClean="0"/>
              <a:t>enefits</a:t>
            </a:r>
            <a:r>
              <a:rPr lang="en-US" b="1" dirty="0" smtClean="0"/>
              <a:t> </a:t>
            </a:r>
            <a:r>
              <a:rPr lang="en-US" sz="3600" b="1" dirty="0" smtClean="0"/>
              <a:t>of teaching special education in a rural school</a:t>
            </a:r>
            <a:br>
              <a:rPr lang="en-US" sz="3600" b="1" dirty="0" smtClean="0"/>
            </a:br>
            <a:endParaRPr lang="en-US" sz="3600" b="1" dirty="0"/>
          </a:p>
        </p:txBody>
      </p:sp>
      <p:sp>
        <p:nvSpPr>
          <p:cNvPr id="3" name="Content Placeholder 2"/>
          <p:cNvSpPr>
            <a:spLocks noGrp="1"/>
          </p:cNvSpPr>
          <p:nvPr>
            <p:ph idx="1"/>
          </p:nvPr>
        </p:nvSpPr>
        <p:spPr>
          <a:xfrm>
            <a:off x="838200" y="1266092"/>
            <a:ext cx="10515600" cy="4910871"/>
          </a:xfrm>
        </p:spPr>
        <p:txBody>
          <a:bodyPr>
            <a:normAutofit lnSpcReduction="10000"/>
          </a:bodyPr>
          <a:lstStyle/>
          <a:p>
            <a:pPr marL="0" indent="0">
              <a:buNone/>
            </a:pPr>
            <a:r>
              <a:rPr lang="en-US" b="1" i="1" dirty="0" smtClean="0"/>
              <a:t>Individual </a:t>
            </a:r>
            <a:r>
              <a:rPr lang="en-US" b="1" i="1" dirty="0"/>
              <a:t>instruction with students</a:t>
            </a:r>
            <a:r>
              <a:rPr lang="en-US" b="1" i="1" dirty="0" smtClean="0"/>
              <a:t>: </a:t>
            </a:r>
            <a:r>
              <a:rPr lang="en-US" dirty="0" smtClean="0"/>
              <a:t>“</a:t>
            </a:r>
            <a:r>
              <a:rPr lang="en-US" dirty="0"/>
              <a:t>Being in a small district and getting to work one on </a:t>
            </a:r>
            <a:r>
              <a:rPr lang="en-US" dirty="0" smtClean="0"/>
              <a:t>one.”     “</a:t>
            </a:r>
            <a:r>
              <a:rPr lang="en-US" dirty="0"/>
              <a:t>I love rural schools. I think your staff is </a:t>
            </a:r>
            <a:r>
              <a:rPr lang="en-US" dirty="0" smtClean="0"/>
              <a:t>tighter </a:t>
            </a:r>
            <a:r>
              <a:rPr lang="en-US" dirty="0"/>
              <a:t>and you know your students better</a:t>
            </a:r>
            <a:r>
              <a:rPr lang="en-US" dirty="0" smtClean="0"/>
              <a:t>.”</a:t>
            </a:r>
          </a:p>
          <a:p>
            <a:pPr marL="0" indent="0">
              <a:buNone/>
            </a:pPr>
            <a:r>
              <a:rPr lang="en-US" dirty="0" smtClean="0"/>
              <a:t> </a:t>
            </a:r>
            <a:r>
              <a:rPr lang="en-US" i="1" dirty="0" smtClean="0"/>
              <a:t> </a:t>
            </a:r>
          </a:p>
          <a:p>
            <a:pPr marL="0" indent="0">
              <a:buNone/>
            </a:pPr>
            <a:r>
              <a:rPr lang="en-US" b="1" i="1" dirty="0"/>
              <a:t>Connection to families</a:t>
            </a:r>
            <a:r>
              <a:rPr lang="en-US" b="1" i="1" dirty="0" smtClean="0"/>
              <a:t>: </a:t>
            </a:r>
            <a:r>
              <a:rPr lang="en-US" dirty="0" smtClean="0"/>
              <a:t>“</a:t>
            </a:r>
            <a:r>
              <a:rPr lang="en-US" dirty="0"/>
              <a:t>I like rural settings just because you get to know the kids and the families and to me that’s the most important. You get to build those relationships. You see them grow. I like small schools for that simple reason.”</a:t>
            </a:r>
            <a:r>
              <a:rPr lang="en-US" i="1" dirty="0"/>
              <a:t> </a:t>
            </a:r>
            <a:endParaRPr lang="en-US" dirty="0"/>
          </a:p>
          <a:p>
            <a:pPr marL="0" indent="0">
              <a:buNone/>
            </a:pPr>
            <a:r>
              <a:rPr lang="en-US" b="1" i="1" dirty="0"/>
              <a:t>Sense of community: </a:t>
            </a:r>
            <a:r>
              <a:rPr lang="en-US" dirty="0" smtClean="0"/>
              <a:t>“</a:t>
            </a:r>
            <a:r>
              <a:rPr lang="en-US" dirty="0"/>
              <a:t>I like the sense of community. We know most of the parents. We know all the kids. We are able to spend more time with the kids.”</a:t>
            </a:r>
            <a:r>
              <a:rPr lang="en-US" i="1" dirty="0"/>
              <a:t> </a:t>
            </a:r>
            <a:r>
              <a:rPr lang="en-US" i="1" dirty="0" smtClean="0"/>
              <a:t> </a:t>
            </a:r>
            <a:r>
              <a:rPr lang="en-US" dirty="0" smtClean="0"/>
              <a:t>“</a:t>
            </a:r>
            <a:r>
              <a:rPr lang="en-US" dirty="0"/>
              <a:t>I love the community. It’s tightknit and there are problems associated with that but if you build good relationships they have your back.”</a:t>
            </a:r>
          </a:p>
          <a:p>
            <a:pPr marL="0" indent="0">
              <a:buNone/>
            </a:pPr>
            <a:endParaRPr lang="en-US" dirty="0"/>
          </a:p>
        </p:txBody>
      </p:sp>
    </p:spTree>
    <p:extLst>
      <p:ext uri="{BB962C8B-B14F-4D97-AF65-F5344CB8AC3E}">
        <p14:creationId xmlns:p14="http://schemas.microsoft.com/office/powerpoint/2010/main" val="15021425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t>C</a:t>
            </a:r>
            <a:r>
              <a:rPr lang="en-US" sz="3600" b="1" dirty="0" smtClean="0"/>
              <a:t>hallenges of teaching special education in a rural school</a:t>
            </a:r>
            <a:r>
              <a:rPr lang="en-US" b="1" dirty="0" smtClean="0"/>
              <a:t/>
            </a:r>
            <a:br>
              <a:rPr lang="en-US" b="1" dirty="0" smtClean="0"/>
            </a:br>
            <a:endParaRPr lang="en-US" b="1" dirty="0"/>
          </a:p>
        </p:txBody>
      </p:sp>
      <p:sp>
        <p:nvSpPr>
          <p:cNvPr id="3" name="Content Placeholder 2"/>
          <p:cNvSpPr>
            <a:spLocks noGrp="1"/>
          </p:cNvSpPr>
          <p:nvPr>
            <p:ph idx="1"/>
          </p:nvPr>
        </p:nvSpPr>
        <p:spPr>
          <a:xfrm>
            <a:off x="586154" y="1383323"/>
            <a:ext cx="10767646" cy="5181600"/>
          </a:xfrm>
        </p:spPr>
        <p:txBody>
          <a:bodyPr>
            <a:normAutofit fontScale="92500" lnSpcReduction="10000"/>
          </a:bodyPr>
          <a:lstStyle/>
          <a:p>
            <a:pPr marL="0" indent="0">
              <a:buNone/>
            </a:pPr>
            <a:r>
              <a:rPr lang="en-US" b="1" i="1" dirty="0"/>
              <a:t>Paperwork</a:t>
            </a:r>
            <a:r>
              <a:rPr lang="en-US" b="1" dirty="0"/>
              <a:t>: </a:t>
            </a:r>
            <a:r>
              <a:rPr lang="en-US" dirty="0" smtClean="0"/>
              <a:t>“</a:t>
            </a:r>
            <a:r>
              <a:rPr lang="en-US" dirty="0"/>
              <a:t>It was overwhelming because I didn’t have anyone specifically sit down and help me write an </a:t>
            </a:r>
            <a:r>
              <a:rPr lang="en-US" dirty="0" smtClean="0"/>
              <a:t>IEP.” </a:t>
            </a:r>
          </a:p>
          <a:p>
            <a:pPr marL="0" indent="0">
              <a:buNone/>
            </a:pPr>
            <a:r>
              <a:rPr lang="en-US" dirty="0" smtClean="0"/>
              <a:t> “</a:t>
            </a:r>
            <a:r>
              <a:rPr lang="en-US" dirty="0"/>
              <a:t>In the beginning it’s all very confusing, all the acronyms, the paperwork and how the process works. It takes a little while to get your head around that</a:t>
            </a:r>
            <a:r>
              <a:rPr lang="en-US" dirty="0" smtClean="0"/>
              <a:t>.”</a:t>
            </a:r>
          </a:p>
          <a:p>
            <a:pPr marL="0" indent="0">
              <a:buNone/>
            </a:pPr>
            <a:r>
              <a:rPr lang="en-US" b="1" i="1" dirty="0"/>
              <a:t>Lack of resources</a:t>
            </a:r>
            <a:r>
              <a:rPr lang="en-US" b="1" dirty="0" smtClean="0"/>
              <a:t>: </a:t>
            </a:r>
            <a:r>
              <a:rPr lang="en-US" dirty="0" smtClean="0"/>
              <a:t>“</a:t>
            </a:r>
            <a:r>
              <a:rPr lang="en-US" dirty="0"/>
              <a:t>That was my biggest struggle this year, not having the resources</a:t>
            </a:r>
            <a:r>
              <a:rPr lang="en-US" dirty="0" smtClean="0"/>
              <a:t>.” </a:t>
            </a:r>
          </a:p>
          <a:p>
            <a:pPr marL="0" indent="0">
              <a:buNone/>
            </a:pPr>
            <a:r>
              <a:rPr lang="en-US" dirty="0" smtClean="0"/>
              <a:t>“</a:t>
            </a:r>
            <a:r>
              <a:rPr lang="en-US" dirty="0"/>
              <a:t>The only downfall I feel is that all I keep hearing is ‘we don’t have any money to improve anything’ ‘we don’t have any money to get a new curriculum</a:t>
            </a:r>
            <a:r>
              <a:rPr lang="en-US" dirty="0" smtClean="0"/>
              <a:t>’.”</a:t>
            </a:r>
          </a:p>
          <a:p>
            <a:pPr marL="0" indent="0">
              <a:buNone/>
            </a:pPr>
            <a:r>
              <a:rPr lang="en-US" b="1" i="1" dirty="0"/>
              <a:t>Isolation of the special education teacher</a:t>
            </a:r>
            <a:r>
              <a:rPr lang="en-US" b="1" i="1" dirty="0" smtClean="0"/>
              <a:t>: </a:t>
            </a:r>
            <a:r>
              <a:rPr lang="en-US" dirty="0" smtClean="0"/>
              <a:t>“</a:t>
            </a:r>
            <a:r>
              <a:rPr lang="en-US" dirty="0"/>
              <a:t>I felt like I was out in an aisle. There was no other sped teacher that I could go to…It would be nice to have someone that could come on site just to brainstorm with”.</a:t>
            </a:r>
            <a:r>
              <a:rPr lang="en-US" i="1" dirty="0"/>
              <a:t> </a:t>
            </a:r>
          </a:p>
          <a:p>
            <a:pPr marL="0" indent="0">
              <a:buNone/>
            </a:pPr>
            <a:r>
              <a:rPr lang="en-US" dirty="0" smtClean="0"/>
              <a:t>“</a:t>
            </a:r>
            <a:r>
              <a:rPr lang="en-US" dirty="0"/>
              <a:t>I went from being on a team to being on my own…sometimes I consider it a lonely place, my own little island”</a:t>
            </a:r>
            <a:r>
              <a:rPr lang="en-US" i="1" dirty="0"/>
              <a:t> </a:t>
            </a:r>
            <a:endParaRPr lang="en-US" dirty="0"/>
          </a:p>
          <a:p>
            <a:pPr marL="0" indent="0">
              <a:buNone/>
            </a:pPr>
            <a:endParaRPr lang="en-US" dirty="0"/>
          </a:p>
          <a:p>
            <a:pPr marL="0" indent="0">
              <a:buNone/>
            </a:pPr>
            <a:endParaRPr lang="en-US" dirty="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18065685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t>Summary</a:t>
            </a:r>
            <a:endParaRPr lang="en-US" sz="3600" b="1" dirty="0"/>
          </a:p>
        </p:txBody>
      </p:sp>
      <p:sp>
        <p:nvSpPr>
          <p:cNvPr id="3" name="Content Placeholder 2"/>
          <p:cNvSpPr>
            <a:spLocks noGrp="1"/>
          </p:cNvSpPr>
          <p:nvPr>
            <p:ph idx="1"/>
          </p:nvPr>
        </p:nvSpPr>
        <p:spPr/>
        <p:txBody>
          <a:bodyPr/>
          <a:lstStyle/>
          <a:p>
            <a:r>
              <a:rPr lang="en-US" dirty="0" smtClean="0"/>
              <a:t>OPI Special education endorsement project contributes to Montana’s need for special education teachers in rural areas.</a:t>
            </a:r>
          </a:p>
          <a:p>
            <a:r>
              <a:rPr lang="en-US" dirty="0" smtClean="0"/>
              <a:t>School administrators view it positively.</a:t>
            </a:r>
          </a:p>
          <a:p>
            <a:r>
              <a:rPr lang="en-US" dirty="0" smtClean="0"/>
              <a:t>Feedback from teachers has led to a change in how mentoring is provided.</a:t>
            </a:r>
          </a:p>
          <a:p>
            <a:r>
              <a:rPr lang="en-US" dirty="0" smtClean="0"/>
              <a:t>Some teachers have stayed in the special education beyond their commitment to the project</a:t>
            </a:r>
            <a:r>
              <a:rPr lang="en-US" dirty="0" smtClean="0"/>
              <a:t>.</a:t>
            </a:r>
          </a:p>
          <a:p>
            <a:r>
              <a:rPr lang="en-US" dirty="0" smtClean="0"/>
              <a:t>Project is following up on teachers and how long they stay in special education.</a:t>
            </a:r>
            <a:endParaRPr lang="en-US" dirty="0" smtClean="0"/>
          </a:p>
          <a:p>
            <a:endParaRPr lang="en-US" dirty="0" smtClean="0"/>
          </a:p>
          <a:p>
            <a:endParaRPr lang="en-US" dirty="0"/>
          </a:p>
        </p:txBody>
      </p:sp>
    </p:spTree>
    <p:extLst>
      <p:ext uri="{BB962C8B-B14F-4D97-AF65-F5344CB8AC3E}">
        <p14:creationId xmlns:p14="http://schemas.microsoft.com/office/powerpoint/2010/main" val="22842371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t>National need for special education teachers</a:t>
            </a:r>
            <a:endParaRPr lang="en-US" sz="3600" dirty="0"/>
          </a:p>
        </p:txBody>
      </p:sp>
      <p:sp>
        <p:nvSpPr>
          <p:cNvPr id="3" name="Content Placeholder 2"/>
          <p:cNvSpPr>
            <a:spLocks noGrp="1"/>
          </p:cNvSpPr>
          <p:nvPr>
            <p:ph idx="1"/>
          </p:nvPr>
        </p:nvSpPr>
        <p:spPr/>
        <p:txBody>
          <a:bodyPr>
            <a:normAutofit fontScale="70000" lnSpcReduction="20000"/>
          </a:bodyPr>
          <a:lstStyle/>
          <a:p>
            <a:pPr marL="0" indent="0">
              <a:buNone/>
            </a:pPr>
            <a:r>
              <a:rPr lang="en-US" sz="3400" dirty="0"/>
              <a:t>National Coalition on Personnel Shortages in Special Education and Related </a:t>
            </a:r>
            <a:r>
              <a:rPr lang="en-US" sz="3400" dirty="0" smtClean="0"/>
              <a:t>Services </a:t>
            </a:r>
            <a:r>
              <a:rPr lang="en-US" sz="3400" dirty="0" smtClean="0"/>
              <a:t>reports that in the United States:</a:t>
            </a:r>
            <a:endParaRPr lang="en-US" sz="3400" dirty="0"/>
          </a:p>
          <a:p>
            <a:pPr marL="0" indent="0">
              <a:buNone/>
            </a:pPr>
            <a:endParaRPr lang="en-US" sz="3400" dirty="0" smtClean="0"/>
          </a:p>
          <a:p>
            <a:r>
              <a:rPr lang="en-US" sz="3400" dirty="0"/>
              <a:t>49 states report a shortage of special education teachers and </a:t>
            </a:r>
            <a:r>
              <a:rPr lang="en-US" sz="3400" dirty="0" smtClean="0"/>
              <a:t>related service providers</a:t>
            </a:r>
            <a:endParaRPr lang="en-US" sz="3400" dirty="0"/>
          </a:p>
          <a:p>
            <a:r>
              <a:rPr lang="en-US" sz="3400" dirty="0" smtClean="0"/>
              <a:t>special </a:t>
            </a:r>
            <a:r>
              <a:rPr lang="en-US" sz="3400" dirty="0"/>
              <a:t>education teachers leave the </a:t>
            </a:r>
            <a:r>
              <a:rPr lang="en-US" sz="3400" dirty="0" smtClean="0"/>
              <a:t>profession at </a:t>
            </a:r>
            <a:r>
              <a:rPr lang="en-US" sz="3400" dirty="0"/>
              <a:t>nearly double the rate of their general education colleagues</a:t>
            </a:r>
          </a:p>
          <a:p>
            <a:r>
              <a:rPr lang="en-US" sz="3400" dirty="0"/>
              <a:t>82% of special education teachers and </a:t>
            </a:r>
            <a:r>
              <a:rPr lang="en-US" sz="3400" dirty="0" smtClean="0"/>
              <a:t>related service providers </a:t>
            </a:r>
            <a:r>
              <a:rPr lang="en-US" sz="3400" dirty="0"/>
              <a:t>report that there are not enough professionals to meet the needs of students with disabilities</a:t>
            </a:r>
          </a:p>
          <a:p>
            <a:r>
              <a:rPr lang="en-US" sz="3400" dirty="0"/>
              <a:t>51% of all school districts and 90% of high poverty school districts report difficulty attracting highly qualified special education teachers</a:t>
            </a:r>
          </a:p>
          <a:p>
            <a:pPr marL="0" indent="0">
              <a:buNone/>
            </a:pPr>
            <a:endParaRPr lang="en-US" sz="2900" dirty="0"/>
          </a:p>
          <a:p>
            <a:pPr marL="0" indent="0" algn="ctr">
              <a:buNone/>
            </a:pPr>
            <a:r>
              <a:rPr lang="en-US" sz="4000" dirty="0">
                <a:hlinkClick r:id="rId2"/>
              </a:rPr>
              <a:t>https://specialedshortages.org/</a:t>
            </a:r>
            <a:endParaRPr lang="en-US" sz="4000" dirty="0"/>
          </a:p>
          <a:p>
            <a:pPr marL="0" indent="0">
              <a:buNone/>
            </a:pPr>
            <a:endParaRPr lang="en-US" dirty="0" smtClean="0"/>
          </a:p>
          <a:p>
            <a:pPr marL="0" indent="0">
              <a:buNone/>
            </a:pPr>
            <a:endParaRPr lang="en-US" dirty="0" smtClean="0"/>
          </a:p>
        </p:txBody>
      </p:sp>
      <p:sp>
        <p:nvSpPr>
          <p:cNvPr id="4" name="Rectangle 3"/>
          <p:cNvSpPr/>
          <p:nvPr/>
        </p:nvSpPr>
        <p:spPr>
          <a:xfrm flipV="1">
            <a:off x="1700213" y="2612469"/>
            <a:ext cx="7443787" cy="369332"/>
          </a:xfrm>
          <a:prstGeom prst="rect">
            <a:avLst/>
          </a:prstGeom>
        </p:spPr>
        <p:txBody>
          <a:bodyPr wrap="square">
            <a:spAutoFit/>
          </a:bodyPr>
          <a:lstStyle/>
          <a:p>
            <a:endParaRPr lang="en-US" i="1" dirty="0"/>
          </a:p>
        </p:txBody>
      </p:sp>
    </p:spTree>
    <p:extLst>
      <p:ext uri="{BB962C8B-B14F-4D97-AF65-F5344CB8AC3E}">
        <p14:creationId xmlns:p14="http://schemas.microsoft.com/office/powerpoint/2010/main" val="17234033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365126"/>
            <a:ext cx="10287000" cy="681036"/>
          </a:xfrm>
        </p:spPr>
        <p:txBody>
          <a:bodyPr>
            <a:normAutofit/>
          </a:bodyPr>
          <a:lstStyle/>
          <a:p>
            <a:pPr algn="ctr"/>
            <a:r>
              <a:rPr lang="en-US" sz="3600" b="1" dirty="0" smtClean="0"/>
              <a:t>Montana’s need for special education teachers</a:t>
            </a:r>
            <a:endParaRPr lang="en-US" sz="3600" b="1" dirty="0"/>
          </a:p>
        </p:txBody>
      </p:sp>
      <p:sp>
        <p:nvSpPr>
          <p:cNvPr id="3" name="Content Placeholder 2"/>
          <p:cNvSpPr>
            <a:spLocks noGrp="1"/>
          </p:cNvSpPr>
          <p:nvPr>
            <p:ph idx="1"/>
          </p:nvPr>
        </p:nvSpPr>
        <p:spPr/>
        <p:txBody>
          <a:bodyPr>
            <a:normAutofit/>
          </a:bodyPr>
          <a:lstStyle/>
          <a:p>
            <a:endParaRPr lang="en-US" dirty="0" smtClean="0"/>
          </a:p>
          <a:p>
            <a:endParaRPr lang="en-US" dirty="0"/>
          </a:p>
        </p:txBody>
      </p:sp>
      <p:sp>
        <p:nvSpPr>
          <p:cNvPr id="4" name="Rectangle 1"/>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smtClean="0">
                <a:ln>
                  <a:noFill/>
                </a:ln>
                <a:solidFill>
                  <a:srgbClr val="FF0000"/>
                </a:solidFill>
                <a:effectLst/>
                <a:latin typeface="Raleway"/>
                <a:hlinkClick r:id="rId2"/>
              </a:rPr>
              <a:t>Montana (US)</a:t>
            </a:r>
            <a:r>
              <a:rPr kumimoji="0" lang="en-US" altLang="en-US" sz="800" b="0" i="0" u="none" strike="noStrike" cap="none" normalizeH="0" baseline="0" dirty="0" smtClean="0">
                <a:ln>
                  <a:noFill/>
                </a:ln>
                <a:solidFill>
                  <a:srgbClr val="222222"/>
                </a:solidFill>
                <a:effectLst/>
                <a:latin typeface="Raleway"/>
              </a:rPr>
              <a:t> </a:t>
            </a:r>
            <a:r>
              <a:rPr kumimoji="0" lang="en-US" altLang="en-US" sz="1400" b="0" i="0" u="none" strike="noStrike" cap="none" normalizeH="0" baseline="0" dirty="0" smtClean="0">
                <a:ln>
                  <a:noFill/>
                </a:ln>
                <a:solidFill>
                  <a:srgbClr val="222222"/>
                </a:solidFill>
                <a:effectLst/>
                <a:latin typeface="Raleway"/>
              </a:rPr>
              <a:t>(381,156 km²)</a:t>
            </a:r>
            <a:r>
              <a:rPr kumimoji="0" lang="en-US" altLang="en-US" sz="800" b="0" i="0" u="none" strike="noStrike" cap="none" normalizeH="0" baseline="0" dirty="0" smtClean="0">
                <a:ln>
                  <a:noFill/>
                </a:ln>
                <a:solidFill>
                  <a:srgbClr val="222222"/>
                </a:solidFill>
                <a:effectLst/>
                <a:latin typeface="Raleway"/>
              </a:rPr>
              <a:t> is </a:t>
            </a:r>
            <a:r>
              <a:rPr kumimoji="0" lang="en-US" altLang="en-US" sz="800" b="1" i="0" u="none" strike="noStrike" cap="none" normalizeH="0" baseline="0" dirty="0" smtClean="0">
                <a:ln>
                  <a:noFill/>
                </a:ln>
                <a:solidFill>
                  <a:srgbClr val="222222"/>
                </a:solidFill>
                <a:effectLst/>
                <a:latin typeface="Raleway"/>
              </a:rPr>
              <a:t>2.9</a:t>
            </a:r>
            <a:r>
              <a:rPr kumimoji="0" lang="en-US" altLang="en-US" sz="800" b="0" i="0" u="none" strike="noStrike" cap="none" normalizeH="0" baseline="0" dirty="0" smtClean="0">
                <a:ln>
                  <a:noFill/>
                </a:ln>
                <a:solidFill>
                  <a:srgbClr val="222222"/>
                </a:solidFill>
                <a:effectLst/>
                <a:latin typeface="Raleway"/>
              </a:rPr>
              <a:t> times as big as </a:t>
            </a:r>
            <a:r>
              <a:rPr kumimoji="0" lang="en-US" altLang="en-US" sz="800" b="0" i="0" u="none" strike="noStrike" cap="none" normalizeH="0" baseline="0" dirty="0" smtClean="0">
                <a:ln>
                  <a:noFill/>
                </a:ln>
                <a:solidFill>
                  <a:srgbClr val="1166DD"/>
                </a:solidFill>
                <a:effectLst/>
                <a:latin typeface="Raleway"/>
                <a:hlinkClick r:id="rId3"/>
              </a:rPr>
              <a:t>England</a:t>
            </a:r>
            <a:r>
              <a:rPr kumimoji="0" lang="en-US" altLang="en-US" sz="800" b="0" i="0" u="none" strike="noStrike" cap="none" normalizeH="0" baseline="0" dirty="0" smtClean="0">
                <a:ln>
                  <a:noFill/>
                </a:ln>
                <a:solidFill>
                  <a:srgbClr val="222222"/>
                </a:solidFill>
                <a:effectLst/>
                <a:latin typeface="Raleway"/>
              </a:rPr>
              <a:t> </a:t>
            </a:r>
            <a:r>
              <a:rPr kumimoji="0" lang="en-US" altLang="en-US" sz="1400" b="0" i="0" u="none" strike="noStrike" cap="none" normalizeH="0" baseline="0" dirty="0" smtClean="0">
                <a:ln>
                  <a:noFill/>
                </a:ln>
                <a:solidFill>
                  <a:srgbClr val="222222"/>
                </a:solidFill>
                <a:effectLst/>
                <a:latin typeface="Raleway"/>
              </a:rPr>
              <a:t>(130,400 km²)</a:t>
            </a:r>
            <a:r>
              <a:rPr kumimoji="0" lang="en-US" altLang="en-US" sz="800" b="0" i="0" u="none" strike="noStrike" cap="none" normalizeH="0" baseline="0" dirty="0" smtClean="0">
                <a:ln>
                  <a:noFill/>
                </a:ln>
                <a:solidFill>
                  <a:srgbClr val="222222"/>
                </a:solidFill>
                <a:effectLst/>
                <a:latin typeface="Raleway"/>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802725193"/>
              </p:ext>
            </p:extLst>
          </p:nvPr>
        </p:nvGraphicFramePr>
        <p:xfrm>
          <a:off x="2314574" y="2414586"/>
          <a:ext cx="6643690" cy="3762374"/>
        </p:xfrm>
        <a:graphic>
          <a:graphicData uri="http://schemas.openxmlformats.org/drawingml/2006/table">
            <a:tbl>
              <a:tblPr>
                <a:tableStyleId>{5C22544A-7EE6-4342-B048-85BDC9FD1C3A}</a:tableStyleId>
              </a:tblPr>
              <a:tblGrid>
                <a:gridCol w="761483">
                  <a:extLst>
                    <a:ext uri="{9D8B030D-6E8A-4147-A177-3AD203B41FA5}">
                      <a16:colId xmlns:a16="http://schemas.microsoft.com/office/drawing/2014/main" val="1495595927"/>
                    </a:ext>
                  </a:extLst>
                </a:gridCol>
                <a:gridCol w="2369591">
                  <a:extLst>
                    <a:ext uri="{9D8B030D-6E8A-4147-A177-3AD203B41FA5}">
                      <a16:colId xmlns:a16="http://schemas.microsoft.com/office/drawing/2014/main" val="3824732525"/>
                    </a:ext>
                  </a:extLst>
                </a:gridCol>
                <a:gridCol w="1197646">
                  <a:extLst>
                    <a:ext uri="{9D8B030D-6E8A-4147-A177-3AD203B41FA5}">
                      <a16:colId xmlns:a16="http://schemas.microsoft.com/office/drawing/2014/main" val="1364051374"/>
                    </a:ext>
                  </a:extLst>
                </a:gridCol>
                <a:gridCol w="1244236">
                  <a:extLst>
                    <a:ext uri="{9D8B030D-6E8A-4147-A177-3AD203B41FA5}">
                      <a16:colId xmlns:a16="http://schemas.microsoft.com/office/drawing/2014/main" val="1071986660"/>
                    </a:ext>
                  </a:extLst>
                </a:gridCol>
                <a:gridCol w="1070734">
                  <a:extLst>
                    <a:ext uri="{9D8B030D-6E8A-4147-A177-3AD203B41FA5}">
                      <a16:colId xmlns:a16="http://schemas.microsoft.com/office/drawing/2014/main" val="1844575297"/>
                    </a:ext>
                  </a:extLst>
                </a:gridCol>
              </a:tblGrid>
              <a:tr h="915044">
                <a:tc>
                  <a:txBody>
                    <a:bodyPr/>
                    <a:lstStyle/>
                    <a:p>
                      <a:pPr marL="0" marR="0" eaLnBrk="0" hangingPunct="0">
                        <a:lnSpc>
                          <a:spcPct val="107000"/>
                        </a:lnSpc>
                        <a:spcBef>
                          <a:spcPts val="0"/>
                        </a:spcBef>
                        <a:spcAft>
                          <a:spcPts val="0"/>
                        </a:spcAft>
                      </a:pPr>
                      <a:r>
                        <a:rPr lang="en-US" sz="1300" dirty="0">
                          <a:effectLst/>
                        </a:rPr>
                        <a:t> </a:t>
                      </a:r>
                      <a:endParaRPr lang="en-US" sz="1100" dirty="0">
                        <a:effectLst/>
                      </a:endParaRPr>
                    </a:p>
                    <a:p>
                      <a:pPr marL="67945" marR="0" eaLnBrk="0" hangingPunct="0">
                        <a:lnSpc>
                          <a:spcPts val="1300"/>
                        </a:lnSpc>
                        <a:spcBef>
                          <a:spcPts val="1125"/>
                        </a:spcBef>
                        <a:spcAft>
                          <a:spcPts val="0"/>
                        </a:spcAft>
                      </a:pPr>
                      <a:r>
                        <a:rPr lang="en-US" sz="1200" dirty="0">
                          <a:effectLst/>
                        </a:rPr>
                        <a:t>Rank</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eaLnBrk="0" hangingPunct="0">
                        <a:lnSpc>
                          <a:spcPct val="107000"/>
                        </a:lnSpc>
                        <a:spcBef>
                          <a:spcPts val="0"/>
                        </a:spcBef>
                        <a:spcAft>
                          <a:spcPts val="0"/>
                        </a:spcAft>
                      </a:pPr>
                      <a:r>
                        <a:rPr lang="en-US" sz="1300" dirty="0">
                          <a:effectLst/>
                        </a:rPr>
                        <a:t> </a:t>
                      </a:r>
                      <a:endParaRPr lang="en-US" sz="1100" dirty="0">
                        <a:effectLst/>
                      </a:endParaRPr>
                    </a:p>
                    <a:p>
                      <a:pPr marL="67945" marR="0" eaLnBrk="0" hangingPunct="0">
                        <a:lnSpc>
                          <a:spcPts val="1300"/>
                        </a:lnSpc>
                        <a:spcBef>
                          <a:spcPts val="1125"/>
                        </a:spcBef>
                        <a:spcAft>
                          <a:spcPts val="0"/>
                        </a:spcAft>
                      </a:pPr>
                      <a:r>
                        <a:rPr lang="en-US" sz="1200" dirty="0">
                          <a:effectLst/>
                        </a:rPr>
                        <a:t>Education Field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eaLnBrk="0" hangingPunct="0">
                        <a:lnSpc>
                          <a:spcPct val="107000"/>
                        </a:lnSpc>
                        <a:spcBef>
                          <a:spcPts val="0"/>
                        </a:spcBef>
                        <a:spcAft>
                          <a:spcPts val="0"/>
                        </a:spcAft>
                      </a:pPr>
                      <a:r>
                        <a:rPr lang="en-US" sz="1400" dirty="0">
                          <a:effectLst/>
                        </a:rPr>
                        <a:t> </a:t>
                      </a:r>
                      <a:endParaRPr lang="en-US" sz="1100" dirty="0">
                        <a:effectLst/>
                      </a:endParaRPr>
                    </a:p>
                    <a:p>
                      <a:pPr marL="67945" marR="99695" eaLnBrk="0" hangingPunct="0">
                        <a:lnSpc>
                          <a:spcPts val="1380"/>
                        </a:lnSpc>
                        <a:spcBef>
                          <a:spcPts val="1150"/>
                        </a:spcBef>
                        <a:spcAft>
                          <a:spcPts val="0"/>
                        </a:spcAft>
                      </a:pPr>
                      <a:r>
                        <a:rPr lang="en-US" sz="1200" dirty="0">
                          <a:effectLst/>
                        </a:rPr>
                        <a:t>Total Vacancies</a:t>
                      </a:r>
                      <a:r>
                        <a:rPr lang="en-US" sz="800" u="none" strike="noStrike" dirty="0">
                          <a:effectLst/>
                          <a:hlinkClick r:id="rId4" action="ppaction://hlinkfile"/>
                        </a:rPr>
                        <a:t>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310" marR="210820" eaLnBrk="0" hangingPunct="0">
                        <a:lnSpc>
                          <a:spcPts val="1380"/>
                        </a:lnSpc>
                        <a:spcBef>
                          <a:spcPts val="0"/>
                        </a:spcBef>
                        <a:spcAft>
                          <a:spcPts val="0"/>
                        </a:spcAft>
                      </a:pPr>
                      <a:r>
                        <a:rPr lang="en-US" sz="1200" dirty="0">
                          <a:effectLst/>
                        </a:rPr>
                        <a:t>Percent Difficult or Very Hard to Fill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eaLnBrk="0" hangingPunct="0">
                        <a:lnSpc>
                          <a:spcPct val="107000"/>
                        </a:lnSpc>
                        <a:spcBef>
                          <a:spcPts val="0"/>
                        </a:spcBef>
                        <a:spcAft>
                          <a:spcPts val="0"/>
                        </a:spcAft>
                      </a:pPr>
                      <a:r>
                        <a:rPr lang="en-US" sz="1300" dirty="0">
                          <a:effectLst/>
                        </a:rPr>
                        <a:t> </a:t>
                      </a:r>
                      <a:endParaRPr lang="en-US" sz="1100" dirty="0">
                        <a:effectLst/>
                      </a:endParaRPr>
                    </a:p>
                    <a:p>
                      <a:pPr marL="66675" marR="116840" eaLnBrk="0" hangingPunct="0">
                        <a:lnSpc>
                          <a:spcPts val="1350"/>
                        </a:lnSpc>
                        <a:spcBef>
                          <a:spcPts val="0"/>
                        </a:spcBef>
                        <a:spcAft>
                          <a:spcPts val="0"/>
                        </a:spcAft>
                      </a:pPr>
                      <a:r>
                        <a:rPr lang="en-US" sz="1200" dirty="0">
                          <a:effectLst/>
                        </a:rPr>
                        <a:t>Weighted Score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621203062"/>
                  </a:ext>
                </a:extLst>
              </a:tr>
              <a:tr h="218601">
                <a:tc>
                  <a:txBody>
                    <a:bodyPr/>
                    <a:lstStyle/>
                    <a:p>
                      <a:pPr marL="67945" marR="0" eaLnBrk="0" hangingPunct="0">
                        <a:lnSpc>
                          <a:spcPts val="1290"/>
                        </a:lnSpc>
                        <a:spcBef>
                          <a:spcPts val="0"/>
                        </a:spcBef>
                        <a:spcAft>
                          <a:spcPts val="0"/>
                        </a:spcAft>
                      </a:pPr>
                      <a:r>
                        <a:rPr lang="en-US" sz="1200" dirty="0">
                          <a:effectLst/>
                        </a:rPr>
                        <a:t>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marR="0" eaLnBrk="0" hangingPunct="0">
                        <a:lnSpc>
                          <a:spcPts val="1290"/>
                        </a:lnSpc>
                        <a:spcBef>
                          <a:spcPts val="0"/>
                        </a:spcBef>
                        <a:spcAft>
                          <a:spcPts val="0"/>
                        </a:spcAft>
                      </a:pPr>
                      <a:r>
                        <a:rPr lang="en-US" sz="1200" dirty="0">
                          <a:effectLst/>
                        </a:rPr>
                        <a:t>Special Education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marR="0" eaLnBrk="0" hangingPunct="0">
                        <a:lnSpc>
                          <a:spcPts val="1290"/>
                        </a:lnSpc>
                        <a:spcBef>
                          <a:spcPts val="0"/>
                        </a:spcBef>
                        <a:spcAft>
                          <a:spcPts val="0"/>
                        </a:spcAft>
                      </a:pPr>
                      <a:r>
                        <a:rPr lang="en-US" sz="1200" dirty="0">
                          <a:effectLst/>
                        </a:rPr>
                        <a:t>191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310" marR="0" eaLnBrk="0" hangingPunct="0">
                        <a:lnSpc>
                          <a:spcPts val="1290"/>
                        </a:lnSpc>
                        <a:spcBef>
                          <a:spcPts val="0"/>
                        </a:spcBef>
                        <a:spcAft>
                          <a:spcPts val="0"/>
                        </a:spcAft>
                      </a:pPr>
                      <a:r>
                        <a:rPr lang="en-US" sz="1200" dirty="0">
                          <a:effectLst/>
                        </a:rPr>
                        <a:t>80%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6675" marR="0" eaLnBrk="0" hangingPunct="0">
                        <a:lnSpc>
                          <a:spcPts val="1290"/>
                        </a:lnSpc>
                        <a:spcBef>
                          <a:spcPts val="0"/>
                        </a:spcBef>
                        <a:spcAft>
                          <a:spcPts val="0"/>
                        </a:spcAft>
                      </a:pPr>
                      <a:r>
                        <a:rPr lang="en-US" sz="1200" dirty="0">
                          <a:effectLst/>
                        </a:rPr>
                        <a:t>152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307944270"/>
                  </a:ext>
                </a:extLst>
              </a:tr>
              <a:tr h="441936">
                <a:tc>
                  <a:txBody>
                    <a:bodyPr/>
                    <a:lstStyle/>
                    <a:p>
                      <a:pPr marL="67945" marR="0" eaLnBrk="0" hangingPunct="0">
                        <a:lnSpc>
                          <a:spcPts val="1355"/>
                        </a:lnSpc>
                        <a:spcBef>
                          <a:spcPts val="0"/>
                        </a:spcBef>
                        <a:spcAft>
                          <a:spcPts val="0"/>
                        </a:spcAft>
                      </a:pPr>
                      <a:r>
                        <a:rPr lang="en-US" sz="1200" dirty="0">
                          <a:effectLst/>
                        </a:rPr>
                        <a:t>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marR="328930" eaLnBrk="0" hangingPunct="0">
                        <a:lnSpc>
                          <a:spcPts val="1380"/>
                        </a:lnSpc>
                        <a:spcBef>
                          <a:spcPts val="0"/>
                        </a:spcBef>
                        <a:spcAft>
                          <a:spcPts val="0"/>
                        </a:spcAft>
                      </a:pPr>
                      <a:r>
                        <a:rPr lang="en-US" sz="1200" dirty="0">
                          <a:effectLst/>
                        </a:rPr>
                        <a:t>Career and Technical Education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marR="0" eaLnBrk="0" hangingPunct="0">
                        <a:lnSpc>
                          <a:spcPts val="1355"/>
                        </a:lnSpc>
                        <a:spcBef>
                          <a:spcPts val="0"/>
                        </a:spcBef>
                        <a:spcAft>
                          <a:spcPts val="0"/>
                        </a:spcAft>
                      </a:pPr>
                      <a:r>
                        <a:rPr lang="en-US" sz="1200" dirty="0">
                          <a:effectLst/>
                        </a:rPr>
                        <a:t>86</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310" marR="0" eaLnBrk="0" hangingPunct="0">
                        <a:lnSpc>
                          <a:spcPts val="1355"/>
                        </a:lnSpc>
                        <a:spcBef>
                          <a:spcPts val="0"/>
                        </a:spcBef>
                        <a:spcAft>
                          <a:spcPts val="0"/>
                        </a:spcAft>
                      </a:pPr>
                      <a:r>
                        <a:rPr lang="en-US" sz="1200" dirty="0">
                          <a:effectLst/>
                        </a:rPr>
                        <a:t>79%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6675" marR="0" eaLnBrk="0" hangingPunct="0">
                        <a:lnSpc>
                          <a:spcPts val="1355"/>
                        </a:lnSpc>
                        <a:spcBef>
                          <a:spcPts val="0"/>
                        </a:spcBef>
                        <a:spcAft>
                          <a:spcPts val="0"/>
                        </a:spcAft>
                      </a:pPr>
                      <a:r>
                        <a:rPr lang="en-US" sz="1200" dirty="0">
                          <a:effectLst/>
                        </a:rPr>
                        <a:t>68</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679644773"/>
                  </a:ext>
                </a:extLst>
              </a:tr>
              <a:tr h="218601">
                <a:tc>
                  <a:txBody>
                    <a:bodyPr/>
                    <a:lstStyle/>
                    <a:p>
                      <a:pPr marL="67945" marR="0" eaLnBrk="0" hangingPunct="0">
                        <a:lnSpc>
                          <a:spcPts val="1290"/>
                        </a:lnSpc>
                        <a:spcBef>
                          <a:spcPts val="0"/>
                        </a:spcBef>
                        <a:spcAft>
                          <a:spcPts val="0"/>
                        </a:spcAft>
                      </a:pPr>
                      <a:r>
                        <a:rPr lang="en-US" sz="1200" dirty="0">
                          <a:effectLst/>
                        </a:rPr>
                        <a:t>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marR="0" eaLnBrk="0" hangingPunct="0">
                        <a:lnSpc>
                          <a:spcPts val="1290"/>
                        </a:lnSpc>
                        <a:spcBef>
                          <a:spcPts val="0"/>
                        </a:spcBef>
                        <a:spcAft>
                          <a:spcPts val="0"/>
                        </a:spcAft>
                      </a:pPr>
                      <a:r>
                        <a:rPr lang="en-US" sz="1200" dirty="0">
                          <a:effectLst/>
                        </a:rPr>
                        <a:t>Mathematics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marR="0" eaLnBrk="0" hangingPunct="0">
                        <a:lnSpc>
                          <a:spcPts val="1290"/>
                        </a:lnSpc>
                        <a:spcBef>
                          <a:spcPts val="0"/>
                        </a:spcBef>
                        <a:spcAft>
                          <a:spcPts val="0"/>
                        </a:spcAft>
                      </a:pPr>
                      <a:r>
                        <a:rPr lang="en-US" sz="1200" dirty="0">
                          <a:effectLst/>
                        </a:rPr>
                        <a:t>80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310" marR="0" eaLnBrk="0" hangingPunct="0">
                        <a:lnSpc>
                          <a:spcPts val="1290"/>
                        </a:lnSpc>
                        <a:spcBef>
                          <a:spcPts val="0"/>
                        </a:spcBef>
                        <a:spcAft>
                          <a:spcPts val="0"/>
                        </a:spcAft>
                      </a:pPr>
                      <a:r>
                        <a:rPr lang="en-US" sz="1200" dirty="0">
                          <a:effectLst/>
                        </a:rPr>
                        <a:t>75%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6675" marR="0" eaLnBrk="0" hangingPunct="0">
                        <a:lnSpc>
                          <a:spcPts val="1290"/>
                        </a:lnSpc>
                        <a:spcBef>
                          <a:spcPts val="0"/>
                        </a:spcBef>
                        <a:spcAft>
                          <a:spcPts val="0"/>
                        </a:spcAft>
                      </a:pPr>
                      <a:r>
                        <a:rPr lang="en-US" sz="1200" dirty="0">
                          <a:effectLst/>
                        </a:rPr>
                        <a:t>60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913008793"/>
                  </a:ext>
                </a:extLst>
              </a:tr>
              <a:tr h="219388">
                <a:tc>
                  <a:txBody>
                    <a:bodyPr/>
                    <a:lstStyle/>
                    <a:p>
                      <a:pPr marL="67945" marR="0" eaLnBrk="0" hangingPunct="0">
                        <a:lnSpc>
                          <a:spcPts val="1290"/>
                        </a:lnSpc>
                        <a:spcBef>
                          <a:spcPts val="0"/>
                        </a:spcBef>
                        <a:spcAft>
                          <a:spcPts val="0"/>
                        </a:spcAft>
                      </a:pPr>
                      <a:r>
                        <a:rPr lang="en-US" sz="1200" dirty="0">
                          <a:effectLst/>
                        </a:rPr>
                        <a:t>4</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marR="0" eaLnBrk="0" hangingPunct="0">
                        <a:lnSpc>
                          <a:spcPts val="1290"/>
                        </a:lnSpc>
                        <a:spcBef>
                          <a:spcPts val="0"/>
                        </a:spcBef>
                        <a:spcAft>
                          <a:spcPts val="0"/>
                        </a:spcAft>
                      </a:pPr>
                      <a:r>
                        <a:rPr lang="en-US" sz="1200" dirty="0">
                          <a:effectLst/>
                        </a:rPr>
                        <a:t>Music</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marR="0" eaLnBrk="0" hangingPunct="0">
                        <a:lnSpc>
                          <a:spcPts val="1290"/>
                        </a:lnSpc>
                        <a:spcBef>
                          <a:spcPts val="0"/>
                        </a:spcBef>
                        <a:spcAft>
                          <a:spcPts val="0"/>
                        </a:spcAft>
                      </a:pPr>
                      <a:r>
                        <a:rPr lang="en-US" sz="1200" dirty="0">
                          <a:effectLst/>
                        </a:rPr>
                        <a:t>65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310" marR="0" eaLnBrk="0" hangingPunct="0">
                        <a:lnSpc>
                          <a:spcPts val="1290"/>
                        </a:lnSpc>
                        <a:spcBef>
                          <a:spcPts val="0"/>
                        </a:spcBef>
                        <a:spcAft>
                          <a:spcPts val="0"/>
                        </a:spcAft>
                      </a:pPr>
                      <a:r>
                        <a:rPr lang="en-US" sz="1200" dirty="0">
                          <a:effectLst/>
                        </a:rPr>
                        <a:t>82%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6675" marR="0" eaLnBrk="0" hangingPunct="0">
                        <a:lnSpc>
                          <a:spcPts val="1290"/>
                        </a:lnSpc>
                        <a:spcBef>
                          <a:spcPts val="0"/>
                        </a:spcBef>
                        <a:spcAft>
                          <a:spcPts val="0"/>
                        </a:spcAft>
                      </a:pPr>
                      <a:r>
                        <a:rPr lang="en-US" sz="1200" dirty="0">
                          <a:effectLst/>
                        </a:rPr>
                        <a:t>53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382626220"/>
                  </a:ext>
                </a:extLst>
              </a:tr>
              <a:tr h="218601">
                <a:tc>
                  <a:txBody>
                    <a:bodyPr/>
                    <a:lstStyle/>
                    <a:p>
                      <a:pPr marL="67945" marR="0" eaLnBrk="0" hangingPunct="0">
                        <a:lnSpc>
                          <a:spcPts val="1290"/>
                        </a:lnSpc>
                        <a:spcBef>
                          <a:spcPts val="0"/>
                        </a:spcBef>
                        <a:spcAft>
                          <a:spcPts val="0"/>
                        </a:spcAft>
                      </a:pPr>
                      <a:r>
                        <a:rPr lang="en-US" sz="1200" dirty="0">
                          <a:effectLst/>
                        </a:rPr>
                        <a:t>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marR="0" eaLnBrk="0" hangingPunct="0">
                        <a:lnSpc>
                          <a:spcPts val="1290"/>
                        </a:lnSpc>
                        <a:spcBef>
                          <a:spcPts val="0"/>
                        </a:spcBef>
                        <a:spcAft>
                          <a:spcPts val="0"/>
                        </a:spcAft>
                      </a:pPr>
                      <a:r>
                        <a:rPr lang="en-US" sz="1200" dirty="0">
                          <a:effectLst/>
                        </a:rPr>
                        <a:t>School Counselor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marR="0" eaLnBrk="0" hangingPunct="0">
                        <a:lnSpc>
                          <a:spcPts val="1290"/>
                        </a:lnSpc>
                        <a:spcBef>
                          <a:spcPts val="0"/>
                        </a:spcBef>
                        <a:spcAft>
                          <a:spcPts val="0"/>
                        </a:spcAft>
                      </a:pPr>
                      <a:r>
                        <a:rPr lang="en-US" sz="1200" dirty="0">
                          <a:effectLst/>
                        </a:rPr>
                        <a:t>61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310" marR="0" eaLnBrk="0" hangingPunct="0">
                        <a:lnSpc>
                          <a:spcPts val="1290"/>
                        </a:lnSpc>
                        <a:spcBef>
                          <a:spcPts val="0"/>
                        </a:spcBef>
                        <a:spcAft>
                          <a:spcPts val="0"/>
                        </a:spcAft>
                      </a:pPr>
                      <a:r>
                        <a:rPr lang="en-US" sz="1200" dirty="0">
                          <a:effectLst/>
                        </a:rPr>
                        <a:t>75%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6675" marR="0" eaLnBrk="0" hangingPunct="0">
                        <a:lnSpc>
                          <a:spcPts val="1290"/>
                        </a:lnSpc>
                        <a:spcBef>
                          <a:spcPts val="0"/>
                        </a:spcBef>
                        <a:spcAft>
                          <a:spcPts val="0"/>
                        </a:spcAft>
                      </a:pPr>
                      <a:r>
                        <a:rPr lang="en-US" sz="1200" dirty="0">
                          <a:effectLst/>
                        </a:rPr>
                        <a:t>46</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841463070"/>
                  </a:ext>
                </a:extLst>
              </a:tr>
              <a:tr h="218601">
                <a:tc>
                  <a:txBody>
                    <a:bodyPr/>
                    <a:lstStyle/>
                    <a:p>
                      <a:pPr marL="67945" marR="0" eaLnBrk="0" hangingPunct="0">
                        <a:lnSpc>
                          <a:spcPts val="1290"/>
                        </a:lnSpc>
                        <a:spcBef>
                          <a:spcPts val="0"/>
                        </a:spcBef>
                        <a:spcAft>
                          <a:spcPts val="0"/>
                        </a:spcAft>
                      </a:pPr>
                      <a:r>
                        <a:rPr lang="en-US" sz="1200" dirty="0">
                          <a:effectLst/>
                        </a:rPr>
                        <a:t>6</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marR="0" eaLnBrk="0" hangingPunct="0">
                        <a:lnSpc>
                          <a:spcPts val="1290"/>
                        </a:lnSpc>
                        <a:spcBef>
                          <a:spcPts val="0"/>
                        </a:spcBef>
                        <a:spcAft>
                          <a:spcPts val="0"/>
                        </a:spcAft>
                      </a:pPr>
                      <a:r>
                        <a:rPr lang="en-US" sz="1200" dirty="0">
                          <a:effectLst/>
                        </a:rPr>
                        <a:t>Science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marR="0" eaLnBrk="0" hangingPunct="0">
                        <a:lnSpc>
                          <a:spcPts val="1290"/>
                        </a:lnSpc>
                        <a:spcBef>
                          <a:spcPts val="0"/>
                        </a:spcBef>
                        <a:spcAft>
                          <a:spcPts val="0"/>
                        </a:spcAft>
                      </a:pPr>
                      <a:r>
                        <a:rPr lang="en-US" sz="1200" dirty="0">
                          <a:effectLst/>
                        </a:rPr>
                        <a:t>64</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310" marR="0" eaLnBrk="0" hangingPunct="0">
                        <a:lnSpc>
                          <a:spcPts val="1290"/>
                        </a:lnSpc>
                        <a:spcBef>
                          <a:spcPts val="0"/>
                        </a:spcBef>
                        <a:spcAft>
                          <a:spcPts val="0"/>
                        </a:spcAft>
                      </a:pPr>
                      <a:r>
                        <a:rPr lang="en-US" sz="1200" dirty="0">
                          <a:effectLst/>
                        </a:rPr>
                        <a:t>63%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6675" marR="0" eaLnBrk="0" hangingPunct="0">
                        <a:lnSpc>
                          <a:spcPts val="1290"/>
                        </a:lnSpc>
                        <a:spcBef>
                          <a:spcPts val="0"/>
                        </a:spcBef>
                        <a:spcAft>
                          <a:spcPts val="0"/>
                        </a:spcAft>
                      </a:pPr>
                      <a:r>
                        <a:rPr lang="en-US" sz="1200" dirty="0">
                          <a:effectLst/>
                        </a:rPr>
                        <a:t>40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4069370106"/>
                  </a:ext>
                </a:extLst>
              </a:tr>
              <a:tr h="219388">
                <a:tc>
                  <a:txBody>
                    <a:bodyPr/>
                    <a:lstStyle/>
                    <a:p>
                      <a:pPr marL="67945" marR="0" eaLnBrk="0" hangingPunct="0">
                        <a:lnSpc>
                          <a:spcPts val="1290"/>
                        </a:lnSpc>
                        <a:spcBef>
                          <a:spcPts val="0"/>
                        </a:spcBef>
                        <a:spcAft>
                          <a:spcPts val="0"/>
                        </a:spcAft>
                      </a:pPr>
                      <a:r>
                        <a:rPr lang="en-US" sz="1200" dirty="0">
                          <a:effectLst/>
                        </a:rPr>
                        <a:t>7</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marR="0" eaLnBrk="0" hangingPunct="0">
                        <a:lnSpc>
                          <a:spcPts val="1290"/>
                        </a:lnSpc>
                        <a:spcBef>
                          <a:spcPts val="0"/>
                        </a:spcBef>
                        <a:spcAft>
                          <a:spcPts val="0"/>
                        </a:spcAft>
                      </a:pPr>
                      <a:r>
                        <a:rPr lang="en-US" sz="1200" dirty="0">
                          <a:effectLst/>
                        </a:rPr>
                        <a:t>English</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marR="0" eaLnBrk="0" hangingPunct="0">
                        <a:lnSpc>
                          <a:spcPts val="1290"/>
                        </a:lnSpc>
                        <a:spcBef>
                          <a:spcPts val="0"/>
                        </a:spcBef>
                        <a:spcAft>
                          <a:spcPts val="0"/>
                        </a:spcAft>
                      </a:pPr>
                      <a:r>
                        <a:rPr lang="en-US" sz="1200" dirty="0">
                          <a:effectLst/>
                        </a:rPr>
                        <a:t>87</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310" marR="0" eaLnBrk="0" hangingPunct="0">
                        <a:lnSpc>
                          <a:spcPts val="1290"/>
                        </a:lnSpc>
                        <a:spcBef>
                          <a:spcPts val="0"/>
                        </a:spcBef>
                        <a:spcAft>
                          <a:spcPts val="0"/>
                        </a:spcAft>
                      </a:pPr>
                      <a:r>
                        <a:rPr lang="en-US" sz="1200" dirty="0">
                          <a:effectLst/>
                        </a:rPr>
                        <a:t>39%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6675" marR="0" eaLnBrk="0" hangingPunct="0">
                        <a:lnSpc>
                          <a:spcPts val="1290"/>
                        </a:lnSpc>
                        <a:spcBef>
                          <a:spcPts val="0"/>
                        </a:spcBef>
                        <a:spcAft>
                          <a:spcPts val="0"/>
                        </a:spcAft>
                      </a:pPr>
                      <a:r>
                        <a:rPr lang="en-US" sz="1200" dirty="0">
                          <a:effectLst/>
                        </a:rPr>
                        <a:t>34</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793447716"/>
                  </a:ext>
                </a:extLst>
              </a:tr>
              <a:tr h="218601">
                <a:tc>
                  <a:txBody>
                    <a:bodyPr/>
                    <a:lstStyle/>
                    <a:p>
                      <a:pPr marL="67945" marR="0" eaLnBrk="0" hangingPunct="0">
                        <a:lnSpc>
                          <a:spcPts val="1290"/>
                        </a:lnSpc>
                        <a:spcBef>
                          <a:spcPts val="0"/>
                        </a:spcBef>
                        <a:spcAft>
                          <a:spcPts val="0"/>
                        </a:spcAft>
                      </a:pPr>
                      <a:r>
                        <a:rPr lang="en-US" sz="1200" dirty="0">
                          <a:effectLst/>
                        </a:rPr>
                        <a:t>8</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marR="0" eaLnBrk="0" hangingPunct="0">
                        <a:lnSpc>
                          <a:spcPts val="1290"/>
                        </a:lnSpc>
                        <a:spcBef>
                          <a:spcPts val="0"/>
                        </a:spcBef>
                        <a:spcAft>
                          <a:spcPts val="0"/>
                        </a:spcAft>
                      </a:pPr>
                      <a:r>
                        <a:rPr lang="en-US" sz="1200" dirty="0">
                          <a:effectLst/>
                        </a:rPr>
                        <a:t>World Languages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marR="0" eaLnBrk="0" hangingPunct="0">
                        <a:lnSpc>
                          <a:spcPts val="1290"/>
                        </a:lnSpc>
                        <a:spcBef>
                          <a:spcPts val="0"/>
                        </a:spcBef>
                        <a:spcAft>
                          <a:spcPts val="0"/>
                        </a:spcAft>
                      </a:pPr>
                      <a:r>
                        <a:rPr lang="en-US" sz="1200" dirty="0">
                          <a:effectLst/>
                        </a:rPr>
                        <a:t>33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310" marR="0" eaLnBrk="0" hangingPunct="0">
                        <a:lnSpc>
                          <a:spcPts val="1290"/>
                        </a:lnSpc>
                        <a:spcBef>
                          <a:spcPts val="0"/>
                        </a:spcBef>
                        <a:spcAft>
                          <a:spcPts val="0"/>
                        </a:spcAft>
                      </a:pPr>
                      <a:r>
                        <a:rPr lang="en-US" sz="1200" dirty="0">
                          <a:effectLst/>
                        </a:rPr>
                        <a:t>86%</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6675" marR="0" eaLnBrk="0" hangingPunct="0">
                        <a:lnSpc>
                          <a:spcPts val="1290"/>
                        </a:lnSpc>
                        <a:spcBef>
                          <a:spcPts val="0"/>
                        </a:spcBef>
                        <a:spcAft>
                          <a:spcPts val="0"/>
                        </a:spcAft>
                      </a:pPr>
                      <a:r>
                        <a:rPr lang="en-US" sz="1200" dirty="0">
                          <a:effectLst/>
                        </a:rPr>
                        <a:t>28</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34147803"/>
                  </a:ext>
                </a:extLst>
              </a:tr>
              <a:tr h="219388">
                <a:tc>
                  <a:txBody>
                    <a:bodyPr/>
                    <a:lstStyle/>
                    <a:p>
                      <a:pPr marL="67945" marR="0" eaLnBrk="0" hangingPunct="0">
                        <a:lnSpc>
                          <a:spcPts val="1290"/>
                        </a:lnSpc>
                        <a:spcBef>
                          <a:spcPts val="0"/>
                        </a:spcBef>
                        <a:spcAft>
                          <a:spcPts val="0"/>
                        </a:spcAft>
                      </a:pPr>
                      <a:r>
                        <a:rPr lang="en-US" sz="1200" dirty="0">
                          <a:effectLst/>
                        </a:rPr>
                        <a:t>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marR="0" eaLnBrk="0" hangingPunct="0">
                        <a:lnSpc>
                          <a:spcPts val="1290"/>
                        </a:lnSpc>
                        <a:spcBef>
                          <a:spcPts val="0"/>
                        </a:spcBef>
                        <a:spcAft>
                          <a:spcPts val="0"/>
                        </a:spcAft>
                      </a:pPr>
                      <a:r>
                        <a:rPr lang="en-US" sz="1200" dirty="0">
                          <a:effectLst/>
                        </a:rPr>
                        <a:t>Library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marR="0" eaLnBrk="0" hangingPunct="0">
                        <a:lnSpc>
                          <a:spcPts val="1290"/>
                        </a:lnSpc>
                        <a:spcBef>
                          <a:spcPts val="0"/>
                        </a:spcBef>
                        <a:spcAft>
                          <a:spcPts val="0"/>
                        </a:spcAft>
                      </a:pPr>
                      <a:r>
                        <a:rPr lang="en-US" sz="1200" dirty="0">
                          <a:effectLst/>
                        </a:rPr>
                        <a:t>24</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310" marR="0" eaLnBrk="0" hangingPunct="0">
                        <a:lnSpc>
                          <a:spcPts val="1290"/>
                        </a:lnSpc>
                        <a:spcBef>
                          <a:spcPts val="0"/>
                        </a:spcBef>
                        <a:spcAft>
                          <a:spcPts val="0"/>
                        </a:spcAft>
                      </a:pPr>
                      <a:r>
                        <a:rPr lang="en-US" sz="1200" dirty="0">
                          <a:effectLst/>
                        </a:rPr>
                        <a:t>81%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6675" marR="0" eaLnBrk="0" hangingPunct="0">
                        <a:lnSpc>
                          <a:spcPts val="1290"/>
                        </a:lnSpc>
                        <a:spcBef>
                          <a:spcPts val="0"/>
                        </a:spcBef>
                        <a:spcAft>
                          <a:spcPts val="0"/>
                        </a:spcAft>
                      </a:pPr>
                      <a:r>
                        <a:rPr lang="en-US" sz="1200" dirty="0">
                          <a:effectLst/>
                        </a:rPr>
                        <a:t>19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535453128"/>
                  </a:ext>
                </a:extLst>
              </a:tr>
              <a:tr h="218601">
                <a:tc>
                  <a:txBody>
                    <a:bodyPr/>
                    <a:lstStyle/>
                    <a:p>
                      <a:pPr marL="67945" marR="0" eaLnBrk="0" hangingPunct="0">
                        <a:lnSpc>
                          <a:spcPts val="1290"/>
                        </a:lnSpc>
                        <a:spcBef>
                          <a:spcPts val="0"/>
                        </a:spcBef>
                        <a:spcAft>
                          <a:spcPts val="0"/>
                        </a:spcAft>
                      </a:pPr>
                      <a:r>
                        <a:rPr lang="en-US" sz="1200" dirty="0">
                          <a:effectLst/>
                        </a:rPr>
                        <a:t>10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marR="0" eaLnBrk="0" hangingPunct="0">
                        <a:lnSpc>
                          <a:spcPts val="1290"/>
                        </a:lnSpc>
                        <a:spcBef>
                          <a:spcPts val="0"/>
                        </a:spcBef>
                        <a:spcAft>
                          <a:spcPts val="0"/>
                        </a:spcAft>
                      </a:pPr>
                      <a:r>
                        <a:rPr lang="en-US" sz="1200" dirty="0">
                          <a:effectLst/>
                        </a:rPr>
                        <a:t>Social Studies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marR="0" eaLnBrk="0" hangingPunct="0">
                        <a:lnSpc>
                          <a:spcPts val="1290"/>
                        </a:lnSpc>
                        <a:spcBef>
                          <a:spcPts val="0"/>
                        </a:spcBef>
                        <a:spcAft>
                          <a:spcPts val="0"/>
                        </a:spcAft>
                      </a:pPr>
                      <a:r>
                        <a:rPr lang="en-US" sz="1200" dirty="0">
                          <a:effectLst/>
                        </a:rPr>
                        <a:t>50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310" marR="0" eaLnBrk="0" hangingPunct="0">
                        <a:lnSpc>
                          <a:spcPts val="1290"/>
                        </a:lnSpc>
                        <a:spcBef>
                          <a:spcPts val="0"/>
                        </a:spcBef>
                        <a:spcAft>
                          <a:spcPts val="0"/>
                        </a:spcAft>
                      </a:pPr>
                      <a:r>
                        <a:rPr lang="en-US" sz="1200" dirty="0">
                          <a:effectLst/>
                        </a:rPr>
                        <a:t>30%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6675" marR="0" eaLnBrk="0" hangingPunct="0">
                        <a:lnSpc>
                          <a:spcPts val="1290"/>
                        </a:lnSpc>
                        <a:spcBef>
                          <a:spcPts val="0"/>
                        </a:spcBef>
                        <a:spcAft>
                          <a:spcPts val="0"/>
                        </a:spcAft>
                      </a:pPr>
                      <a:r>
                        <a:rPr lang="en-US" sz="1200" dirty="0">
                          <a:effectLst/>
                        </a:rPr>
                        <a:t>15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63285143"/>
                  </a:ext>
                </a:extLst>
              </a:tr>
              <a:tr h="217023">
                <a:tc>
                  <a:txBody>
                    <a:bodyPr/>
                    <a:lstStyle/>
                    <a:p>
                      <a:pPr marL="67945" marR="0" eaLnBrk="0" hangingPunct="0">
                        <a:lnSpc>
                          <a:spcPts val="1280"/>
                        </a:lnSpc>
                        <a:spcBef>
                          <a:spcPts val="0"/>
                        </a:spcBef>
                        <a:spcAft>
                          <a:spcPts val="0"/>
                        </a:spcAft>
                      </a:pPr>
                      <a:r>
                        <a:rPr lang="en-US" sz="1200" dirty="0">
                          <a:effectLst/>
                        </a:rPr>
                        <a:t>11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marR="0" eaLnBrk="0" hangingPunct="0">
                        <a:lnSpc>
                          <a:spcPts val="1280"/>
                        </a:lnSpc>
                        <a:spcBef>
                          <a:spcPts val="0"/>
                        </a:spcBef>
                        <a:spcAft>
                          <a:spcPts val="0"/>
                        </a:spcAft>
                      </a:pPr>
                      <a:r>
                        <a:rPr lang="en-US" sz="1200" dirty="0">
                          <a:effectLst/>
                        </a:rPr>
                        <a:t>Art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marR="0" eaLnBrk="0" hangingPunct="0">
                        <a:lnSpc>
                          <a:spcPts val="1280"/>
                        </a:lnSpc>
                        <a:spcBef>
                          <a:spcPts val="0"/>
                        </a:spcBef>
                        <a:spcAft>
                          <a:spcPts val="0"/>
                        </a:spcAft>
                      </a:pPr>
                      <a:r>
                        <a:rPr lang="en-US" sz="1200" dirty="0">
                          <a:effectLst/>
                        </a:rPr>
                        <a:t>31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310" marR="0" eaLnBrk="0" hangingPunct="0">
                        <a:lnSpc>
                          <a:spcPts val="1280"/>
                        </a:lnSpc>
                        <a:spcBef>
                          <a:spcPts val="0"/>
                        </a:spcBef>
                        <a:spcAft>
                          <a:spcPts val="0"/>
                        </a:spcAft>
                      </a:pPr>
                      <a:r>
                        <a:rPr lang="en-US" sz="1200" dirty="0">
                          <a:effectLst/>
                        </a:rPr>
                        <a:t>49%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6675" marR="0" eaLnBrk="0" hangingPunct="0">
                        <a:lnSpc>
                          <a:spcPts val="1280"/>
                        </a:lnSpc>
                        <a:spcBef>
                          <a:spcPts val="0"/>
                        </a:spcBef>
                        <a:spcAft>
                          <a:spcPts val="0"/>
                        </a:spcAft>
                      </a:pPr>
                      <a:r>
                        <a:rPr lang="en-US" sz="1200" dirty="0">
                          <a:effectLst/>
                        </a:rPr>
                        <a:t>15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497886486"/>
                  </a:ext>
                </a:extLst>
              </a:tr>
              <a:tr h="218601">
                <a:tc>
                  <a:txBody>
                    <a:bodyPr/>
                    <a:lstStyle/>
                    <a:p>
                      <a:pPr marL="67945" marR="0" eaLnBrk="0" hangingPunct="0">
                        <a:lnSpc>
                          <a:spcPts val="1290"/>
                        </a:lnSpc>
                        <a:spcBef>
                          <a:spcPts val="0"/>
                        </a:spcBef>
                        <a:spcAft>
                          <a:spcPts val="0"/>
                        </a:spcAft>
                      </a:pPr>
                      <a:r>
                        <a:rPr lang="en-US" sz="1200" dirty="0">
                          <a:effectLst/>
                        </a:rPr>
                        <a:t>12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marR="0" eaLnBrk="0" hangingPunct="0">
                        <a:lnSpc>
                          <a:spcPts val="1290"/>
                        </a:lnSpc>
                        <a:spcBef>
                          <a:spcPts val="0"/>
                        </a:spcBef>
                        <a:spcAft>
                          <a:spcPts val="0"/>
                        </a:spcAft>
                      </a:pPr>
                      <a:r>
                        <a:rPr lang="en-US" sz="1200" dirty="0">
                          <a:effectLst/>
                        </a:rPr>
                        <a:t>School Psychologist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marR="0" eaLnBrk="0" hangingPunct="0">
                        <a:lnSpc>
                          <a:spcPts val="1290"/>
                        </a:lnSpc>
                        <a:spcBef>
                          <a:spcPts val="0"/>
                        </a:spcBef>
                        <a:spcAft>
                          <a:spcPts val="0"/>
                        </a:spcAft>
                      </a:pPr>
                      <a:r>
                        <a:rPr lang="en-US" sz="1200" dirty="0">
                          <a:effectLst/>
                        </a:rPr>
                        <a:t>13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310" marR="0" eaLnBrk="0" hangingPunct="0">
                        <a:lnSpc>
                          <a:spcPts val="1290"/>
                        </a:lnSpc>
                        <a:spcBef>
                          <a:spcPts val="0"/>
                        </a:spcBef>
                        <a:spcAft>
                          <a:spcPts val="0"/>
                        </a:spcAft>
                      </a:pPr>
                      <a:r>
                        <a:rPr lang="en-US" sz="1200" dirty="0">
                          <a:effectLst/>
                        </a:rPr>
                        <a:t>92%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6675" marR="0" eaLnBrk="0" hangingPunct="0">
                        <a:lnSpc>
                          <a:spcPts val="1290"/>
                        </a:lnSpc>
                        <a:spcBef>
                          <a:spcPts val="0"/>
                        </a:spcBef>
                        <a:spcAft>
                          <a:spcPts val="0"/>
                        </a:spcAft>
                      </a:pPr>
                      <a:r>
                        <a:rPr lang="en-US" sz="1200" dirty="0">
                          <a:effectLst/>
                        </a:rPr>
                        <a:t>12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172341044"/>
                  </a:ext>
                </a:extLst>
              </a:tr>
            </a:tbl>
          </a:graphicData>
        </a:graphic>
      </p:graphicFrame>
      <p:sp>
        <p:nvSpPr>
          <p:cNvPr id="6" name="Rectangle 1"/>
          <p:cNvSpPr>
            <a:spLocks noChangeArrowheads="1"/>
          </p:cNvSpPr>
          <p:nvPr/>
        </p:nvSpPr>
        <p:spPr bwMode="auto">
          <a:xfrm>
            <a:off x="949036" y="1130209"/>
            <a:ext cx="97917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Education Fields Impacted by Critical Shortages 2016-17 school year</a:t>
            </a:r>
            <a:r>
              <a:rPr lang="en-US" altLang="en-US" sz="2400" dirty="0"/>
              <a:t> </a:t>
            </a:r>
            <a:r>
              <a:rPr lang="en-US" altLang="en-US" sz="2400" dirty="0" smtClean="0"/>
              <a:t>(</a:t>
            </a:r>
            <a:r>
              <a:rPr kumimoji="0" lang="en-US" altLang="en-US" sz="2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Report to Board of Public Education by Quinlan M. and Furois S. 2016).</a:t>
            </a:r>
            <a:endParaRPr kumimoji="0" lang="en-US" altLang="en-US" sz="24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467462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Meeting Montana’s need for special education teachers</a:t>
            </a:r>
            <a:endParaRPr lang="en-US" sz="3600" b="1" dirty="0"/>
          </a:p>
        </p:txBody>
      </p:sp>
      <p:sp>
        <p:nvSpPr>
          <p:cNvPr id="3" name="Content Placeholder 2"/>
          <p:cNvSpPr>
            <a:spLocks noGrp="1"/>
          </p:cNvSpPr>
          <p:nvPr>
            <p:ph idx="1"/>
          </p:nvPr>
        </p:nvSpPr>
        <p:spPr>
          <a:xfrm>
            <a:off x="838200" y="955964"/>
            <a:ext cx="10515600" cy="5220999"/>
          </a:xfrm>
        </p:spPr>
        <p:txBody>
          <a:bodyPr>
            <a:noAutofit/>
          </a:bodyPr>
          <a:lstStyle/>
          <a:p>
            <a:pPr marL="0" indent="0" algn="ctr">
              <a:buNone/>
            </a:pPr>
            <a:endParaRPr lang="en-US" dirty="0"/>
          </a:p>
          <a:p>
            <a:r>
              <a:rPr lang="en-US" sz="2400" dirty="0"/>
              <a:t>Montana is rural state. It is ranked as the 4</a:t>
            </a:r>
            <a:r>
              <a:rPr lang="en-US" sz="2400" baseline="30000" dirty="0"/>
              <a:t>th</a:t>
            </a:r>
            <a:r>
              <a:rPr lang="en-US" sz="2400" dirty="0"/>
              <a:t> largest state in size and 44</a:t>
            </a:r>
            <a:r>
              <a:rPr lang="en-US" sz="2400" baseline="30000" dirty="0"/>
              <a:t>th</a:t>
            </a:r>
            <a:r>
              <a:rPr lang="en-US" sz="2400" dirty="0"/>
              <a:t> in population. The estimated population per square mile is 6.8.</a:t>
            </a:r>
          </a:p>
          <a:p>
            <a:r>
              <a:rPr lang="en-US" sz="2400" dirty="0" smtClean="0"/>
              <a:t>Office </a:t>
            </a:r>
            <a:r>
              <a:rPr lang="en-US" sz="2400" dirty="0"/>
              <a:t>of Public Instruction (OPI) </a:t>
            </a:r>
            <a:r>
              <a:rPr lang="en-US" sz="2400" dirty="0" smtClean="0"/>
              <a:t>is Montana’s Education Department</a:t>
            </a:r>
          </a:p>
          <a:p>
            <a:r>
              <a:rPr lang="en-US" sz="2400" dirty="0"/>
              <a:t>Special education teachers must be licensed in general education</a:t>
            </a:r>
            <a:r>
              <a:rPr lang="en-US" sz="2400" dirty="0" smtClean="0"/>
              <a:t>. The special education qualification is an endorsement which is added to the teaching license. </a:t>
            </a:r>
          </a:p>
          <a:p>
            <a:r>
              <a:rPr lang="en-US" sz="2400" dirty="0" smtClean="0"/>
              <a:t>In Montana this endorsement is a general special education program.</a:t>
            </a:r>
          </a:p>
          <a:p>
            <a:r>
              <a:rPr lang="en-US" sz="2400" dirty="0" smtClean="0"/>
              <a:t>Montana requires teachers to be in one of the following programs if they are teaching in an area for which they are not endorsed and they have 3 years to complete that endorsement.</a:t>
            </a:r>
          </a:p>
          <a:p>
            <a:pPr marL="514350" indent="-514350">
              <a:buFont typeface="+mj-lt"/>
              <a:buAutoNum type="arabicPeriod"/>
            </a:pPr>
            <a:r>
              <a:rPr lang="en-US" sz="2400" dirty="0" smtClean="0"/>
              <a:t>Class </a:t>
            </a:r>
            <a:r>
              <a:rPr lang="en-US" sz="2400" dirty="0" smtClean="0"/>
              <a:t>5 license </a:t>
            </a:r>
            <a:endParaRPr lang="en-US" sz="2400" dirty="0" smtClean="0"/>
          </a:p>
          <a:p>
            <a:pPr marL="514350" indent="-514350">
              <a:buFont typeface="+mj-lt"/>
              <a:buAutoNum type="arabicPeriod"/>
            </a:pPr>
            <a:r>
              <a:rPr lang="en-US" sz="2400" dirty="0" smtClean="0"/>
              <a:t>Internship program </a:t>
            </a:r>
          </a:p>
          <a:p>
            <a:pPr marL="514350" indent="-514350">
              <a:buFont typeface="+mj-lt"/>
              <a:buAutoNum type="arabicPeriod"/>
            </a:pPr>
            <a:r>
              <a:rPr lang="en-US" sz="2400" dirty="0" smtClean="0"/>
              <a:t>OPI special education endorsement project</a:t>
            </a:r>
          </a:p>
        </p:txBody>
      </p:sp>
    </p:spTree>
    <p:extLst>
      <p:ext uri="{BB962C8B-B14F-4D97-AF65-F5344CB8AC3E}">
        <p14:creationId xmlns:p14="http://schemas.microsoft.com/office/powerpoint/2010/main" val="12090717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t>OPI Special education endorsement project</a:t>
            </a:r>
            <a:endParaRPr lang="en-US" sz="3600" b="1" dirty="0"/>
          </a:p>
        </p:txBody>
      </p:sp>
      <p:sp>
        <p:nvSpPr>
          <p:cNvPr id="3" name="Content Placeholder 2"/>
          <p:cNvSpPr>
            <a:spLocks noGrp="1"/>
          </p:cNvSpPr>
          <p:nvPr>
            <p:ph idx="1"/>
          </p:nvPr>
        </p:nvSpPr>
        <p:spPr>
          <a:xfrm>
            <a:off x="838200" y="1371600"/>
            <a:ext cx="10515600" cy="5015345"/>
          </a:xfrm>
        </p:spPr>
        <p:txBody>
          <a:bodyPr>
            <a:normAutofit fontScale="92500" lnSpcReduction="20000"/>
          </a:bodyPr>
          <a:lstStyle/>
          <a:p>
            <a:pPr marL="0" indent="0">
              <a:buNone/>
            </a:pPr>
            <a:r>
              <a:rPr lang="en-US" sz="2600" u="sng" dirty="0" smtClean="0"/>
              <a:t>Criteria for admission:</a:t>
            </a:r>
          </a:p>
          <a:p>
            <a:pPr marL="514350" indent="-514350">
              <a:buFont typeface="+mj-lt"/>
              <a:buAutoNum type="arabicPeriod"/>
            </a:pPr>
            <a:r>
              <a:rPr lang="en-US" sz="2400" dirty="0" smtClean="0"/>
              <a:t>Position has to be advertised statewide.</a:t>
            </a:r>
          </a:p>
          <a:p>
            <a:pPr marL="514350" indent="-514350">
              <a:buFont typeface="+mj-lt"/>
              <a:buAutoNum type="arabicPeriod"/>
            </a:pPr>
            <a:r>
              <a:rPr lang="en-US" sz="2400" dirty="0" smtClean="0"/>
              <a:t>Position must be in public school, not private.</a:t>
            </a:r>
          </a:p>
          <a:p>
            <a:pPr marL="514350" indent="-514350">
              <a:buFont typeface="+mj-lt"/>
              <a:buAutoNum type="arabicPeriod"/>
            </a:pPr>
            <a:r>
              <a:rPr lang="en-US" sz="2400" dirty="0" smtClean="0"/>
              <a:t>District confirms that no special education teacher applied for the position.</a:t>
            </a:r>
          </a:p>
          <a:p>
            <a:pPr marL="514350" indent="-514350">
              <a:buFont typeface="+mj-lt"/>
              <a:buAutoNum type="arabicPeriod"/>
            </a:pPr>
            <a:r>
              <a:rPr lang="en-US" sz="2400" dirty="0" smtClean="0"/>
              <a:t>Teacher must have a Montana teaching license.</a:t>
            </a:r>
          </a:p>
          <a:p>
            <a:pPr marL="514350" indent="-514350">
              <a:buFont typeface="+mj-lt"/>
              <a:buAutoNum type="arabicPeriod"/>
            </a:pPr>
            <a:r>
              <a:rPr lang="en-US" sz="2400" dirty="0" smtClean="0"/>
              <a:t>Teacher must commit to teaching for 3 years in the school while they are completing their special education endorsement and then a following 2 years in special education in Montana.</a:t>
            </a:r>
          </a:p>
          <a:p>
            <a:pPr marL="0" indent="0">
              <a:buNone/>
            </a:pPr>
            <a:r>
              <a:rPr lang="en-US" sz="2600" u="sng" dirty="0" smtClean="0"/>
              <a:t>Benefits to teachers when they are admitted to the project</a:t>
            </a:r>
          </a:p>
          <a:p>
            <a:pPr marL="514350" indent="-514350">
              <a:buFont typeface="+mj-lt"/>
              <a:buAutoNum type="arabicPeriod"/>
            </a:pPr>
            <a:r>
              <a:rPr lang="en-US" sz="2400" dirty="0"/>
              <a:t>T</a:t>
            </a:r>
            <a:r>
              <a:rPr lang="en-US" sz="2400" dirty="0" smtClean="0"/>
              <a:t>eachers receive </a:t>
            </a:r>
            <a:r>
              <a:rPr lang="en-US" sz="2400" dirty="0"/>
              <a:t>stipends towards the cost </a:t>
            </a:r>
            <a:r>
              <a:rPr lang="en-US" sz="2400" dirty="0" smtClean="0"/>
              <a:t>of taking special education coursework leading to their endorsement.</a:t>
            </a:r>
          </a:p>
          <a:p>
            <a:pPr marL="514350" indent="-514350">
              <a:buFont typeface="+mj-lt"/>
              <a:buAutoNum type="arabicPeriod"/>
            </a:pPr>
            <a:r>
              <a:rPr lang="en-US" sz="2400" dirty="0" smtClean="0"/>
              <a:t>Receive mentoring in their first year in the project.</a:t>
            </a:r>
          </a:p>
          <a:p>
            <a:pPr marL="514350" indent="-514350">
              <a:buFont typeface="+mj-lt"/>
              <a:buAutoNum type="arabicPeriod"/>
            </a:pPr>
            <a:r>
              <a:rPr lang="en-US" sz="2400" dirty="0" smtClean="0"/>
              <a:t>Teachers can take their endorsement coursework from a number of Montana universities participating in the project.</a:t>
            </a:r>
          </a:p>
          <a:p>
            <a:pPr marL="0" indent="0">
              <a:buNone/>
            </a:pPr>
            <a:endParaRPr lang="en-US" sz="2600" dirty="0" smtClean="0"/>
          </a:p>
          <a:p>
            <a:pPr marL="0" indent="0">
              <a:buNone/>
            </a:pPr>
            <a:endParaRPr lang="en-US" dirty="0" smtClean="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1502903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t>Study 1: Survey of Teachers</a:t>
            </a:r>
            <a:endParaRPr lang="en-US" sz="3600" dirty="0"/>
          </a:p>
        </p:txBody>
      </p:sp>
      <p:sp>
        <p:nvSpPr>
          <p:cNvPr id="3" name="Content Placeholder 2"/>
          <p:cNvSpPr>
            <a:spLocks noGrp="1"/>
          </p:cNvSpPr>
          <p:nvPr>
            <p:ph idx="1"/>
          </p:nvPr>
        </p:nvSpPr>
        <p:spPr/>
        <p:txBody>
          <a:bodyPr>
            <a:normAutofit fontScale="92500" lnSpcReduction="10000"/>
          </a:bodyPr>
          <a:lstStyle/>
          <a:p>
            <a:r>
              <a:rPr lang="en-US" dirty="0"/>
              <a:t>The purpose of this study was to gain feedback from teachers in the OPI project during the period 2014-2017. An online survey was sent to all the teachers in the project during that period. 33 surveys were </a:t>
            </a:r>
            <a:r>
              <a:rPr lang="en-US" dirty="0" smtClean="0"/>
              <a:t>sent, 27 </a:t>
            </a:r>
            <a:r>
              <a:rPr lang="en-US" dirty="0"/>
              <a:t>teachers responded and 21 of those were still in the project.</a:t>
            </a:r>
          </a:p>
          <a:p>
            <a:r>
              <a:rPr lang="en-US" dirty="0" smtClean="0"/>
              <a:t>Over </a:t>
            </a:r>
            <a:r>
              <a:rPr lang="en-US" dirty="0"/>
              <a:t>half the teachers were early career </a:t>
            </a:r>
            <a:r>
              <a:rPr lang="en-US" dirty="0" smtClean="0"/>
              <a:t>teachers. When asked about their previous teaching experience in general education:</a:t>
            </a:r>
          </a:p>
          <a:p>
            <a:pPr marL="0" indent="0">
              <a:buNone/>
            </a:pPr>
            <a:r>
              <a:rPr lang="en-US" dirty="0" smtClean="0"/>
              <a:t>	7 </a:t>
            </a:r>
            <a:r>
              <a:rPr lang="en-US" dirty="0"/>
              <a:t>teachers </a:t>
            </a:r>
            <a:r>
              <a:rPr lang="en-US" dirty="0" smtClean="0"/>
              <a:t>had no previous teaching experience </a:t>
            </a:r>
          </a:p>
          <a:p>
            <a:pPr marL="0" indent="0">
              <a:buNone/>
            </a:pPr>
            <a:r>
              <a:rPr lang="en-US" dirty="0" smtClean="0"/>
              <a:t>	8 teachers had 1-5 years </a:t>
            </a:r>
          </a:p>
          <a:p>
            <a:pPr marL="0" indent="0">
              <a:buNone/>
            </a:pPr>
            <a:r>
              <a:rPr lang="en-US" dirty="0" smtClean="0"/>
              <a:t>	5 teachers had 6-10 years </a:t>
            </a:r>
          </a:p>
          <a:p>
            <a:pPr marL="0" indent="0">
              <a:buNone/>
            </a:pPr>
            <a:r>
              <a:rPr lang="en-US" dirty="0" smtClean="0"/>
              <a:t>	5 teachers had 11-15 years</a:t>
            </a:r>
          </a:p>
          <a:p>
            <a:pPr marL="0" indent="0">
              <a:buNone/>
            </a:pPr>
            <a:r>
              <a:rPr lang="en-US" dirty="0" smtClean="0"/>
              <a:t>	2 teachers had 16-20 years</a:t>
            </a: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672529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t>Findings</a:t>
            </a:r>
            <a:endParaRPr lang="en-US" sz="3600" b="1" dirty="0"/>
          </a:p>
        </p:txBody>
      </p:sp>
      <p:sp>
        <p:nvSpPr>
          <p:cNvPr id="3" name="Content Placeholder 2"/>
          <p:cNvSpPr>
            <a:spLocks noGrp="1"/>
          </p:cNvSpPr>
          <p:nvPr>
            <p:ph idx="1"/>
          </p:nvPr>
        </p:nvSpPr>
        <p:spPr/>
        <p:txBody>
          <a:bodyPr/>
          <a:lstStyle/>
          <a:p>
            <a:r>
              <a:rPr lang="en-US" dirty="0" smtClean="0"/>
              <a:t>Majority of the teachers took courses online. </a:t>
            </a:r>
          </a:p>
          <a:p>
            <a:endParaRPr lang="en-US" dirty="0"/>
          </a:p>
          <a:p>
            <a:r>
              <a:rPr lang="en-US" dirty="0" smtClean="0"/>
              <a:t>Majority of the teachers were given an online mentor but preferred an on site mentor.</a:t>
            </a:r>
          </a:p>
          <a:p>
            <a:endParaRPr lang="en-US" dirty="0" smtClean="0"/>
          </a:p>
          <a:p>
            <a:r>
              <a:rPr lang="en-US" dirty="0" smtClean="0"/>
              <a:t>Majority of the teachers said they would not have pursued an endorsement in special education if they had not been admitted to the OPI project.</a:t>
            </a:r>
          </a:p>
          <a:p>
            <a:endParaRPr lang="en-US" dirty="0"/>
          </a:p>
        </p:txBody>
      </p:sp>
    </p:spTree>
    <p:extLst>
      <p:ext uri="{BB962C8B-B14F-4D97-AF65-F5344CB8AC3E}">
        <p14:creationId xmlns:p14="http://schemas.microsoft.com/office/powerpoint/2010/main" val="34709457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t>Study 2: Survey of Administrators</a:t>
            </a:r>
            <a:endParaRPr lang="en-US" sz="3600" b="1" dirty="0"/>
          </a:p>
        </p:txBody>
      </p:sp>
      <p:sp>
        <p:nvSpPr>
          <p:cNvPr id="3" name="Content Placeholder 2"/>
          <p:cNvSpPr>
            <a:spLocks noGrp="1"/>
          </p:cNvSpPr>
          <p:nvPr>
            <p:ph idx="1"/>
          </p:nvPr>
        </p:nvSpPr>
        <p:spPr/>
        <p:txBody>
          <a:bodyPr>
            <a:normAutofit/>
          </a:bodyPr>
          <a:lstStyle/>
          <a:p>
            <a:r>
              <a:rPr lang="en-US" dirty="0"/>
              <a:t>The purpose of this study was to </a:t>
            </a:r>
            <a:r>
              <a:rPr lang="en-US" dirty="0" smtClean="0"/>
              <a:t>gain feedback from administrators</a:t>
            </a:r>
            <a:r>
              <a:rPr lang="en-US" dirty="0"/>
              <a:t> that had teachers in the OPI project during the period 2014-2017.</a:t>
            </a:r>
            <a:r>
              <a:rPr lang="en-US" dirty="0" smtClean="0"/>
              <a:t>   </a:t>
            </a:r>
          </a:p>
          <a:p>
            <a:pPr marL="0" indent="0">
              <a:buNone/>
            </a:pPr>
            <a:endParaRPr lang="en-US" dirty="0"/>
          </a:p>
          <a:p>
            <a:r>
              <a:rPr lang="en-US" dirty="0" smtClean="0"/>
              <a:t>An online survey was sent to 33 administrators of schools and 22 responded.</a:t>
            </a:r>
          </a:p>
          <a:p>
            <a:pPr marL="0" indent="0">
              <a:buNone/>
            </a:pPr>
            <a:endParaRPr lang="en-US" dirty="0" smtClean="0"/>
          </a:p>
          <a:p>
            <a:r>
              <a:rPr lang="en-US" dirty="0" smtClean="0"/>
              <a:t>All the administrators said that they saw the project as meeting a continued need for special education teachers in the state and that they were satisfied with the preparation the teachers received.</a:t>
            </a:r>
            <a:endParaRPr lang="en-US" dirty="0"/>
          </a:p>
        </p:txBody>
      </p:sp>
    </p:spTree>
    <p:extLst>
      <p:ext uri="{BB962C8B-B14F-4D97-AF65-F5344CB8AC3E}">
        <p14:creationId xmlns:p14="http://schemas.microsoft.com/office/powerpoint/2010/main" val="9201367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t>Study 3: Interviews </a:t>
            </a:r>
            <a:r>
              <a:rPr lang="en-US" sz="3600" b="1" dirty="0" smtClean="0"/>
              <a:t>with Teachers</a:t>
            </a:r>
            <a:endParaRPr lang="en-US" sz="3600" b="1" dirty="0"/>
          </a:p>
        </p:txBody>
      </p:sp>
      <p:sp>
        <p:nvSpPr>
          <p:cNvPr id="3" name="Content Placeholder 2"/>
          <p:cNvSpPr>
            <a:spLocks noGrp="1"/>
          </p:cNvSpPr>
          <p:nvPr>
            <p:ph idx="1"/>
          </p:nvPr>
        </p:nvSpPr>
        <p:spPr/>
        <p:txBody>
          <a:bodyPr>
            <a:noAutofit/>
          </a:bodyPr>
          <a:lstStyle/>
          <a:p>
            <a:r>
              <a:rPr lang="en-US" dirty="0"/>
              <a:t>The purpose of this study was to examine the experience of those licensed Montana teachers as they navigated their first years teaching students in rural school districts</a:t>
            </a:r>
            <a:r>
              <a:rPr lang="en-US" dirty="0" smtClean="0"/>
              <a:t>.</a:t>
            </a:r>
          </a:p>
          <a:p>
            <a:pPr marL="0" indent="0">
              <a:buNone/>
            </a:pPr>
            <a:endParaRPr lang="en-US" dirty="0" smtClean="0"/>
          </a:p>
          <a:p>
            <a:r>
              <a:rPr lang="en-US" dirty="0" smtClean="0"/>
              <a:t>18 of the 30 teachers in the OPI project agreed to participate  and were interviewed by phone.</a:t>
            </a:r>
          </a:p>
          <a:p>
            <a:endParaRPr lang="en-US" dirty="0"/>
          </a:p>
          <a:p>
            <a:r>
              <a:rPr lang="en-US" dirty="0"/>
              <a:t>The teachers were asked what the benefits and challenges they faced in teaching special education in a rural school as they learned the role of the special education teacher. </a:t>
            </a:r>
          </a:p>
        </p:txBody>
      </p:sp>
    </p:spTree>
    <p:extLst>
      <p:ext uri="{BB962C8B-B14F-4D97-AF65-F5344CB8AC3E}">
        <p14:creationId xmlns:p14="http://schemas.microsoft.com/office/powerpoint/2010/main" val="39894668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672</TotalTime>
  <Words>1225</Words>
  <Application>Microsoft Office PowerPoint</Application>
  <PresentationFormat>Widescreen</PresentationFormat>
  <Paragraphs>160</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Raleway</vt:lpstr>
      <vt:lpstr>Times New Roman</vt:lpstr>
      <vt:lpstr>Office Theme</vt:lpstr>
      <vt:lpstr> Meeting the need for special education teachers in rural areas.    </vt:lpstr>
      <vt:lpstr>National need for special education teachers</vt:lpstr>
      <vt:lpstr>Montana’s need for special education teachers</vt:lpstr>
      <vt:lpstr>Meeting Montana’s need for special education teachers</vt:lpstr>
      <vt:lpstr>OPI Special education endorsement project</vt:lpstr>
      <vt:lpstr>Study 1: Survey of Teachers</vt:lpstr>
      <vt:lpstr>Findings</vt:lpstr>
      <vt:lpstr>Study 2: Survey of Administrators</vt:lpstr>
      <vt:lpstr>Study 3: Interviews with Teachers</vt:lpstr>
      <vt:lpstr>Benefits of teaching special education in a rural school </vt:lpstr>
      <vt:lpstr>Challenges of teaching special education in a rural school </vt:lpstr>
      <vt:lpstr>Summary</vt:lpstr>
    </vt:vector>
  </TitlesOfParts>
  <Company>Montana State University Billings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in Rural Montana: the Experiences of Novice Special Education Teachers</dc:title>
  <dc:creator>Gregory, Susan</dc:creator>
  <cp:lastModifiedBy>Gregory, Susan</cp:lastModifiedBy>
  <cp:revision>65</cp:revision>
  <dcterms:created xsi:type="dcterms:W3CDTF">2017-12-08T04:51:43Z</dcterms:created>
  <dcterms:modified xsi:type="dcterms:W3CDTF">2018-08-02T18:53:55Z</dcterms:modified>
</cp:coreProperties>
</file>