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  <p:sldMasterId id="2147483660" r:id="rId2"/>
    <p:sldMasterId id="2147483664" r:id="rId3"/>
    <p:sldMasterId id="2147483680" r:id="rId4"/>
    <p:sldMasterId id="2147483682" r:id="rId5"/>
  </p:sldMasterIdLst>
  <p:notesMasterIdLst>
    <p:notesMasterId r:id="rId31"/>
  </p:notesMasterIdLst>
  <p:handoutMasterIdLst>
    <p:handoutMasterId r:id="rId32"/>
  </p:handoutMasterIdLst>
  <p:sldIdLst>
    <p:sldId id="257" r:id="rId6"/>
    <p:sldId id="259" r:id="rId7"/>
    <p:sldId id="261" r:id="rId8"/>
    <p:sldId id="268" r:id="rId9"/>
    <p:sldId id="263" r:id="rId10"/>
    <p:sldId id="302" r:id="rId11"/>
    <p:sldId id="300" r:id="rId12"/>
    <p:sldId id="301" r:id="rId13"/>
    <p:sldId id="264" r:id="rId14"/>
    <p:sldId id="281" r:id="rId15"/>
    <p:sldId id="262" r:id="rId16"/>
    <p:sldId id="271" r:id="rId17"/>
    <p:sldId id="280" r:id="rId18"/>
    <p:sldId id="258" r:id="rId19"/>
    <p:sldId id="278" r:id="rId20"/>
    <p:sldId id="279" r:id="rId21"/>
    <p:sldId id="282" r:id="rId22"/>
    <p:sldId id="283" r:id="rId23"/>
    <p:sldId id="303" r:id="rId24"/>
    <p:sldId id="304" r:id="rId25"/>
    <p:sldId id="305" r:id="rId26"/>
    <p:sldId id="260" r:id="rId27"/>
    <p:sldId id="306" r:id="rId28"/>
    <p:sldId id="307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2479"/>
  </p:normalViewPr>
  <p:slideViewPr>
    <p:cSldViewPr snapToObjects="1">
      <p:cViewPr varScale="1">
        <p:scale>
          <a:sx n="54" d="100"/>
          <a:sy n="54" d="100"/>
        </p:scale>
        <p:origin x="13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>
                <a:solidFill>
                  <a:srgbClr val="FFFF00"/>
                </a:solidFill>
              </a:rPr>
              <a:t>Colorado School Districts</a:t>
            </a:r>
          </a:p>
          <a:p>
            <a:pPr>
              <a:defRPr/>
            </a:pPr>
            <a:r>
              <a:rPr lang="en-US" sz="1400" baseline="0">
                <a:solidFill>
                  <a:srgbClr val="FFFF00"/>
                </a:solidFill>
              </a:rPr>
              <a:t>(178 total) </a:t>
            </a:r>
          </a:p>
        </c:rich>
      </c:tx>
      <c:layout>
        <c:manualLayout>
          <c:xMode val="edge"/>
          <c:yMode val="edge"/>
          <c:x val="1.0630911702075E-2"/>
          <c:y val="1.000626187554480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34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FED-7648-A6A1-A6F2D3945788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FED-7648-A6A1-A6F2D3945788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FED-7648-A6A1-A6F2D3945788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FED-7648-A6A1-A6F2D3945788}"/>
              </c:ext>
            </c:extLst>
          </c:dPt>
          <c:dPt>
            <c:idx val="4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FED-7648-A6A1-A6F2D3945788}"/>
              </c:ext>
            </c:extLst>
          </c:dPt>
          <c:dPt>
            <c:idx val="5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0FED-7648-A6A1-A6F2D3945788}"/>
              </c:ext>
            </c:extLst>
          </c:dPt>
          <c:dLbls>
            <c:dLbl>
              <c:idx val="0"/>
              <c:layout>
                <c:manualLayout>
                  <c:x val="7.0514369666055898E-2"/>
                  <c:y val="2.756015936044969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urban</a:t>
                    </a:r>
                  </a:p>
                  <a:p>
                    <a:r>
                      <a:rPr lang="en-US" sz="1400" b="1"/>
                      <a:t> (&gt;6500)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ED-7648-A6A1-A6F2D3945788}"/>
                </c:ext>
              </c:extLst>
            </c:dLbl>
            <c:dLbl>
              <c:idx val="1"/>
              <c:layout>
                <c:manualLayout>
                  <c:x val="4.3726043678502503E-2"/>
                  <c:y val="-5.613065290210800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rural</a:t>
                    </a:r>
                  </a:p>
                  <a:p>
                    <a:r>
                      <a:rPr lang="en-US" sz="1400" b="1"/>
                      <a:t>(1000-6500)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ED-7648-A6A1-A6F2D3945788}"/>
                </c:ext>
              </c:extLst>
            </c:dLbl>
            <c:dLbl>
              <c:idx val="2"/>
              <c:layout>
                <c:manualLayout>
                  <c:x val="0.17889846316380301"/>
                  <c:y val="-2.940226213823169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small rural</a:t>
                    </a:r>
                  </a:p>
                  <a:p>
                    <a:r>
                      <a:rPr lang="en-US" sz="1400" b="1"/>
                      <a:t> (500-1000)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ED-7648-A6A1-A6F2D3945788}"/>
                </c:ext>
              </c:extLst>
            </c:dLbl>
            <c:dLbl>
              <c:idx val="3"/>
              <c:layout>
                <c:manualLayout>
                  <c:x val="-7.8077881774212196E-2"/>
                  <c:y val="-4.385992463346279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small</a:t>
                    </a:r>
                    <a:r>
                      <a:rPr lang="en-US" sz="1400" b="1" baseline="0">
                        <a:solidFill>
                          <a:schemeClr val="bg1"/>
                        </a:solidFill>
                      </a:rPr>
                      <a:t> rural</a:t>
                    </a:r>
                  </a:p>
                  <a:p>
                    <a:r>
                      <a:rPr lang="en-US" sz="1400" b="1">
                        <a:solidFill>
                          <a:schemeClr val="bg1"/>
                        </a:solidFill>
                      </a:rPr>
                      <a:t>(250-500)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ED-7648-A6A1-A6F2D3945788}"/>
                </c:ext>
              </c:extLst>
            </c:dLbl>
            <c:dLbl>
              <c:idx val="4"/>
              <c:layout>
                <c:manualLayout>
                  <c:x val="-4.4945773287773001E-2"/>
                  <c:y val="-6.0536588483639901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small rural </a:t>
                    </a:r>
                    <a:r>
                      <a:rPr lang="en-US" sz="1400" b="1" baseline="0">
                        <a:solidFill>
                          <a:schemeClr val="bg1"/>
                        </a:solidFill>
                      </a:rPr>
                      <a:t> 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(100-250)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ED-7648-A6A1-A6F2D3945788}"/>
                </c:ext>
              </c:extLst>
            </c:dLbl>
            <c:dLbl>
              <c:idx val="5"/>
              <c:layout>
                <c:manualLayout>
                  <c:x val="-9.14287129203189E-2"/>
                  <c:y val="6.5884770508081699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small rural</a:t>
                    </a:r>
                  </a:p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en-US" sz="1400" b="1">
                        <a:solidFill>
                          <a:schemeClr val="bg1"/>
                        </a:solidFill>
                      </a:rPr>
                      <a:t>(&lt;100)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ED-7648-A6A1-A6F2D39457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Sheet1!$B$1:$B$6</c:f>
              <c:strCache>
                <c:ptCount val="6"/>
                <c:pt idx="0">
                  <c:v>urban  (&gt;6500)</c:v>
                </c:pt>
                <c:pt idx="1">
                  <c:v>rural (1000-6500)</c:v>
                </c:pt>
                <c:pt idx="2">
                  <c:v>small rural (500-1000)</c:v>
                </c:pt>
                <c:pt idx="3">
                  <c:v>small rural (250-500)</c:v>
                </c:pt>
                <c:pt idx="4">
                  <c:v>small rural (100-250)</c:v>
                </c:pt>
                <c:pt idx="5">
                  <c:v>small rural (&lt;100)</c:v>
                </c:pt>
              </c:strCache>
            </c:strRef>
          </c:cat>
          <c:val>
            <c:numRef>
              <c:f>Sheet1!$C$1:$C$6</c:f>
              <c:numCache>
                <c:formatCode>General</c:formatCode>
                <c:ptCount val="6"/>
                <c:pt idx="0">
                  <c:v>30</c:v>
                </c:pt>
                <c:pt idx="1">
                  <c:v>44</c:v>
                </c:pt>
                <c:pt idx="2">
                  <c:v>52</c:v>
                </c:pt>
                <c:pt idx="3">
                  <c:v>32</c:v>
                </c:pt>
                <c:pt idx="4">
                  <c:v>39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ED-7648-A6A1-A6F2D394578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333333"/>
    </a:solidFill>
    <a:ln w="0" cmpd="dbl">
      <a:solidFill>
        <a:schemeClr val="bg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Colorado IHE Educator Completers vs. </a:t>
            </a:r>
          </a:p>
          <a:p>
            <a:pPr>
              <a:defRPr/>
            </a:pPr>
            <a:r>
              <a:rPr lang="en-US"/>
              <a:t>Colorado Pk-12 Enrollment, 2010-2016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3274</c:v>
                </c:pt>
                <c:pt idx="1">
                  <c:v>3078</c:v>
                </c:pt>
                <c:pt idx="2">
                  <c:v>2858</c:v>
                </c:pt>
                <c:pt idx="3">
                  <c:v>2704</c:v>
                </c:pt>
                <c:pt idx="4">
                  <c:v>2529</c:v>
                </c:pt>
                <c:pt idx="5">
                  <c:v>2472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D8-4797-9002-0793C88FB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4954640"/>
        <c:axId val="168678305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k-12 Enrollment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843316</c:v>
                </c:pt>
                <c:pt idx="1">
                  <c:v>854265</c:v>
                </c:pt>
                <c:pt idx="2">
                  <c:v>863561</c:v>
                </c:pt>
                <c:pt idx="3">
                  <c:v>876999</c:v>
                </c:pt>
                <c:pt idx="4">
                  <c:v>889006</c:v>
                </c:pt>
                <c:pt idx="5">
                  <c:v>899112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D8-4797-9002-0793C88FB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5068096"/>
        <c:axId val="1534702992"/>
      </c:lineChart>
      <c:catAx>
        <c:axId val="153495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6783056"/>
        <c:crosses val="autoZero"/>
        <c:auto val="1"/>
        <c:lblAlgn val="ctr"/>
        <c:lblOffset val="100"/>
        <c:noMultiLvlLbl val="0"/>
      </c:catAx>
      <c:valAx>
        <c:axId val="168678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4954640"/>
        <c:crosses val="autoZero"/>
        <c:crossBetween val="between"/>
      </c:valAx>
      <c:valAx>
        <c:axId val="1534702992"/>
        <c:scaling>
          <c:orientation val="minMax"/>
        </c:scaling>
        <c:delete val="0"/>
        <c:axPos val="r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068096"/>
        <c:crosses val="max"/>
        <c:crossBetween val="between"/>
      </c:valAx>
      <c:catAx>
        <c:axId val="1535068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4702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1"/>
      </a:solidFill>
      <a:round/>
    </a:ln>
    <a:effectLst/>
  </c:spPr>
  <c:txPr>
    <a:bodyPr/>
    <a:lstStyle/>
    <a:p>
      <a:pPr>
        <a:defRPr baseline="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Colorado Rural Teaching Stipends</a:t>
            </a:r>
          </a:p>
          <a:p>
            <a:pPr>
              <a:defRPr/>
            </a:pPr>
            <a:r>
              <a:rPr lang="en-US" sz="2400" dirty="0"/>
              <a:t>(Spring 2017-Fall 2018)</a:t>
            </a:r>
          </a:p>
        </c:rich>
      </c:tx>
      <c:layout>
        <c:manualLayout>
          <c:xMode val="edge"/>
          <c:yMode val="edge"/>
          <c:x val="0.12410362135983456"/>
          <c:y val="1.79960522046108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406695990644637E-2"/>
          <c:y val="0.1632916979737789"/>
          <c:w val="0.91395965046627003"/>
          <c:h val="0.66041994572134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Spring 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0-4F42-863D-81C58EB2DD17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Fall 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00-4F42-863D-81C58EB2DD17}"/>
            </c:ext>
          </c:extLst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Spring 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Sheet1!$B$3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00-4F42-863D-81C58EB2DD17}"/>
            </c:ext>
          </c:extLst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Fall 2018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Sheet1!$B$4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00-4F42-863D-81C58EB2DD17}"/>
            </c:ext>
          </c:extLst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100000"/>
                    <a:shade val="100000"/>
                    <a:satMod val="130000"/>
                  </a:schemeClr>
                </a:gs>
                <a:gs pos="100000">
                  <a:schemeClr val="accent5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2.69940814944943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00-4F42-863D-81C58EB2DD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Sheet1!$B$5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00-4F42-863D-81C58EB2DD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65861632"/>
        <c:axId val="365868520"/>
      </c:barChart>
      <c:catAx>
        <c:axId val="36586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868520"/>
        <c:crosses val="autoZero"/>
        <c:auto val="1"/>
        <c:lblAlgn val="ctr"/>
        <c:lblOffset val="100"/>
        <c:noMultiLvlLbl val="0"/>
      </c:catAx>
      <c:valAx>
        <c:axId val="36586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86163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560161271047586E-3"/>
          <c:y val="0.87589630446773303"/>
          <c:w val="0.97371727453807133"/>
          <c:h val="0.110606654785019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baseline="0" dirty="0">
                <a:solidFill>
                  <a:schemeClr val="tx2"/>
                </a:solidFill>
              </a:rPr>
              <a:t>Concurrent Enrollment Educator Scholarships</a:t>
            </a:r>
          </a:p>
          <a:p>
            <a:pPr algn="ctr">
              <a:defRPr/>
            </a:pPr>
            <a:r>
              <a:rPr lang="en-US" sz="2400" b="1" baseline="0" dirty="0">
                <a:solidFill>
                  <a:schemeClr val="tx2"/>
                </a:solidFill>
              </a:rPr>
              <a:t>(Spring 2017-Fall 2018)</a:t>
            </a:r>
          </a:p>
        </c:rich>
      </c:tx>
      <c:layout>
        <c:manualLayout>
          <c:xMode val="edge"/>
          <c:yMode val="edge"/>
          <c:x val="0.211335566421132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Spring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2-4C10-9A15-CF4AF47957E7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Summer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Sheet3!$B$3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2-4C10-9A15-CF4AF47957E7}"/>
            </c:ext>
          </c:extLst>
        </c:ser>
        <c:ser>
          <c:idx val="2"/>
          <c:order val="2"/>
          <c:tx>
            <c:strRef>
              <c:f>Sheet3!$A$4</c:f>
              <c:strCache>
                <c:ptCount val="1"/>
                <c:pt idx="0">
                  <c:v>Fall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12-4C10-9A15-CF4AF47957E7}"/>
            </c:ext>
          </c:extLst>
        </c:ser>
        <c:ser>
          <c:idx val="3"/>
          <c:order val="3"/>
          <c:tx>
            <c:strRef>
              <c:f>Sheet3!$A$5</c:f>
              <c:strCache>
                <c:ptCount val="1"/>
                <c:pt idx="0">
                  <c:v>Spring 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12-4C10-9A15-CF4AF47957E7}"/>
            </c:ext>
          </c:extLst>
        </c:ser>
        <c:ser>
          <c:idx val="4"/>
          <c:order val="4"/>
          <c:tx>
            <c:strRef>
              <c:f>Sheet3!$A$6</c:f>
              <c:strCache>
                <c:ptCount val="1"/>
                <c:pt idx="0">
                  <c:v>Summer 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Sheet3!$B$6</c:f>
            </c:numRef>
          </c:val>
          <c:extLst>
            <c:ext xmlns:c16="http://schemas.microsoft.com/office/drawing/2014/chart" uri="{C3380CC4-5D6E-409C-BE32-E72D297353CC}">
              <c16:uniqueId val="{00000004-1412-4C10-9A15-CF4AF47957E7}"/>
            </c:ext>
          </c:extLst>
        </c:ser>
        <c:ser>
          <c:idx val="5"/>
          <c:order val="5"/>
          <c:tx>
            <c:strRef>
              <c:f>Sheet3!$A$7</c:f>
              <c:strCache>
                <c:ptCount val="1"/>
                <c:pt idx="0">
                  <c:v>Summer 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Sheet3!$B$7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12-4C10-9A15-CF4AF47957E7}"/>
            </c:ext>
          </c:extLst>
        </c:ser>
        <c:ser>
          <c:idx val="6"/>
          <c:order val="6"/>
          <c:tx>
            <c:strRef>
              <c:f>Sheet3!$A$8</c:f>
              <c:strCache>
                <c:ptCount val="1"/>
                <c:pt idx="0">
                  <c:v>Fall 2018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Sheet3!$B$8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12-4C10-9A15-CF4AF47957E7}"/>
            </c:ext>
          </c:extLst>
        </c:ser>
        <c:ser>
          <c:idx val="7"/>
          <c:order val="7"/>
          <c:tx>
            <c:strRef>
              <c:f>Sheet3!$A$9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Sheet3!$B$9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12-4C10-9A15-CF4AF47957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8586440"/>
        <c:axId val="508587752"/>
      </c:barChart>
      <c:catAx>
        <c:axId val="50858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587752"/>
        <c:crosses val="autoZero"/>
        <c:auto val="1"/>
        <c:lblAlgn val="ctr"/>
        <c:lblOffset val="100"/>
        <c:noMultiLvlLbl val="0"/>
      </c:catAx>
      <c:valAx>
        <c:axId val="508587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58644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4.9154643187509874E-2"/>
          <c:y val="0.86556695029267794"/>
          <c:w val="0.92577372357466781"/>
          <c:h val="9.6081417349108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baseline="0" dirty="0">
                <a:solidFill>
                  <a:srgbClr val="00B050"/>
                </a:solidFill>
              </a:rPr>
              <a:t>National Board Teacher Certification Scholarships</a:t>
            </a:r>
          </a:p>
          <a:p>
            <a:pPr>
              <a:defRPr sz="2800"/>
            </a:pPr>
            <a:r>
              <a:rPr lang="en-US" sz="2800" b="1" baseline="0" dirty="0">
                <a:solidFill>
                  <a:srgbClr val="00B050"/>
                </a:solidFill>
              </a:rPr>
              <a:t>Spring 2017-Summer 2018</a:t>
            </a:r>
          </a:p>
        </c:rich>
      </c:tx>
      <c:overlay val="0"/>
      <c:spPr>
        <a:solidFill>
          <a:schemeClr val="accent5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Sheet4!$A$1</c:f>
              <c:strCache>
                <c:ptCount val="1"/>
                <c:pt idx="0">
                  <c:v>Spring 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Sheet4!$B$1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2-4E5E-84AA-3B236596DCD3}"/>
            </c:ext>
          </c:extLst>
        </c:ser>
        <c:ser>
          <c:idx val="1"/>
          <c:order val="1"/>
          <c:tx>
            <c:strRef>
              <c:f>Sheet4!$A$2</c:f>
              <c:strCache>
                <c:ptCount val="1"/>
                <c:pt idx="0">
                  <c:v>Summer 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Sheet4!$B$2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2-4E5E-84AA-3B236596DCD3}"/>
            </c:ext>
          </c:extLst>
        </c:ser>
        <c:ser>
          <c:idx val="2"/>
          <c:order val="2"/>
          <c:tx>
            <c:strRef>
              <c:f>Sheet4!$A$3</c:f>
              <c:strCache>
                <c:ptCount val="1"/>
                <c:pt idx="0">
                  <c:v>Fall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Sheet4!$B$3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12-4E5E-84AA-3B236596DCD3}"/>
            </c:ext>
          </c:extLst>
        </c:ser>
        <c:ser>
          <c:idx val="3"/>
          <c:order val="3"/>
          <c:tx>
            <c:strRef>
              <c:f>Sheet4!$A$4</c:f>
              <c:strCache>
                <c:ptCount val="1"/>
                <c:pt idx="0">
                  <c:v>Spring 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Sheet4!$B$4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2-4E5E-84AA-3B236596DCD3}"/>
            </c:ext>
          </c:extLst>
        </c:ser>
        <c:ser>
          <c:idx val="4"/>
          <c:order val="4"/>
          <c:tx>
            <c:strRef>
              <c:f>Sheet4!$A$5</c:f>
              <c:strCache>
                <c:ptCount val="1"/>
                <c:pt idx="0">
                  <c:v>Summer 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Sheet4!$B$5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12-4E5E-84AA-3B236596DCD3}"/>
            </c:ext>
          </c:extLst>
        </c:ser>
        <c:ser>
          <c:idx val="5"/>
          <c:order val="5"/>
          <c:tx>
            <c:strRef>
              <c:f>Sheet4!$A$6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019475667167301E-2"/>
                  <c:y val="1.96827932930382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024128906059968E-2"/>
                      <c:h val="8.84102114786144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B512-4E5E-84AA-3B236596DC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Sheet4!$B$6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12-4E5E-84AA-3B236596DC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04873168"/>
        <c:axId val="504874480"/>
      </c:barChart>
      <c:catAx>
        <c:axId val="50487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874480"/>
        <c:crosses val="autoZero"/>
        <c:auto val="1"/>
        <c:lblAlgn val="ctr"/>
        <c:lblOffset val="100"/>
        <c:noMultiLvlLbl val="0"/>
      </c:catAx>
      <c:valAx>
        <c:axId val="50487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8731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33930719812714E-2"/>
          <c:y val="0.86135204790960695"/>
          <c:w val="0.96886606928018726"/>
          <c:h val="0.1247542389955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0.33491</cdr:x>
      <cdr:y>0.38703</cdr:y>
    </cdr:from>
    <cdr:to>
      <cdr:x>0.40252</cdr:x>
      <cdr:y>0.45188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28825" y="1762125"/>
          <a:ext cx="40957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/>
            <a:t>19%</a:t>
          </a:r>
        </a:p>
      </cdr:txBody>
    </cdr:sp>
  </cdr:relSizeAnchor>
  <cdr:relSizeAnchor xmlns:cdr="http://schemas.openxmlformats.org/drawingml/2006/chartDrawing">
    <cdr:from>
      <cdr:x>0.58333</cdr:x>
      <cdr:y>0.20502</cdr:y>
    </cdr:from>
    <cdr:to>
      <cdr:x>0.64623</cdr:x>
      <cdr:y>0.27406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33775" y="933450"/>
          <a:ext cx="381000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baseline="0">
              <a:solidFill>
                <a:schemeClr val="bg1"/>
              </a:solidFill>
            </a:rPr>
            <a:t>15%</a:t>
          </a:r>
        </a:p>
      </cdr:txBody>
    </cdr:sp>
  </cdr:relSizeAnchor>
  <cdr:relSizeAnchor xmlns:cdr="http://schemas.openxmlformats.org/drawingml/2006/chartDrawing">
    <cdr:from>
      <cdr:x>0.63994</cdr:x>
      <cdr:y>0.54603</cdr:y>
    </cdr:from>
    <cdr:to>
      <cdr:x>0.71855</cdr:x>
      <cdr:y>0.62552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76675" y="2486025"/>
          <a:ext cx="47625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>
              <a:solidFill>
                <a:schemeClr val="bg1"/>
              </a:solidFill>
            </a:rPr>
            <a:t>21%</a:t>
          </a:r>
        </a:p>
      </cdr:txBody>
    </cdr:sp>
  </cdr:relSizeAnchor>
  <cdr:relSizeAnchor xmlns:cdr="http://schemas.openxmlformats.org/drawingml/2006/chartDrawing">
    <cdr:from>
      <cdr:x>0.47484</cdr:x>
      <cdr:y>0.74059</cdr:y>
    </cdr:from>
    <cdr:to>
      <cdr:x>0.55346</cdr:x>
      <cdr:y>0.82008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876550" y="3371850"/>
          <a:ext cx="47625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baseline="0">
              <a:solidFill>
                <a:schemeClr val="bg1"/>
              </a:solidFill>
            </a:rPr>
            <a:t>25%</a:t>
          </a:r>
        </a:p>
      </cdr:txBody>
    </cdr:sp>
  </cdr:relSizeAnchor>
  <cdr:relSizeAnchor xmlns:cdr="http://schemas.openxmlformats.org/drawingml/2006/chartDrawing">
    <cdr:from>
      <cdr:x>0.32075</cdr:x>
      <cdr:y>0.59833</cdr:y>
    </cdr:from>
    <cdr:to>
      <cdr:x>0.38522</cdr:x>
      <cdr:y>0.67155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43100" y="2724150"/>
          <a:ext cx="390525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/>
            <a:t>15%</a:t>
          </a:r>
        </a:p>
      </cdr:txBody>
    </cdr:sp>
  </cdr:relSizeAnchor>
  <cdr:relSizeAnchor xmlns:cdr="http://schemas.openxmlformats.org/drawingml/2006/chartDrawing">
    <cdr:from>
      <cdr:x>0.43678</cdr:x>
      <cdr:y>0.2711</cdr:y>
    </cdr:from>
    <cdr:to>
      <cdr:x>0.49425</cdr:x>
      <cdr:y>0.33135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95600" y="1371600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5%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D537E-A81E-456E-8CA4-E87778899892}" type="datetimeFigureOut">
              <a:rPr lang="en-US" smtClean="0"/>
              <a:t>8/3/18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97EB-65B3-4A5F-81D1-B297ECB32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3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2C93D-E8A8-4F37-85C9-5F8E4DF4DD49}" type="datetimeFigureOut">
              <a:rPr lang="en-US" smtClean="0"/>
              <a:t>8/3/18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9776E-A286-4F8A-A52F-C1D26E0E2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4F08C-1F6A-40B0-958F-3544F5E152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4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9776E-A286-4F8A-A52F-C1D26E0E22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98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</a:t>
            </a:r>
            <a:r>
              <a:rPr lang="en-US" baseline="0" dirty="0"/>
              <a:t> Learning Policy Institute findings; discuss with elbow partners and share out surprising facts, findings, or insights  (10-15 minutes)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8198F-E461-4F52-B825-F83D3D491B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6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Perhaps replace “pre-existing” with “Initial”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4F08C-1F6A-40B0-958F-3544F5E152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4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 (57%)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total scholarships have been awarded to preservice educators completing their student teaching in one of 13 districts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Durango 9R</a:t>
            </a:r>
            <a:r>
              <a:rPr lang="en-US" dirty="0"/>
              <a:t> 	1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Ignacio 11 JT</a:t>
            </a:r>
            <a:r>
              <a:rPr lang="en-US" dirty="0"/>
              <a:t> 	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Johnstown-Milliken Re-5J	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Weld County RE-1	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Alamosa RE-11J	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 County 50(J)</a:t>
            </a:r>
            <a:r>
              <a:rPr lang="en-US" dirty="0"/>
              <a:t> 	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Eaton RE-2</a:t>
            </a:r>
            <a:r>
              <a:rPr lang="en-US" dirty="0"/>
              <a:t> 	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Garfield County Re-2</a:t>
            </a:r>
            <a:r>
              <a:rPr lang="en-US" dirty="0"/>
              <a:t> 	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Mancos RE-6</a:t>
            </a:r>
            <a:r>
              <a:rPr lang="en-US" dirty="0"/>
              <a:t> 	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Montrose County RE-1J</a:t>
            </a:r>
            <a:r>
              <a:rPr lang="en-US" dirty="0"/>
              <a:t> 	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Roaring Fork</a:t>
            </a:r>
            <a:r>
              <a:rPr lang="en-US" dirty="0"/>
              <a:t> 	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Weld County RE-3J</a:t>
            </a:r>
            <a:r>
              <a:rPr lang="en-US" dirty="0"/>
              <a:t> 	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Weld County RE-8	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dirty="0"/>
              <a:t> 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UNDER APPLICATION PACKET REQUIREMENTS # 5: DELETE ”WHEN AVAILABLE”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UNDER PRIORITIES # 3: ”PLACEMENT IN A REMOTE RURAL DISTRICT” (TO DIFFERENTIATE FROM PROXIMITY RURAL).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4F08C-1F6A-40B0-958F-3544F5E152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</a:t>
            </a:r>
            <a:r>
              <a:rPr lang="en-US" baseline="0" dirty="0"/>
              <a:t> date, CCRE has awarded 22 CEEQ scholarships to inservice educators working in one of 17 rural/small rural districts and who enroll in a CDHE approved CE program. </a:t>
            </a:r>
          </a:p>
          <a:p>
            <a:endParaRPr lang="en-US" baseline="0" dirty="0"/>
          </a:p>
          <a:p>
            <a:r>
              <a:rPr lang="en-US" baseline="0" dirty="0"/>
              <a:t>APPLICATION PACKET REQUIREMENTS: ADD # 5. TIMELINE FOR PROGRAM COMPLETION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4F08C-1F6A-40B0-958F-3544F5E152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73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PRIORITIES # 3: SERVING IN A REMOTE RURAL DISTRICT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4F08C-1F6A-40B0-958F-3544F5E152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17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DIFFERENTIATE CURRENT FUNDING (I.E., 40 STUDENT TEACHER STIPENDS AND 20 CEEQ AND/OR NBTC SCHOLARSHIPS PER YEAR) AND NEW FUNDING (I.E., 60 PER YEAR; $240K TOTAL--IS THIS FOR ONE YEAR ONLY??)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4F08C-1F6A-40B0-958F-3544F5E152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ISFIRE, MSU Bozeman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B83A-0D15-0442-B9C8-F96379981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EC5E8-FFDD-3741-BB5C-A5E22EF72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F7206-C08D-4342-808F-57C1AD181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3BCF-07C6-8A4E-B51E-508F464A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2D9CB-7E66-6A4A-8270-37AA6552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ISFIRE, MSU Bozeman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B66A9-C3FC-CE4A-BB27-941ED133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ACFE-CB14-A342-95AE-9C29138E1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7190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ISFIRE, MSU Bozeman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62220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2018 ISFIRE, MSU Bozeman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E2C83-F83E-473C-9907-F350CC45DF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5542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195799" y="6268641"/>
            <a:ext cx="875174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defTabSz="32142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7" name="Shape 17"/>
          <p:cNvSpPr/>
          <p:nvPr/>
        </p:nvSpPr>
        <p:spPr>
          <a:xfrm rot="5400000">
            <a:off x="3488127" y="6467912"/>
            <a:ext cx="416401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defTabSz="32142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195799" y="5054203"/>
            <a:ext cx="875174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defTabSz="321424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8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196453" y="196453"/>
            <a:ext cx="8751094" cy="6482953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35713" tIns="35713" rIns="35713" bIns="35713" anchor="ctr"/>
          <a:lstStyle/>
          <a:p>
            <a:pPr algn="ctr" defTabSz="410709"/>
            <a:endParaRPr sz="2500" kern="0">
              <a:solidFill>
                <a:srgbClr val="558AAB"/>
              </a:solidFill>
              <a:latin typeface="Helvetica Neue Bold Condensed"/>
              <a:sym typeface="Helvetica Neue Bold Condensed"/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000126" y="4991695"/>
            <a:ext cx="7625953" cy="723305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000126" y="5706070"/>
            <a:ext cx="7625953" cy="52685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30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160712">
              <a:spcBef>
                <a:spcPts val="0"/>
              </a:spcBef>
              <a:buSzTx/>
              <a:buNone/>
              <a:defRPr sz="3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321424">
              <a:spcBef>
                <a:spcPts val="0"/>
              </a:spcBef>
              <a:buSzTx/>
              <a:buNone/>
              <a:defRPr sz="3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482136">
              <a:spcBef>
                <a:spcPts val="0"/>
              </a:spcBef>
              <a:buSzTx/>
              <a:buNone/>
              <a:defRPr sz="3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642849">
              <a:spcBef>
                <a:spcPts val="0"/>
              </a:spcBef>
              <a:buSzTx/>
              <a:buNone/>
              <a:defRPr sz="32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0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DDDD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DDDD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DDDD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ISFIRE, MSU Bozeman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B83A-0D15-0442-B9C8-F96379981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ISFIRE, MSU Bozeman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B83A-0D15-0442-B9C8-F96379981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2018 ISFIRE, MSU Bozeman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46B83A-0D15-0442-B9C8-F96379981B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 spd="slow">
    <p:wipe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r>
              <a:rPr lang="en-US">
                <a:solidFill>
                  <a:prstClr val="black">
                    <a:tint val="75000"/>
                  </a:prstClr>
                </a:solidFill>
              </a:rPr>
              <a:t>2018 ISFIRE, MSU Bozeman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216E2C83-F83E-473C-9907-F350CC45DF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3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slow">
    <p:wipe/>
  </p:transition>
  <p:hf hdr="0" dt="0"/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r>
              <a:rPr lang="en-US">
                <a:solidFill>
                  <a:prstClr val="black">
                    <a:tint val="75000"/>
                  </a:prstClr>
                </a:solidFill>
              </a:rPr>
              <a:t>2018 ISFIRE, MSU Bozeman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216E2C83-F83E-473C-9907-F350CC45DF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03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spd="slow">
    <p:wipe/>
  </p:transition>
  <p:hf hdr="0" dt="0"/>
  <p:txStyles>
    <p:titleStyle>
      <a:lvl1pPr algn="ctr" defTabSz="91435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96453" y="196453"/>
            <a:ext cx="8751094" cy="6482953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35715" tIns="35715" rIns="35715" bIns="35715" anchor="ctr"/>
          <a:lstStyle/>
          <a:p>
            <a:pPr algn="ctr" defTabSz="410730"/>
            <a:endParaRPr sz="2500" kern="0">
              <a:solidFill>
                <a:srgbClr val="558AAB"/>
              </a:solidFill>
              <a:latin typeface="Helvetica Neue Bold Condensed"/>
              <a:sym typeface="Helvetica Neue Bold Condensed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32235" y="187523"/>
            <a:ext cx="7679531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732235" y="1946673"/>
            <a:ext cx="7679531" cy="401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4"/>
              </a:buBlip>
            </a:lvl1pPr>
            <a:lvl2pPr>
              <a:buBlip>
                <a:blip r:embed="rId4"/>
              </a:buBlip>
            </a:lvl2pPr>
            <a:lvl3pPr>
              <a:buBlip>
                <a:blip r:embed="rId4"/>
              </a:buBlip>
            </a:lvl3pPr>
            <a:lvl4pPr>
              <a:buBlip>
                <a:blip r:embed="rId4"/>
              </a:buBlip>
            </a:lvl4pPr>
            <a:lvl5pPr>
              <a:buBlip>
                <a:blip r:embed="rId4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transition spd="slow">
    <p:wipe/>
  </p:transition>
  <p:hf hdr="0" dt="0"/>
  <p:txStyles>
    <p:titleStyle>
      <a:lvl1pPr defTabSz="410730">
        <a:lnSpc>
          <a:spcPct val="90000"/>
        </a:lnSpc>
        <a:defRPr sz="51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160721" defTabSz="410730">
        <a:lnSpc>
          <a:spcPct val="90000"/>
        </a:lnSpc>
        <a:defRPr sz="51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321440" defTabSz="410730">
        <a:lnSpc>
          <a:spcPct val="90000"/>
        </a:lnSpc>
        <a:defRPr sz="51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482161" defTabSz="410730">
        <a:lnSpc>
          <a:spcPct val="90000"/>
        </a:lnSpc>
        <a:defRPr sz="51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642882" defTabSz="410730">
        <a:lnSpc>
          <a:spcPct val="90000"/>
        </a:lnSpc>
        <a:defRPr sz="51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803602" defTabSz="410730">
        <a:lnSpc>
          <a:spcPct val="90000"/>
        </a:lnSpc>
        <a:defRPr sz="51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964323" defTabSz="410730">
        <a:lnSpc>
          <a:spcPct val="90000"/>
        </a:lnSpc>
        <a:defRPr sz="51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125044" defTabSz="410730">
        <a:lnSpc>
          <a:spcPct val="90000"/>
        </a:lnSpc>
        <a:defRPr sz="51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285763" defTabSz="410730">
        <a:lnSpc>
          <a:spcPct val="90000"/>
        </a:lnSpc>
        <a:defRPr sz="51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312512" indent="-312512" defTabSz="410730">
        <a:spcBef>
          <a:spcPts val="2250"/>
        </a:spcBef>
        <a:buSzPct val="40000"/>
        <a:buBlip>
          <a:blip r:embed="rId4"/>
        </a:buBlip>
        <a:defRPr sz="25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625024" indent="-312512" defTabSz="410730">
        <a:spcBef>
          <a:spcPts val="2250"/>
        </a:spcBef>
        <a:buSzPct val="40000"/>
        <a:buBlip>
          <a:blip r:embed="rId4"/>
        </a:buBlip>
        <a:defRPr sz="25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937536" indent="-312512" defTabSz="410730">
        <a:spcBef>
          <a:spcPts val="2250"/>
        </a:spcBef>
        <a:buSzPct val="40000"/>
        <a:buBlip>
          <a:blip r:embed="rId4"/>
        </a:buBlip>
        <a:defRPr sz="25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250048" indent="-312512" defTabSz="410730">
        <a:spcBef>
          <a:spcPts val="2250"/>
        </a:spcBef>
        <a:buSzPct val="40000"/>
        <a:buBlip>
          <a:blip r:embed="rId4"/>
        </a:buBlip>
        <a:defRPr sz="25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1562560" indent="-312512" defTabSz="410730">
        <a:spcBef>
          <a:spcPts val="2250"/>
        </a:spcBef>
        <a:buSzPct val="40000"/>
        <a:buBlip>
          <a:blip r:embed="rId4"/>
        </a:buBlip>
        <a:defRPr sz="25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1875072" indent="-312512" defTabSz="410730">
        <a:spcBef>
          <a:spcPts val="2250"/>
        </a:spcBef>
        <a:buSzPct val="40000"/>
        <a:buBlip>
          <a:blip r:embed="rId4"/>
        </a:buBlip>
        <a:defRPr sz="25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2187584" indent="-312512" defTabSz="410730">
        <a:spcBef>
          <a:spcPts val="2250"/>
        </a:spcBef>
        <a:buSzPct val="40000"/>
        <a:buBlip>
          <a:blip r:embed="rId4"/>
        </a:buBlip>
        <a:defRPr sz="25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2500096" indent="-312512" defTabSz="410730">
        <a:spcBef>
          <a:spcPts val="2250"/>
        </a:spcBef>
        <a:buSzPct val="40000"/>
        <a:buBlip>
          <a:blip r:embed="rId4"/>
        </a:buBlip>
        <a:defRPr sz="25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2812608" indent="-312512" defTabSz="410730">
        <a:spcBef>
          <a:spcPts val="2250"/>
        </a:spcBef>
        <a:buSzPct val="40000"/>
        <a:buBlip>
          <a:blip r:embed="rId4"/>
        </a:buBlip>
        <a:defRPr sz="25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41073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160721" algn="ctr" defTabSz="41073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321440" algn="ctr" defTabSz="41073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482161" algn="ctr" defTabSz="41073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642882" algn="ctr" defTabSz="41073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803602" algn="ctr" defTabSz="41073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964323" algn="ctr" defTabSz="41073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125044" algn="ctr" defTabSz="41073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285763" algn="ctr" defTabSz="410730">
        <a:defRPr sz="10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rvey.Rude@unco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fundingfairness.org/ia_reports_2016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3926180"/>
            <a:ext cx="8435340" cy="17907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Systemic Recruitment and Retention </a:t>
            </a:r>
            <a:br>
              <a:rPr lang="en-US" b="1" i="1" dirty="0"/>
            </a:br>
            <a:r>
              <a:rPr lang="en-US" b="1" i="1" dirty="0"/>
              <a:t>of Rural Educators</a:t>
            </a:r>
            <a:br>
              <a:rPr lang="en-US" b="1" i="1" dirty="0"/>
            </a:br>
            <a:br>
              <a:rPr lang="en-US" b="1" i="1" dirty="0"/>
            </a:br>
            <a:br>
              <a:rPr lang="en-US" dirty="0"/>
            </a:br>
            <a:r>
              <a:rPr lang="en-US" sz="2700" b="1" dirty="0"/>
              <a:t>Dr. Harvey Rude, Director</a:t>
            </a:r>
            <a:br>
              <a:rPr lang="en-US" sz="2700" b="1" dirty="0"/>
            </a:br>
            <a:r>
              <a:rPr lang="en-US" sz="2700" b="1" dirty="0"/>
              <a:t>Colorado Center for Rural Education</a:t>
            </a:r>
            <a:br>
              <a:rPr lang="en-US" sz="2700" b="1" dirty="0"/>
            </a:br>
            <a:r>
              <a:rPr lang="en-US" sz="2700" b="1" dirty="0">
                <a:hlinkClick r:id="rId3"/>
              </a:rPr>
              <a:t>Harvey.Rude@unco.edu</a:t>
            </a:r>
            <a:br>
              <a:rPr lang="en-US" sz="2700" b="1" dirty="0"/>
            </a:b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1" descr="cid:image002.png@01D406FE.9143B3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1542704" cy="136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19996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Similarities </a:t>
            </a:r>
            <a:br>
              <a:rPr lang="en-US" dirty="0"/>
            </a:br>
            <a:r>
              <a:rPr lang="en-US" dirty="0"/>
              <a:t>and Many Differences</a:t>
            </a:r>
          </a:p>
        </p:txBody>
      </p:sp>
      <p:pic>
        <p:nvPicPr>
          <p:cNvPr id="4098" name="Picture 2" descr="http://ouray.k12.co.us/cms/lib07/CO01001286/Centricity/Domain/1/homepage_flash/ouray/OuraySchoolSn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7" y="1752600"/>
            <a:ext cx="4572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4191667"/>
            <a:ext cx="3912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Ouray R-1 School District (184 students)</a:t>
            </a:r>
          </a:p>
          <a:p>
            <a:pPr algn="ctr"/>
            <a:r>
              <a:rPr lang="en-US" dirty="0"/>
              <a:t>in the mountains</a:t>
            </a:r>
          </a:p>
        </p:txBody>
      </p:sp>
      <p:pic>
        <p:nvPicPr>
          <p:cNvPr id="4100" name="Picture 4" descr="http://www.woodlinschool.com/media/images/WoodlinSk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60" y="3200400"/>
            <a:ext cx="464866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7252" y="5677785"/>
            <a:ext cx="3659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Woodlin</a:t>
            </a:r>
            <a:r>
              <a:rPr lang="en-US" dirty="0"/>
              <a:t> School District (93 students)</a:t>
            </a:r>
          </a:p>
          <a:p>
            <a:pPr algn="ctr"/>
            <a:r>
              <a:rPr lang="en-US" dirty="0"/>
              <a:t>on the plains</a:t>
            </a:r>
          </a:p>
        </p:txBody>
      </p:sp>
    </p:spTree>
    <p:extLst>
      <p:ext uri="{BB962C8B-B14F-4D97-AF65-F5344CB8AC3E}">
        <p14:creationId xmlns:p14="http://schemas.microsoft.com/office/powerpoint/2010/main" val="301339385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Challenges of Teaching in Rural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Isolation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Fewer close colleagues for collaboration</a:t>
            </a:r>
          </a:p>
          <a:p>
            <a:r>
              <a:rPr lang="en-US" dirty="0">
                <a:solidFill>
                  <a:schemeClr val="bg1"/>
                </a:solidFill>
              </a:rPr>
              <a:t>Small faculty size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May teach multiple subjects (=multiple preps)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Sometimes “</a:t>
            </a:r>
            <a:r>
              <a:rPr lang="en-US" i="1" dirty="0">
                <a:solidFill>
                  <a:schemeClr val="bg1"/>
                </a:solidFill>
              </a:rPr>
              <a:t>you are the entire science department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r>
              <a:rPr lang="en-US" dirty="0">
                <a:solidFill>
                  <a:schemeClr val="bg1"/>
                </a:solidFill>
              </a:rPr>
              <a:t>Limited resources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Tax base reduced, can’t take have advantage of scale of size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Limited number of qualified Spec Ed and ESL teachers as well as school </a:t>
            </a:r>
            <a:r>
              <a:rPr lang="en-US" dirty="0" err="1">
                <a:solidFill>
                  <a:schemeClr val="bg1"/>
                </a:solidFill>
              </a:rPr>
              <a:t>pyschologists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Small communities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May be less inviting to outsiders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15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Challenges of Teaching in Rural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 body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Generally more poor students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Growing cultural, ethnic, and language diversity</a:t>
            </a:r>
          </a:p>
          <a:p>
            <a:r>
              <a:rPr lang="en-US" dirty="0">
                <a:solidFill>
                  <a:schemeClr val="bg1"/>
                </a:solidFill>
              </a:rPr>
              <a:t>Administration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Often high turnover rates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Local control by school boards</a:t>
            </a:r>
          </a:p>
          <a:p>
            <a:r>
              <a:rPr lang="en-US" dirty="0">
                <a:solidFill>
                  <a:schemeClr val="bg1"/>
                </a:solidFill>
              </a:rPr>
              <a:t>Limited technology resources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Broadband access</a:t>
            </a:r>
          </a:p>
          <a:p>
            <a:r>
              <a:rPr lang="en-US" dirty="0">
                <a:solidFill>
                  <a:schemeClr val="bg1"/>
                </a:solidFill>
              </a:rPr>
              <a:t>Transportation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Greater distance to and from schools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Greater distance to neighboring schools/towns/colleges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77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the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Growing proportion of poor students</a:t>
            </a:r>
          </a:p>
          <a:p>
            <a:r>
              <a:rPr lang="en-US" dirty="0">
                <a:solidFill>
                  <a:schemeClr val="bg1"/>
                </a:solidFill>
              </a:rPr>
              <a:t>Growing cultural/linguistic/ethnic diversity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Changing communities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Changing nature of economic base of communities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Small family-owned farms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large corporate farms</a:t>
            </a:r>
          </a:p>
          <a:p>
            <a:pPr lvl="2"/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Increased tourism in some mountain rural communities</a:t>
            </a:r>
          </a:p>
          <a:p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Student performance and graduation rates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23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813" y="0"/>
            <a:ext cx="5057883" cy="1207008"/>
          </a:xfrm>
        </p:spPr>
        <p:txBody>
          <a:bodyPr>
            <a:normAutofit/>
          </a:bodyPr>
          <a:lstStyle/>
          <a:p>
            <a:r>
              <a:rPr lang="en-US" sz="3600" dirty="0"/>
              <a:t>A look at Colorado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762000"/>
            <a:ext cx="5134084" cy="3038094"/>
          </a:xfrm>
        </p:spPr>
        <p:txBody>
          <a:bodyPr>
            <a:normAutofit/>
          </a:bodyPr>
          <a:lstStyle/>
          <a:p>
            <a:r>
              <a:rPr lang="en-US" sz="2000" dirty="0"/>
              <a:t>Colorado ranks last in the nation when it comes to providing teachers a competitive wage: </a:t>
            </a:r>
            <a:r>
              <a:rPr lang="en-US" sz="1350" dirty="0">
                <a:hlinkClick r:id="rId3"/>
              </a:rPr>
              <a:t>http://www.schoolfundingfairness.org/ia_reports_2016.htm</a:t>
            </a:r>
            <a:r>
              <a:rPr lang="en-US" sz="1350" dirty="0"/>
              <a:t>)</a:t>
            </a:r>
          </a:p>
          <a:p>
            <a:endParaRPr lang="en-US" sz="135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09" y="1981708"/>
            <a:ext cx="8400090" cy="47238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1075A6-9140-F24D-A894-BBD37643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ISFIRE, MSU Bozeman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D2A80-8087-4144-BAB2-36A2C870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3731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04813"/>
            <a:ext cx="74771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45342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442776" y="6259624"/>
            <a:ext cx="65" cy="27699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/>
          <a:p>
            <a:pPr algn="ctr" defTabSz="410709">
              <a:defRPr sz="1800" cap="all">
                <a:solidFill>
                  <a:srgbClr val="737373"/>
                </a:solidFill>
              </a:defRPr>
            </a:pPr>
            <a:endParaRPr kern="0" cap="all">
              <a:solidFill>
                <a:srgbClr val="737373"/>
              </a:solidFill>
              <a:latin typeface="Helvetica Neue Bold Condensed"/>
              <a:sym typeface="Helvetica Neue Bold Condensed"/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300467" y="5127390"/>
            <a:ext cx="8049504" cy="149127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83389">
              <a:defRPr sz="1800" cap="none">
                <a:solidFill>
                  <a:srgbClr val="000000"/>
                </a:solidFill>
              </a:defRPr>
            </a:pPr>
            <a:r>
              <a:rPr lang="en-US" sz="2500" cap="none" dirty="0">
                <a:solidFill>
                  <a:schemeClr val="tx1"/>
                </a:solidFill>
              </a:rPr>
              <a:t>44% of America’s ELL students live in rural communities. </a:t>
            </a:r>
            <a:br>
              <a:rPr lang="en-US" sz="2500" cap="none" dirty="0">
                <a:solidFill>
                  <a:schemeClr val="tx1"/>
                </a:solidFill>
              </a:rPr>
            </a:br>
            <a:r>
              <a:rPr lang="en-US" sz="2500" dirty="0">
                <a:solidFill>
                  <a:schemeClr val="tx1"/>
                </a:solidFill>
              </a:rPr>
              <a:t>33% America’s towns (&lt; 2,500) enroll ELLs</a:t>
            </a:r>
            <a:br>
              <a:rPr lang="en-US" sz="2500" dirty="0">
                <a:solidFill>
                  <a:schemeClr val="tx1"/>
                </a:solidFill>
              </a:rPr>
            </a:br>
            <a:br>
              <a:rPr lang="en-US" sz="2500" dirty="0">
                <a:solidFill>
                  <a:schemeClr val="tx1"/>
                </a:solidFill>
              </a:rPr>
            </a:br>
            <a:endParaRPr sz="25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81" y="464417"/>
            <a:ext cx="6983374" cy="3914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1429" y="4624040"/>
            <a:ext cx="6685476" cy="379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3" tIns="35713" rIns="35713" bIns="35713" numCol="1" spcCol="26785" rtlCol="0" anchor="ctr">
            <a:spAutoFit/>
          </a:bodyPr>
          <a:lstStyle/>
          <a:p>
            <a:pPr algn="ctr" defTabSz="410709" latinLnBrk="1" hangingPunct="0"/>
            <a:r>
              <a:rPr lang="en-US" sz="2000" kern="0" dirty="0">
                <a:solidFill>
                  <a:srgbClr val="FFFFFF"/>
                </a:solidFill>
                <a:latin typeface="Helvetica Neue Bold Condensed"/>
                <a:sym typeface="Helvetica Neue Bold Condensed"/>
              </a:rPr>
              <a:t>Percent of ELL’s in public schools 2011-2012 (NCELA)</a:t>
            </a: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From a teacher’s point of view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Smaller class sizes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Ability to get to know each student and watch them grow and mature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Ability to collaborate with staff outside content areas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Opportunities to take on other roles such as faculty sponsor for clubs, athletic coaches, etc.</a:t>
            </a:r>
          </a:p>
        </p:txBody>
      </p:sp>
      <p:pic>
        <p:nvPicPr>
          <p:cNvPr id="4" name="Picture 4" descr="C:\Users\lilnutts\Desktop\teach.jpg"/>
          <p:cNvPicPr>
            <a:picLocks noChangeAspect="1" noChangeArrowheads="1"/>
          </p:cNvPicPr>
          <p:nvPr/>
        </p:nvPicPr>
        <p:blipFill rotWithShape="1">
          <a:blip r:embed="rId2" cstate="print"/>
          <a:srcRect l="44351" r="-2704" b="14463"/>
          <a:stretch/>
        </p:blipFill>
        <p:spPr bwMode="auto">
          <a:xfrm>
            <a:off x="6019800" y="272539"/>
            <a:ext cx="2983091" cy="2218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438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From the student’s point of view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More one-on-one time with teachers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Ability to build deeper relationships with staff and fellow students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Greater involvement in school activities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Chance to interact with younger students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Possibility of online courses to expand course offerings</a:t>
            </a:r>
          </a:p>
        </p:txBody>
      </p:sp>
      <p:pic>
        <p:nvPicPr>
          <p:cNvPr id="4" name="Picture 6" descr="https://lh3.googleusercontent.com/OHj8eldptgqmQIXV6oXITWeE8tmJ2WBnb9XNmOaUHChuM3maOhnFvNspoJIuxC3-P12G3anOZJ15K0j9VhlarGDC1B50H17v2yBnEjNbhhsQn0Nk4LoQmst2vdZn7H9OPg"/>
          <p:cNvPicPr>
            <a:picLocks noChangeAspect="1" noChangeArrowheads="1"/>
          </p:cNvPicPr>
          <p:nvPr/>
        </p:nvPicPr>
        <p:blipFill>
          <a:blip r:embed="rId2" cstate="print"/>
          <a:srcRect l="8407"/>
          <a:stretch>
            <a:fillRect/>
          </a:stretch>
        </p:blipFill>
        <p:spPr bwMode="auto">
          <a:xfrm>
            <a:off x="6562425" y="274638"/>
            <a:ext cx="2124375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881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76288"/>
          </a:xfrm>
        </p:spPr>
        <p:txBody>
          <a:bodyPr/>
          <a:lstStyle/>
          <a:p>
            <a:r>
              <a:rPr lang="en-US" dirty="0"/>
              <a:t>CCRE Current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7381"/>
            <a:ext cx="7886700" cy="382547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Recruitment Scholarships</a:t>
            </a:r>
          </a:p>
          <a:p>
            <a:pPr lvl="1"/>
            <a:r>
              <a:rPr lang="en-US" dirty="0"/>
              <a:t>Rural Teaching Scholars</a:t>
            </a:r>
          </a:p>
          <a:p>
            <a:pPr lvl="1"/>
            <a:r>
              <a:rPr lang="en-US" dirty="0"/>
              <a:t>Alternative Teacher Certification</a:t>
            </a:r>
          </a:p>
          <a:p>
            <a:pPr lvl="1"/>
            <a:r>
              <a:rPr lang="en-US" dirty="0"/>
              <a:t>Specialized Service Professionals</a:t>
            </a:r>
          </a:p>
          <a:p>
            <a:r>
              <a:rPr lang="en-US" dirty="0"/>
              <a:t>Retention Scholarships</a:t>
            </a:r>
          </a:p>
          <a:p>
            <a:pPr lvl="1"/>
            <a:r>
              <a:rPr lang="en-US" dirty="0"/>
              <a:t>Concurrent Enrollment Educator Qualification</a:t>
            </a:r>
          </a:p>
          <a:p>
            <a:pPr lvl="1"/>
            <a:r>
              <a:rPr lang="en-US" dirty="0"/>
              <a:t>National Board Teacher Certification </a:t>
            </a:r>
          </a:p>
          <a:p>
            <a:pPr lvl="1"/>
            <a:r>
              <a:rPr lang="en-US" dirty="0"/>
              <a:t>Added Endorsement </a:t>
            </a:r>
          </a:p>
          <a:p>
            <a:r>
              <a:rPr lang="en-US" dirty="0"/>
              <a:t>University-Rural School District Partnerships</a:t>
            </a:r>
          </a:p>
          <a:p>
            <a:r>
              <a:rPr lang="en-US" dirty="0"/>
              <a:t>Multiple “Pipeline” Initiatives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ISFIRE, MSU Bozeman</a:t>
            </a:r>
          </a:p>
        </p:txBody>
      </p:sp>
    </p:spTree>
    <p:extLst>
      <p:ext uri="{BB962C8B-B14F-4D97-AF65-F5344CB8AC3E}">
        <p14:creationId xmlns:p14="http://schemas.microsoft.com/office/powerpoint/2010/main" val="20754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 the United States…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9.7 million students enrolled in rural school districts (&gt;20% of all students in US)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EEB111"/>
                </a:solidFill>
              </a:rPr>
              <a:t>Of the rural students:</a:t>
            </a:r>
          </a:p>
          <a:p>
            <a:pPr marL="457200" lvl="1" indent="0">
              <a:buNone/>
            </a:pPr>
            <a:endParaRPr lang="en-US" sz="700" dirty="0">
              <a:solidFill>
                <a:srgbClr val="EEB111"/>
              </a:solidFill>
            </a:endParaRPr>
          </a:p>
          <a:p>
            <a:pPr marL="914400" lvl="2" indent="0">
              <a:buNone/>
            </a:pPr>
            <a:r>
              <a:rPr lang="en-US" dirty="0">
                <a:solidFill>
                  <a:srgbClr val="EEB111"/>
                </a:solidFill>
              </a:rPr>
              <a:t>2 in 5 live in poverty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EEB111"/>
                </a:solidFill>
              </a:rPr>
              <a:t>1 in 4 is child of color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EEB111"/>
                </a:solidFill>
              </a:rPr>
              <a:t>1 in 8 has changed residence in the last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943600"/>
            <a:ext cx="5727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</a:t>
            </a:r>
            <a:r>
              <a:rPr lang="en-US" i="1" dirty="0">
                <a:solidFill>
                  <a:schemeClr val="bg1"/>
                </a:solidFill>
              </a:rPr>
              <a:t>Why Rural Matters 2013-2014, Johnson et al. 2014</a:t>
            </a:r>
          </a:p>
        </p:txBody>
      </p:sp>
      <p:sp>
        <p:nvSpPr>
          <p:cNvPr id="5" name="AutoShape 2" descr="http://www.google.com/url?sa=i&amp;source=images&amp;cd=&amp;ved=0CAUQjBw&amp;url=http%3A%2F%2Fwww.ed.gov%2Fblog%2Fwp-content%2Fuploads%2F2011%2F07%2FRural-Education.jpg&amp;ei=eelaVNTtLrHOiAKRlYDICg&amp;psig=AFQjCNGDXRDpiQpeKcllGagvmHFMb8AUyQ&amp;ust=141533055389389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www.google.com/url?sa=i&amp;source=images&amp;cd=&amp;ved=0CAUQjBw&amp;url=http%3A%2F%2Fwww.ed.gov%2Fblog%2Fwp-content%2Fuploads%2F2011%2F07%2FRural-Education.jpg&amp;ei=eelaVNTtLrHOiAKRlYDICg&amp;psig=AFQjCNGDXRDpiQpeKcllGagvmHFMb8AUyQ&amp;ust=141533055389389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://www.google.com/url?sa=i&amp;source=images&amp;cd=&amp;ved=0CAUQjBw&amp;url=http%3A%2F%2Fwww.ed.gov%2Fblog%2Fwp-content%2Fuploads%2F2011%2F07%2FRural-Education.jpg&amp;ei=eelaVNTtLrHOiAKRlYDICg&amp;psig=AFQjCNGDXRDpiQpeKcllGagvmHFMb8AUyQ&amp;ust=141533055389389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://www.google.com/url?sa=i&amp;source=images&amp;cd=&amp;ved=0CAUQjBw&amp;url=http%3A%2F%2Fwww.ed.gov%2Fblog%2Fwp-content%2Fuploads%2F2011%2F07%2FRural-Education.jpg&amp;ei=eelaVNTtLrHOiAKRlYDICg&amp;psig=AFQjCNGDXRDpiQpeKcllGagvmHFMb8AUyQ&amp;ust=1415330553893896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27" y="2743200"/>
            <a:ext cx="3165746" cy="210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561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71947"/>
              </p:ext>
            </p:extLst>
          </p:nvPr>
        </p:nvGraphicFramePr>
        <p:xfrm>
          <a:off x="607622" y="1572260"/>
          <a:ext cx="7924802" cy="3771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090">
                  <a:extLst>
                    <a:ext uri="{9D8B030D-6E8A-4147-A177-3AD203B41FA5}">
                      <a16:colId xmlns:a16="http://schemas.microsoft.com/office/drawing/2014/main" val="125572639"/>
                    </a:ext>
                  </a:extLst>
                </a:gridCol>
                <a:gridCol w="2935111">
                  <a:extLst>
                    <a:ext uri="{9D8B030D-6E8A-4147-A177-3AD203B41FA5}">
                      <a16:colId xmlns:a16="http://schemas.microsoft.com/office/drawing/2014/main" val="204363087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val="3697033843"/>
                    </a:ext>
                  </a:extLst>
                </a:gridCol>
              </a:tblGrid>
              <a:tr h="10744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300" dirty="0">
                          <a:solidFill>
                            <a:srgbClr val="333333"/>
                          </a:solidFill>
                        </a:rPr>
                        <a:t>CCRE</a:t>
                      </a:r>
                      <a:r>
                        <a:rPr lang="en-US" sz="3300" baseline="0" dirty="0">
                          <a:solidFill>
                            <a:srgbClr val="333333"/>
                          </a:solidFill>
                        </a:rPr>
                        <a:t> Initial S</a:t>
                      </a:r>
                      <a:r>
                        <a:rPr lang="en-US" sz="3300" dirty="0">
                          <a:solidFill>
                            <a:srgbClr val="333333"/>
                          </a:solidFill>
                        </a:rPr>
                        <a:t>cholarships</a:t>
                      </a:r>
                      <a:r>
                        <a:rPr lang="en-US" sz="3300" baseline="0" dirty="0">
                          <a:solidFill>
                            <a:srgbClr val="333333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3300" baseline="0" dirty="0">
                          <a:solidFill>
                            <a:srgbClr val="333333"/>
                          </a:solidFill>
                        </a:rPr>
                        <a:t>(SB 16-104)</a:t>
                      </a:r>
                      <a:endParaRPr lang="en-US" sz="3300" dirty="0">
                        <a:solidFill>
                          <a:srgbClr val="333333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81431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Recruitment Scholarship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Retention</a:t>
                      </a:r>
                      <a:r>
                        <a:rPr lang="en-US" sz="2400" baseline="0" dirty="0">
                          <a:solidFill>
                            <a:srgbClr val="333333"/>
                          </a:solidFill>
                        </a:rPr>
                        <a:t> Scholarships</a:t>
                      </a:r>
                      <a:endParaRPr lang="en-US" sz="2400" dirty="0">
                        <a:solidFill>
                          <a:srgbClr val="333333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174469"/>
                  </a:ext>
                </a:extLst>
              </a:tr>
              <a:tr h="15316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Colorado Rural Teaching Scholar Stipends (CRTS)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$2800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Concurrent Enrollment Educator Scholarship</a:t>
                      </a:r>
                      <a:r>
                        <a:rPr lang="en-US" sz="2400" baseline="0" dirty="0">
                          <a:solidFill>
                            <a:srgbClr val="333333"/>
                          </a:solidFill>
                        </a:rPr>
                        <a:t> (CEEQ)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rgbClr val="333333"/>
                          </a:solidFill>
                        </a:rPr>
                        <a:t>$6000</a:t>
                      </a:r>
                      <a:endParaRPr lang="en-US" sz="2400" dirty="0">
                        <a:solidFill>
                          <a:srgbClr val="333333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National Board Certified</a:t>
                      </a:r>
                      <a:r>
                        <a:rPr lang="en-US" sz="2400" baseline="0" dirty="0">
                          <a:solidFill>
                            <a:srgbClr val="333333"/>
                          </a:solidFill>
                        </a:rPr>
                        <a:t> Teacher Scholarship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rgbClr val="333333"/>
                          </a:solidFill>
                        </a:rPr>
                        <a:t>(NBCT) </a:t>
                      </a:r>
                    </a:p>
                    <a:p>
                      <a:pPr algn="ctr"/>
                      <a:r>
                        <a:rPr lang="en-US" sz="2400" baseline="0" dirty="0">
                          <a:solidFill>
                            <a:srgbClr val="333333"/>
                          </a:solidFill>
                        </a:rPr>
                        <a:t>$6000</a:t>
                      </a:r>
                      <a:endParaRPr lang="en-US" sz="2400" dirty="0">
                        <a:solidFill>
                          <a:srgbClr val="333333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530467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92B0CB-20FA-8747-8E98-8919253D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ISFIRE, MSU Bozeman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AF5976-DC08-434B-BADC-ED49F9EE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B83A-0D15-0442-B9C8-F96379981B2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651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949" y="1565563"/>
            <a:ext cx="3540379" cy="718705"/>
          </a:xfrm>
        </p:spPr>
        <p:txBody>
          <a:bodyPr>
            <a:normAutofit fontScale="90000"/>
          </a:bodyPr>
          <a:lstStyle/>
          <a:p>
            <a:r>
              <a:rPr lang="en-US" sz="2025" dirty="0"/>
              <a:t>Colorado Rural Teaching Stipends: Incentives for teacher candidates to student teach in rural school districts</a:t>
            </a:r>
            <a:r>
              <a:rPr lang="en-US" dirty="0"/>
              <a:t>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28949" y="2284268"/>
            <a:ext cx="3782832" cy="3643745"/>
          </a:xfrm>
        </p:spPr>
        <p:txBody>
          <a:bodyPr>
            <a:normAutofit fontScale="85000" lnSpcReduction="20000"/>
          </a:bodyPr>
          <a:lstStyle/>
          <a:p>
            <a:pPr marL="257175" indent="-257175">
              <a:spcBef>
                <a:spcPts val="0"/>
              </a:spcBef>
              <a:buAutoNum type="arabicPeriod"/>
            </a:pPr>
            <a:endParaRPr lang="en-US" sz="135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b="1" u="sng" dirty="0"/>
              <a:t>Priorities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r>
              <a:rPr lang="en-US" sz="2800" dirty="0"/>
              <a:t>Available funding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r>
              <a:rPr lang="en-US" sz="2800" dirty="0"/>
              <a:t>Placement in a small rural district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r>
              <a:rPr lang="en-US" sz="2800" dirty="0"/>
              <a:t>Placement in a rural district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r>
              <a:rPr lang="en-US" sz="2800" dirty="0"/>
              <a:t>Intent to remain in a rural/small rural setting after graduation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r>
              <a:rPr lang="en-US" sz="2800" dirty="0"/>
              <a:t>Prior experience in a similar setting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976477"/>
              </p:ext>
            </p:extLst>
          </p:nvPr>
        </p:nvGraphicFramePr>
        <p:xfrm>
          <a:off x="4395019" y="533400"/>
          <a:ext cx="455848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452999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79749"/>
            <a:ext cx="3248986" cy="1200150"/>
          </a:xfrm>
        </p:spPr>
        <p:txBody>
          <a:bodyPr>
            <a:noAutofit/>
          </a:bodyPr>
          <a:lstStyle/>
          <a:p>
            <a:r>
              <a:rPr lang="en-US" sz="1800" dirty="0"/>
              <a:t>Concurrent Enrollment Educator Qualification Scholarship: </a:t>
            </a:r>
            <a:br>
              <a:rPr lang="en-US" sz="1800" dirty="0"/>
            </a:br>
            <a:r>
              <a:rPr lang="en-US" sz="1350" dirty="0"/>
              <a:t>For p-12 educators in rural Colorado school districts to pursue Concurrent Enrollment Educator Qualification certification.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29841"/>
            <a:ext cx="3317320" cy="3371849"/>
          </a:xfrm>
        </p:spPr>
        <p:txBody>
          <a:bodyPr>
            <a:normAutofit fontScale="92500"/>
          </a:bodyPr>
          <a:lstStyle/>
          <a:p>
            <a:endParaRPr lang="en-US" sz="135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u="sng" dirty="0"/>
              <a:t>Priorities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r>
              <a:rPr lang="en-US" sz="2400" dirty="0"/>
              <a:t>Available funding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r>
              <a:rPr lang="en-US" sz="2400" dirty="0"/>
              <a:t>Placement in a small rural district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r>
              <a:rPr lang="en-US" sz="2400" dirty="0"/>
              <a:t>Placement in a rural district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r>
              <a:rPr lang="en-US" sz="2400" dirty="0"/>
              <a:t>Intent to remain in a rural/small rural setting after graduation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endParaRPr lang="en-US" sz="1350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530303"/>
              </p:ext>
            </p:extLst>
          </p:nvPr>
        </p:nvGraphicFramePr>
        <p:xfrm>
          <a:off x="3825240" y="1253491"/>
          <a:ext cx="531876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244642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/>
              <a:t>National Board Teacher Certification Scholarship: </a:t>
            </a:r>
            <a:br>
              <a:rPr lang="en-US" sz="1800" dirty="0"/>
            </a:br>
            <a:r>
              <a:rPr lang="en-US" sz="1800" dirty="0"/>
              <a:t>K-12 educators in rural Colorado school districts to pursue National Board certification.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400300"/>
            <a:ext cx="3408759" cy="3509010"/>
          </a:xfrm>
        </p:spPr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b="1" u="sng" dirty="0"/>
              <a:t>Priorities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r>
              <a:rPr lang="en-US" sz="2400" dirty="0"/>
              <a:t>Available funding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r>
              <a:rPr lang="en-US" sz="2400" dirty="0"/>
              <a:t>Serving in a small rural district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r>
              <a:rPr lang="en-US" sz="2400" dirty="0"/>
              <a:t>Serving in a rural district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r>
              <a:rPr lang="en-US" sz="2400" dirty="0"/>
              <a:t>Intent to remain in a rural/small rural setting after graduation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r>
              <a:rPr lang="en-US" sz="2400" dirty="0"/>
              <a:t>Participation in CEA Rural NB cohort</a:t>
            </a:r>
          </a:p>
          <a:p>
            <a:pPr marL="257175" indent="-257175">
              <a:spcBef>
                <a:spcPts val="0"/>
              </a:spcBef>
              <a:buAutoNum type="arabicPeriod"/>
            </a:pPr>
            <a:endParaRPr lang="en-US" sz="1350" dirty="0"/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807366"/>
              </p:ext>
            </p:extLst>
          </p:nvPr>
        </p:nvGraphicFramePr>
        <p:xfrm>
          <a:off x="3733800" y="1600200"/>
          <a:ext cx="5283041" cy="4113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813248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54002"/>
              </p:ext>
            </p:extLst>
          </p:nvPr>
        </p:nvGraphicFramePr>
        <p:xfrm>
          <a:off x="490887" y="1396999"/>
          <a:ext cx="8020254" cy="245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6709">
                  <a:extLst>
                    <a:ext uri="{9D8B030D-6E8A-4147-A177-3AD203B41FA5}">
                      <a16:colId xmlns:a16="http://schemas.microsoft.com/office/drawing/2014/main" val="4245421129"/>
                    </a:ext>
                  </a:extLst>
                </a:gridCol>
                <a:gridCol w="1336709">
                  <a:extLst>
                    <a:ext uri="{9D8B030D-6E8A-4147-A177-3AD203B41FA5}">
                      <a16:colId xmlns:a16="http://schemas.microsoft.com/office/drawing/2014/main" val="467792691"/>
                    </a:ext>
                  </a:extLst>
                </a:gridCol>
                <a:gridCol w="1336709">
                  <a:extLst>
                    <a:ext uri="{9D8B030D-6E8A-4147-A177-3AD203B41FA5}">
                      <a16:colId xmlns:a16="http://schemas.microsoft.com/office/drawing/2014/main" val="2401055890"/>
                    </a:ext>
                  </a:extLst>
                </a:gridCol>
                <a:gridCol w="1336709">
                  <a:extLst>
                    <a:ext uri="{9D8B030D-6E8A-4147-A177-3AD203B41FA5}">
                      <a16:colId xmlns:a16="http://schemas.microsoft.com/office/drawing/2014/main" val="3584998995"/>
                    </a:ext>
                  </a:extLst>
                </a:gridCol>
                <a:gridCol w="1336709">
                  <a:extLst>
                    <a:ext uri="{9D8B030D-6E8A-4147-A177-3AD203B41FA5}">
                      <a16:colId xmlns:a16="http://schemas.microsoft.com/office/drawing/2014/main" val="1239510968"/>
                    </a:ext>
                  </a:extLst>
                </a:gridCol>
                <a:gridCol w="1336709">
                  <a:extLst>
                    <a:ext uri="{9D8B030D-6E8A-4147-A177-3AD203B41FA5}">
                      <a16:colId xmlns:a16="http://schemas.microsoft.com/office/drawing/2014/main" val="1212437954"/>
                    </a:ext>
                  </a:extLst>
                </a:gridCol>
              </a:tblGrid>
              <a:tr h="8001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CCRE Existing</a:t>
                      </a:r>
                      <a:r>
                        <a:rPr lang="en-US" sz="3000" baseline="0" dirty="0"/>
                        <a:t> </a:t>
                      </a:r>
                      <a:r>
                        <a:rPr lang="en-US" sz="3000" dirty="0"/>
                        <a:t>and Future Scholarships</a:t>
                      </a:r>
                      <a:r>
                        <a:rPr lang="en-US" sz="3000" baseline="0" dirty="0"/>
                        <a:t> </a:t>
                      </a:r>
                    </a:p>
                    <a:p>
                      <a:pPr algn="ctr"/>
                      <a:r>
                        <a:rPr lang="en-US" sz="1800" baseline="0" dirty="0"/>
                        <a:t>SB 16-104 &amp; SB 18-085 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214124"/>
                  </a:ext>
                </a:extLst>
              </a:tr>
              <a:tr h="578186">
                <a:tc gridSpan="3">
                  <a:txBody>
                    <a:bodyPr/>
                    <a:lstStyle/>
                    <a:p>
                      <a:pPr algn="ctr"/>
                      <a:r>
                        <a:rPr lang="en-US" sz="3000" baseline="0" dirty="0">
                          <a:solidFill>
                            <a:srgbClr val="FF0000"/>
                          </a:solidFill>
                        </a:rPr>
                        <a:t>Recruitment 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rgbClr val="FF0000"/>
                          </a:solidFill>
                        </a:rPr>
                        <a:t>Retention</a:t>
                      </a:r>
                      <a:r>
                        <a:rPr lang="en-US" sz="30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3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672755"/>
                  </a:ext>
                </a:extLst>
              </a:tr>
              <a:tr h="1073774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7030A0"/>
                          </a:solidFill>
                        </a:rPr>
                        <a:t>Colorado</a:t>
                      </a:r>
                      <a:r>
                        <a:rPr lang="en-US" sz="1500" b="1" baseline="0" dirty="0">
                          <a:solidFill>
                            <a:srgbClr val="7030A0"/>
                          </a:solidFill>
                        </a:rPr>
                        <a:t> Rural Teaching Stipend</a:t>
                      </a:r>
                    </a:p>
                    <a:p>
                      <a:pPr algn="ctr"/>
                      <a:endParaRPr lang="en-US" sz="1500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</a:rPr>
                        <a:t>Alternative Teacher</a:t>
                      </a:r>
                      <a:r>
                        <a:rPr lang="en-US" sz="1500" baseline="0" dirty="0">
                          <a:solidFill>
                            <a:srgbClr val="7030A0"/>
                          </a:solidFill>
                        </a:rPr>
                        <a:t> Licensure Stipend</a:t>
                      </a:r>
                      <a:endParaRPr lang="en-US" sz="15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</a:rPr>
                        <a:t>Specialize</a:t>
                      </a:r>
                      <a:r>
                        <a:rPr lang="en-US" sz="1500" baseline="0" dirty="0">
                          <a:solidFill>
                            <a:srgbClr val="7030A0"/>
                          </a:solidFill>
                        </a:rPr>
                        <a:t>d Service Professionals Scholarship</a:t>
                      </a:r>
                      <a:endParaRPr lang="en-US" sz="1500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7030A0"/>
                          </a:solidFill>
                        </a:rPr>
                        <a:t>Concurrent Enrollment Educator</a:t>
                      </a:r>
                      <a:r>
                        <a:rPr lang="en-US" sz="1500" b="1" baseline="0" dirty="0">
                          <a:solidFill>
                            <a:srgbClr val="7030A0"/>
                          </a:solidFill>
                        </a:rPr>
                        <a:t> Scholarship </a:t>
                      </a:r>
                      <a:endParaRPr lang="en-US" sz="15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rgbClr val="7030A0"/>
                          </a:solidFill>
                        </a:rPr>
                        <a:t>National Board Certified Teacher</a:t>
                      </a:r>
                      <a:r>
                        <a:rPr lang="en-US" sz="1500" b="1" baseline="0" dirty="0">
                          <a:solidFill>
                            <a:srgbClr val="7030A0"/>
                          </a:solidFill>
                        </a:rPr>
                        <a:t> Scholarship</a:t>
                      </a:r>
                      <a:endParaRPr lang="en-US" sz="15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7030A0"/>
                          </a:solidFill>
                        </a:rPr>
                        <a:t>Dual Endorsement</a:t>
                      </a:r>
                      <a:r>
                        <a:rPr lang="en-US" sz="1500" baseline="0" dirty="0">
                          <a:solidFill>
                            <a:srgbClr val="7030A0"/>
                          </a:solidFill>
                        </a:rPr>
                        <a:t> Scholarship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3827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648200"/>
            <a:ext cx="3733801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Current funding: </a:t>
            </a:r>
          </a:p>
          <a:p>
            <a:pPr algn="ctr"/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$2.8K stipends x 40 per year</a:t>
            </a:r>
          </a:p>
          <a:p>
            <a:pPr algn="ctr"/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$112,000 (annual total)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4859770" y="906215"/>
            <a:ext cx="629183" cy="6576823"/>
          </a:xfrm>
          <a:prstGeom prst="rightBrace">
            <a:avLst>
              <a:gd name="adj1" fmla="val 8333"/>
              <a:gd name="adj2" fmla="val 50212"/>
            </a:avLst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Arrow Connector 6"/>
          <p:cNvCxnSpPr>
            <a:cxnSpLocks/>
            <a:endCxn id="4" idx="0"/>
          </p:cNvCxnSpPr>
          <p:nvPr/>
        </p:nvCxnSpPr>
        <p:spPr>
          <a:xfrm>
            <a:off x="1326921" y="3958807"/>
            <a:ext cx="539980" cy="689393"/>
          </a:xfrm>
          <a:prstGeom prst="straightConnector1">
            <a:avLst/>
          </a:prstGeom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86200" y="4648200"/>
            <a:ext cx="348799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Current funding: </a:t>
            </a:r>
          </a:p>
          <a:p>
            <a:pPr algn="ctr"/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$6K stipends x 60 per year </a:t>
            </a:r>
          </a:p>
          <a:p>
            <a:pPr algn="ctr"/>
            <a:r>
              <a:rPr lang="en-US" sz="2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$360,000 (annual total)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19B53B-0436-F54B-B33A-5CBA02AE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ISFIRE, MSU Bozeman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9C1EE-959F-9A43-9AFF-E684567B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B83A-0D15-0442-B9C8-F96379981B2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44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Questions?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8096" y="2167206"/>
            <a:ext cx="7290054" cy="34220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25" dirty="0">
                <a:solidFill>
                  <a:srgbClr val="002060"/>
                </a:solidFill>
              </a:rPr>
              <a:t>Harvey Rude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25" dirty="0">
                <a:solidFill>
                  <a:srgbClr val="002060"/>
                </a:solidFill>
              </a:rPr>
              <a:t>Director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25" dirty="0">
                <a:solidFill>
                  <a:srgbClr val="002060"/>
                </a:solidFill>
              </a:rPr>
              <a:t>Colorado Center for Rural Education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85" dirty="0" err="1">
                <a:solidFill>
                  <a:srgbClr val="002060"/>
                </a:solidFill>
              </a:rPr>
              <a:t>Harvey.Rude@unco.edu</a:t>
            </a:r>
            <a:endParaRPr lang="en-US" sz="2285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625" dirty="0">
              <a:solidFill>
                <a:srgbClr val="00206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114" y="1600200"/>
            <a:ext cx="1965772" cy="19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62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EEB111"/>
                </a:solidFill>
              </a:rPr>
              <a:t>What is rural?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Based on National Center for Education Statistics (NCES) definition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Distance from urban clusters and urbanized areas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For Colorado,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&lt; 6500 students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&lt; 1000 students for small rural subset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-Distance from Front Range populations centers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5943600"/>
            <a:ext cx="690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 </a:t>
            </a:r>
            <a:r>
              <a:rPr lang="en-US" i="1" dirty="0">
                <a:solidFill>
                  <a:schemeClr val="bg1"/>
                </a:solidFill>
              </a:rPr>
              <a:t>Colorado Department of Education and Rural Education Council</a:t>
            </a:r>
          </a:p>
        </p:txBody>
      </p:sp>
      <p:pic>
        <p:nvPicPr>
          <p:cNvPr id="3074" name="Picture 2" descr="School B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42321"/>
            <a:ext cx="2800350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53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Shortages aren’t just a Colorado problem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United Nations estimates that 39 million new teachers will be needed worldwide by 2030</a:t>
            </a:r>
          </a:p>
          <a:p>
            <a:pPr lvl="1"/>
            <a:r>
              <a:rPr lang="en-US" dirty="0"/>
              <a:t>120,000 in the United States</a:t>
            </a:r>
          </a:p>
          <a:p>
            <a:pPr lvl="1"/>
            <a:endParaRPr lang="en-US" dirty="0"/>
          </a:p>
          <a:p>
            <a:r>
              <a:rPr lang="en-US" dirty="0"/>
              <a:t>Nearly all states have issues attracting and retaining educators </a:t>
            </a:r>
            <a:r>
              <a:rPr lang="mr-IN" dirty="0"/>
              <a:t>–</a:t>
            </a:r>
            <a:r>
              <a:rPr lang="en-US" dirty="0"/>
              <a:t> including our neighboring states</a:t>
            </a:r>
          </a:p>
          <a:p>
            <a:pPr lvl="1"/>
            <a:r>
              <a:rPr lang="en-US" dirty="0"/>
              <a:t>Kansas, Nebraska, New Mexico, Arizona, Utah, Wyoming</a:t>
            </a:r>
          </a:p>
          <a:p>
            <a:pPr lvl="1"/>
            <a:endParaRPr lang="en-US" dirty="0"/>
          </a:p>
          <a:p>
            <a:r>
              <a:rPr lang="en-US" dirty="0"/>
              <a:t>Impact of these shortages is being felt in all districts, but more dramatically within the rural regions of the Rocky Mountain West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ISFIRE, MSU Bozeman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175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 Colorado…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494176"/>
              </p:ext>
            </p:extLst>
          </p:nvPr>
        </p:nvGraphicFramePr>
        <p:xfrm>
          <a:off x="1295400" y="1295400"/>
          <a:ext cx="6629400" cy="505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058993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1465" y="318087"/>
            <a:ext cx="4586723" cy="593576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ISFIRE, MSU Bozeman</a:t>
            </a:r>
          </a:p>
        </p:txBody>
      </p:sp>
    </p:spTree>
    <p:extLst>
      <p:ext uri="{BB962C8B-B14F-4D97-AF65-F5344CB8AC3E}">
        <p14:creationId xmlns:p14="http://schemas.microsoft.com/office/powerpoint/2010/main" val="167842840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Colorado’s Current Shortages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Colorado continues to post record-low numbers for individuals completing educator preparation programs and enrolling in colleges/universities that offer these programs</a:t>
            </a:r>
          </a:p>
          <a:p>
            <a:endParaRPr lang="en-US" dirty="0"/>
          </a:p>
          <a:p>
            <a:r>
              <a:rPr lang="en-US" dirty="0"/>
              <a:t>Secondary math, secondary science, special education, cultural/linguistic diversity, special service providers - all in short-supply statewide</a:t>
            </a:r>
          </a:p>
          <a:p>
            <a:endParaRPr lang="en-US" dirty="0"/>
          </a:p>
          <a:p>
            <a:r>
              <a:rPr lang="en-US" dirty="0"/>
              <a:t>In rural and remote regions </a:t>
            </a:r>
            <a:r>
              <a:rPr lang="mr-IN" dirty="0"/>
              <a:t>–</a:t>
            </a:r>
            <a:r>
              <a:rPr lang="en-US" dirty="0"/>
              <a:t> all areas are a shortage including art education, elementary education and agricultural education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ISFIRE, MSU Bozeman</a:t>
            </a:r>
          </a:p>
        </p:txBody>
      </p:sp>
    </p:spTree>
    <p:extLst>
      <p:ext uri="{BB962C8B-B14F-4D97-AF65-F5344CB8AC3E}">
        <p14:creationId xmlns:p14="http://schemas.microsoft.com/office/powerpoint/2010/main" val="2877057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 growing shortage problem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528063"/>
              </p:ext>
            </p:extLst>
          </p:nvPr>
        </p:nvGraphicFramePr>
        <p:xfrm>
          <a:off x="1295507" y="2209800"/>
          <a:ext cx="6552986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2018 ISFIRE, MSU Bozeman</a:t>
            </a:r>
          </a:p>
        </p:txBody>
      </p:sp>
    </p:spTree>
    <p:extLst>
      <p:ext uri="{BB962C8B-B14F-4D97-AF65-F5344CB8AC3E}">
        <p14:creationId xmlns:p14="http://schemas.microsoft.com/office/powerpoint/2010/main" val="32932601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 Colorado….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 150,000 students in rural school districts</a:t>
            </a:r>
          </a:p>
          <a:p>
            <a:r>
              <a:rPr lang="en-US" dirty="0">
                <a:solidFill>
                  <a:schemeClr val="bg1"/>
                </a:solidFill>
              </a:rPr>
              <a:t>58 districts are on one K-12 site and/or one K-12 building</a:t>
            </a:r>
          </a:p>
        </p:txBody>
      </p:sp>
      <p:pic>
        <p:nvPicPr>
          <p:cNvPr id="4" name="Picture 14" descr="https://encrypted-tbn2.gstatic.com/images?q=tbn:ANd9GcTJ7EW3BE6AglEC0uWxBXmGfLwOkozbSV7_mlYtwz6qurbsvxVx-w"/>
          <p:cNvPicPr>
            <a:picLocks noChangeAspect="1" noChangeArrowheads="1"/>
          </p:cNvPicPr>
          <p:nvPr/>
        </p:nvPicPr>
        <p:blipFill>
          <a:blip r:embed="rId2" cstate="print"/>
          <a:srcRect t="7340" b="7029"/>
          <a:stretch>
            <a:fillRect/>
          </a:stretch>
        </p:blipFill>
        <p:spPr bwMode="auto">
          <a:xfrm>
            <a:off x="6533429" y="439480"/>
            <a:ext cx="2130334" cy="1447800"/>
          </a:xfrm>
          <a:prstGeom prst="rect">
            <a:avLst/>
          </a:prstGeom>
          <a:noFill/>
        </p:spPr>
      </p:pic>
      <p:pic>
        <p:nvPicPr>
          <p:cNvPr id="5" name="Picture 2" descr="C:\Users\lilnutts\Downloads\photo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181" y="2438400"/>
            <a:ext cx="1732829" cy="1514943"/>
          </a:xfrm>
          <a:prstGeom prst="rect">
            <a:avLst/>
          </a:prstGeom>
          <a:noFill/>
        </p:spPr>
      </p:pic>
      <p:pic>
        <p:nvPicPr>
          <p:cNvPr id="7" name="Picture 6" descr="https://lh3.googleusercontent.com/OHj8eldptgqmQIXV6oXITWeE8tmJ2WBnb9XNmOaUHChuM3maOhnFvNspoJIuxC3-P12G3anOZJ15K0j9VhlarGDC1B50H17v2yBnEjNbhhsQn0Nk4LoQmst2vdZn7H9OPg"/>
          <p:cNvPicPr>
            <a:picLocks noChangeAspect="1" noChangeArrowheads="1"/>
          </p:cNvPicPr>
          <p:nvPr/>
        </p:nvPicPr>
        <p:blipFill>
          <a:blip r:embed="rId4" cstate="print"/>
          <a:srcRect l="8407"/>
          <a:stretch>
            <a:fillRect/>
          </a:stretch>
        </p:blipFill>
        <p:spPr bwMode="auto">
          <a:xfrm>
            <a:off x="5257800" y="4419600"/>
            <a:ext cx="2193448" cy="1888263"/>
          </a:xfrm>
          <a:prstGeom prst="rect">
            <a:avLst/>
          </a:prstGeom>
          <a:noFill/>
        </p:spPr>
      </p:pic>
      <p:pic>
        <p:nvPicPr>
          <p:cNvPr id="2050" name="Picture 2" descr="K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53343"/>
            <a:ext cx="3311385" cy="17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79032"/>
      </p:ext>
    </p:extLst>
  </p:cSld>
  <p:clrMapOvr>
    <a:masterClrMapping/>
  </p:clrMapOvr>
  <p:transition spd="slow">
    <p:wipe/>
  </p:transition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Office Theme">
  <a:themeElements>
    <a:clrScheme name="Custom 2">
      <a:dk1>
        <a:srgbClr val="EEB11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3">
      <a:dk1>
        <a:srgbClr val="EEB111"/>
      </a:dk1>
      <a:lt1>
        <a:srgbClr val="000000"/>
      </a:lt1>
      <a:dk2>
        <a:srgbClr val="FFFF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ueprint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1200</Words>
  <Application>Microsoft Macintosh PowerPoint</Application>
  <PresentationFormat>On-screen Show (4:3)</PresentationFormat>
  <Paragraphs>239</Paragraphs>
  <Slides>25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Helvetica</vt:lpstr>
      <vt:lpstr>Helvetica Neue</vt:lpstr>
      <vt:lpstr>Helvetica Neue Bold Condensed</vt:lpstr>
      <vt:lpstr>Helvetica Neue Light</vt:lpstr>
      <vt:lpstr>Mangal</vt:lpstr>
      <vt:lpstr>Wingdings</vt:lpstr>
      <vt:lpstr>Office Theme</vt:lpstr>
      <vt:lpstr>1_Office Theme</vt:lpstr>
      <vt:lpstr>3_Office Theme</vt:lpstr>
      <vt:lpstr>8_Office Theme</vt:lpstr>
      <vt:lpstr>Blueprint</vt:lpstr>
      <vt:lpstr>Systemic Recruitment and Retention  of Rural Educators   Dr. Harvey Rude, Director Colorado Center for Rural Education Harvey.Rude@unco.edu  </vt:lpstr>
      <vt:lpstr>In the United States…</vt:lpstr>
      <vt:lpstr>What is rural?</vt:lpstr>
      <vt:lpstr>Shortages aren’t just a Colorado problem </vt:lpstr>
      <vt:lpstr>In Colorado…</vt:lpstr>
      <vt:lpstr>PowerPoint Presentation</vt:lpstr>
      <vt:lpstr>Colorado’s Current Shortages </vt:lpstr>
      <vt:lpstr>A growing shortage problem</vt:lpstr>
      <vt:lpstr>In Colorado….</vt:lpstr>
      <vt:lpstr>Some Similarities  and Many Differences</vt:lpstr>
      <vt:lpstr>Challenges of Teaching in Rural Schools</vt:lpstr>
      <vt:lpstr>Challenges of Teaching in Rural Schools</vt:lpstr>
      <vt:lpstr>Nature of the Students</vt:lpstr>
      <vt:lpstr>A look at Colorado</vt:lpstr>
      <vt:lpstr>PowerPoint Presentation</vt:lpstr>
      <vt:lpstr>44% of America’s ELL students live in rural communities.  33% America’s towns (&lt; 2,500) enroll ELLs  </vt:lpstr>
      <vt:lpstr>Opportunities</vt:lpstr>
      <vt:lpstr>Opportunities</vt:lpstr>
      <vt:lpstr>CCRE Current Programs</vt:lpstr>
      <vt:lpstr>PowerPoint Presentation</vt:lpstr>
      <vt:lpstr>Colorado Rural Teaching Stipends: Incentives for teacher candidates to student teach in rural school districts </vt:lpstr>
      <vt:lpstr>Concurrent Enrollment Educator Qualification Scholarship:  For p-12 educators in rural Colorado school districts to pursue Concurrent Enrollment Educator Qualification certification. </vt:lpstr>
      <vt:lpstr>National Board Teacher Certification Scholarship:  K-12 educators in rural Colorado school districts to pursue National Board certification. </vt:lpstr>
      <vt:lpstr>PowerPoint Presentation</vt:lpstr>
      <vt:lpstr>Questions?</vt:lpstr>
    </vt:vector>
  </TitlesOfParts>
  <Company>UNC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woody</dc:creator>
  <cp:lastModifiedBy>Rude, Harvey</cp:lastModifiedBy>
  <cp:revision>90</cp:revision>
  <cp:lastPrinted>2014-11-06T03:29:06Z</cp:lastPrinted>
  <dcterms:created xsi:type="dcterms:W3CDTF">2010-03-08T21:38:44Z</dcterms:created>
  <dcterms:modified xsi:type="dcterms:W3CDTF">2018-08-03T20:02:33Z</dcterms:modified>
</cp:coreProperties>
</file>