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60" r:id="rId2"/>
  </p:sldMasterIdLst>
  <p:notesMasterIdLst>
    <p:notesMasterId r:id="rId37"/>
  </p:notesMasterIdLst>
  <p:handoutMasterIdLst>
    <p:handoutMasterId r:id="rId38"/>
  </p:handoutMasterIdLst>
  <p:sldIdLst>
    <p:sldId id="306" r:id="rId3"/>
    <p:sldId id="260" r:id="rId4"/>
    <p:sldId id="294" r:id="rId5"/>
    <p:sldId id="295" r:id="rId6"/>
    <p:sldId id="296" r:id="rId7"/>
    <p:sldId id="293" r:id="rId8"/>
    <p:sldId id="261" r:id="rId9"/>
    <p:sldId id="308" r:id="rId10"/>
    <p:sldId id="267" r:id="rId11"/>
    <p:sldId id="304" r:id="rId12"/>
    <p:sldId id="302" r:id="rId13"/>
    <p:sldId id="299" r:id="rId14"/>
    <p:sldId id="300" r:id="rId15"/>
    <p:sldId id="301" r:id="rId16"/>
    <p:sldId id="303" r:id="rId17"/>
    <p:sldId id="297" r:id="rId18"/>
    <p:sldId id="292" r:id="rId19"/>
    <p:sldId id="309" r:id="rId20"/>
    <p:sldId id="305" r:id="rId21"/>
    <p:sldId id="278" r:id="rId22"/>
    <p:sldId id="274" r:id="rId23"/>
    <p:sldId id="280" r:id="rId24"/>
    <p:sldId id="279" r:id="rId25"/>
    <p:sldId id="281" r:id="rId26"/>
    <p:sldId id="282" r:id="rId27"/>
    <p:sldId id="283" r:id="rId28"/>
    <p:sldId id="275" r:id="rId29"/>
    <p:sldId id="276" r:id="rId30"/>
    <p:sldId id="273" r:id="rId31"/>
    <p:sldId id="277" r:id="rId32"/>
    <p:sldId id="262" r:id="rId33"/>
    <p:sldId id="288" r:id="rId34"/>
    <p:sldId id="291" r:id="rId35"/>
    <p:sldId id="265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109C03C-8E59-6F46-A370-63214A682A0B}">
          <p14:sldIdLst>
            <p14:sldId id="306"/>
            <p14:sldId id="260"/>
            <p14:sldId id="294"/>
            <p14:sldId id="295"/>
            <p14:sldId id="296"/>
            <p14:sldId id="293"/>
            <p14:sldId id="261"/>
          </p14:sldIdLst>
        </p14:section>
        <p14:section name="Untitled Section" id="{44E8B6BF-590C-3B42-924F-320CD3701933}">
          <p14:sldIdLst>
            <p14:sldId id="308"/>
            <p14:sldId id="267"/>
            <p14:sldId id="304"/>
            <p14:sldId id="302"/>
            <p14:sldId id="299"/>
            <p14:sldId id="300"/>
            <p14:sldId id="301"/>
            <p14:sldId id="303"/>
            <p14:sldId id="297"/>
            <p14:sldId id="292"/>
            <p14:sldId id="309"/>
            <p14:sldId id="305"/>
            <p14:sldId id="278"/>
            <p14:sldId id="274"/>
            <p14:sldId id="280"/>
            <p14:sldId id="279"/>
            <p14:sldId id="281"/>
            <p14:sldId id="282"/>
            <p14:sldId id="283"/>
            <p14:sldId id="275"/>
            <p14:sldId id="276"/>
            <p14:sldId id="273"/>
            <p14:sldId id="277"/>
            <p14:sldId id="262"/>
            <p14:sldId id="288"/>
            <p14:sldId id="291"/>
            <p14:sldId id="26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san Ledger" initials="SL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39"/>
    <p:restoredTop sz="94737"/>
  </p:normalViewPr>
  <p:slideViewPr>
    <p:cSldViewPr snapToObjects="1">
      <p:cViewPr>
        <p:scale>
          <a:sx n="81" d="100"/>
          <a:sy n="81" d="100"/>
        </p:scale>
        <p:origin x="-1368" y="-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6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commentAuthors" Target="commentAuthors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D10BA-7DC1-D440-91C2-23922AEAB132}" type="datetimeFigureOut">
              <a:rPr lang="en-US" smtClean="0"/>
              <a:pPr/>
              <a:t>8/1/18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F9D499-2FB7-A940-820A-47357F2D7B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57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C27FC-621D-2E4F-93F9-5216EE9E90EB}" type="datetimeFigureOut">
              <a:rPr lang="en-US" smtClean="0"/>
              <a:pPr/>
              <a:t>8/1/18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D02AA6-8339-6341-8A31-C2C1C095EA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35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15D9E1-1D4C-4533-BDB9-DB7AFB7B08E7}" type="slidenum">
              <a:rPr lang="en-AU"/>
              <a:pPr/>
              <a:t>1</a:t>
            </a:fld>
            <a:endParaRPr lang="en-AU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82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State by state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02AA6-8339-6341-8A31-C2C1C095EA4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35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State by state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02AA6-8339-6341-8A31-C2C1C095EA4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62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State by state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02AA6-8339-6341-8A31-C2C1C095EA4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252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In 4</a:t>
            </a:r>
            <a:r>
              <a:rPr lang="en-US" baseline="30000" smtClean="0"/>
              <a:t>th</a:t>
            </a:r>
            <a:r>
              <a:rPr lang="en-US" smtClean="0"/>
              <a:t> year students have just completed the following </a:t>
            </a:r>
            <a:r>
              <a:rPr lang="en-US" err="1" smtClean="0"/>
              <a:t>imulation</a:t>
            </a:r>
            <a:r>
              <a:rPr lang="en-US" smtClean="0"/>
              <a:t> </a:t>
            </a:r>
            <a:r>
              <a:rPr lang="mr-IN" smtClean="0"/>
              <a:t>–</a:t>
            </a:r>
            <a:r>
              <a:rPr lang="en-US" smtClean="0"/>
              <a:t> designed because this is something new teachers often struggle with. The situation </a:t>
            </a:r>
            <a:r>
              <a:rPr lang="mr-IN" smtClean="0"/>
              <a:t>…</a:t>
            </a:r>
            <a:r>
              <a:rPr lang="en-AU" smtClean="0"/>
              <a:t> student goes</a:t>
            </a:r>
            <a:r>
              <a:rPr lang="en-AU" baseline="0" smtClean="0"/>
              <a:t> in ‘cold’ and does their best to calm the parent.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6B2A3-0A0C-499E-9F17-AEF11F049381}" type="slidenum">
              <a:rPr lang="en-AU" smtClean="0"/>
              <a:pPr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594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15D9E1-1D4C-4533-BDB9-DB7AFB7B08E7}" type="slidenum">
              <a:rPr lang="en-AU"/>
              <a:pPr/>
              <a:t>19</a:t>
            </a:fld>
            <a:endParaRPr lang="en-AU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90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609600"/>
            <a:ext cx="6705600" cy="808038"/>
          </a:xfrm>
        </p:spPr>
        <p:txBody>
          <a:bodyPr>
            <a:noAutofit/>
          </a:bodyPr>
          <a:lstStyle>
            <a:lvl1pPr algn="l">
              <a:defRPr sz="3200">
                <a:latin typeface="Verdana"/>
                <a:cs typeface="Verdana"/>
              </a:defRPr>
            </a:lvl1pPr>
          </a:lstStyle>
          <a:p>
            <a:r>
              <a:rPr lang="en-AU" dirty="0" smtClean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 marL="457200" indent="-457200">
              <a:spcBef>
                <a:spcPts val="1200"/>
              </a:spcBef>
              <a:buFont typeface="Arial"/>
              <a:buChar char="•"/>
              <a:defRPr sz="24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AU" dirty="0" smtClean="0"/>
              <a:t>Click to add text</a:t>
            </a:r>
          </a:p>
        </p:txBody>
      </p:sp>
      <p:pic>
        <p:nvPicPr>
          <p:cNvPr id="6" name="Picture 5" descr="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9000" y="152400"/>
            <a:ext cx="1447800" cy="144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2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036F746-AD67-9F43-B3B6-3076D2510E1C}" type="datetimeFigureOut">
              <a:rPr lang="en-US" smtClean="0"/>
              <a:pPr/>
              <a:t>8/1/18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60C805-36DB-EC4B-AFA9-C16EFAE6EB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6046" y="964693"/>
            <a:ext cx="5937755" cy="118872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046" y="2638046"/>
            <a:ext cx="5937755" cy="31019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978943" y="6238817"/>
            <a:ext cx="2065310" cy="323968"/>
          </a:xfrm>
          <a:prstGeom prst="rect">
            <a:avLst/>
          </a:prstGeom>
        </p:spPr>
        <p:txBody>
          <a:bodyPr/>
          <a:lstStyle/>
          <a:p>
            <a:fld id="{24818D4F-CA4F-354A-B5B6-6B06CA708AB2}" type="datetimeFigureOut">
              <a:rPr lang="en-US" smtClean="0"/>
              <a:t>8/1/18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02240" y="6236208"/>
            <a:ext cx="4556664" cy="3200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240112" y="6217921"/>
            <a:ext cx="365760" cy="365760"/>
          </a:xfrm>
          <a:prstGeom prst="ellipse">
            <a:avLst/>
          </a:prstGeom>
        </p:spPr>
        <p:txBody>
          <a:bodyPr/>
          <a:lstStyle/>
          <a:p>
            <a:fld id="{5823137D-DA10-C544-ADED-44C9C90B0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87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3D934-51C7-5E49-84CF-DEA636EEA120}" type="datetimeFigureOut">
              <a:rPr lang="en-US" smtClean="0"/>
              <a:pPr/>
              <a:t>8/1/18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4F1E8-EC8D-B04D-B431-5C564326A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urdoch pp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11.tiff"/><Relationship Id="rId7" Type="http://schemas.openxmlformats.org/officeDocument/2006/relationships/image" Target="../media/image12.tiff"/><Relationship Id="rId8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6" Type="http://schemas.openxmlformats.org/officeDocument/2006/relationships/image" Target="../media/image11.tiff"/><Relationship Id="rId7" Type="http://schemas.openxmlformats.org/officeDocument/2006/relationships/image" Target="../media/image16.png"/><Relationship Id="rId8" Type="http://schemas.openxmlformats.org/officeDocument/2006/relationships/image" Target="../media/image17.tiff"/><Relationship Id="rId9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23.jpg"/><Relationship Id="rId7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s.ledger@murdoch.edu.au" TargetMode="External"/><Relationship Id="rId4" Type="http://schemas.openxmlformats.org/officeDocument/2006/relationships/hyperlink" Target="mailto:Simlab@murdoch.edu.au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LguXfHKsa0c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vimeo.com/280662232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Rectangle 1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" y="198"/>
            <a:ext cx="9143471" cy="685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5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5" y="0"/>
            <a:ext cx="7523380" cy="953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99" b="1" dirty="0" smtClean="0"/>
              <a:t>Not only the classroom:</a:t>
            </a:r>
            <a:endParaRPr lang="en-US" sz="2799" b="1" dirty="0"/>
          </a:p>
          <a:p>
            <a:pPr algn="ctr"/>
            <a:r>
              <a:rPr lang="en-US" sz="2799" b="1" dirty="0"/>
              <a:t>Interviews, Conversations &amp; Difficult Discussions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303" y="2133156"/>
            <a:ext cx="5183376" cy="35665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6055278">
            <a:off x="6947714" y="4336861"/>
            <a:ext cx="1007879" cy="32396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dirty="0"/>
              <a:t>Develop repertoire of responses</a:t>
            </a:r>
          </a:p>
        </p:txBody>
      </p:sp>
      <p:sp>
        <p:nvSpPr>
          <p:cNvPr id="6" name="Rectangle 5"/>
          <p:cNvSpPr/>
          <p:nvPr/>
        </p:nvSpPr>
        <p:spPr>
          <a:xfrm rot="4551325">
            <a:off x="1323283" y="4254070"/>
            <a:ext cx="1007879" cy="32396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dirty="0"/>
              <a:t>Safe &amp; non-threatening environment</a:t>
            </a:r>
          </a:p>
        </p:txBody>
      </p:sp>
      <p:sp>
        <p:nvSpPr>
          <p:cNvPr id="7" name="Rectangle 6"/>
          <p:cNvSpPr/>
          <p:nvPr/>
        </p:nvSpPr>
        <p:spPr>
          <a:xfrm rot="5400000">
            <a:off x="4095471" y="333374"/>
            <a:ext cx="1007879" cy="32396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dirty="0"/>
              <a:t>Practice &amp; Rehearse</a:t>
            </a:r>
          </a:p>
        </p:txBody>
      </p:sp>
    </p:spTree>
    <p:extLst>
      <p:ext uri="{BB962C8B-B14F-4D97-AF65-F5344CB8AC3E}">
        <p14:creationId xmlns:p14="http://schemas.microsoft.com/office/powerpoint/2010/main" val="518103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5" y="4076922"/>
            <a:ext cx="9143471" cy="2781078"/>
          </a:xfrm>
        </p:spPr>
        <p:txBody>
          <a:bodyPr>
            <a:normAutofit/>
          </a:bodyPr>
          <a:lstStyle/>
          <a:p>
            <a:pPr marL="228599" lvl="1" indent="0" algn="ctr">
              <a:buNone/>
            </a:pPr>
            <a:endParaRPr lang="en-US" sz="3199" b="1" dirty="0"/>
          </a:p>
          <a:p>
            <a:pPr lvl="1"/>
            <a:r>
              <a:rPr lang="en-US" sz="3199" b="1" dirty="0">
                <a:latin typeface="Verdana" charset="0"/>
                <a:ea typeface="Verdana" charset="0"/>
                <a:cs typeface="Verdana" charset="0"/>
              </a:rPr>
              <a:t>2016 </a:t>
            </a:r>
            <a:r>
              <a:rPr lang="en-US" sz="2400" dirty="0" err="1"/>
              <a:t>TeachLive</a:t>
            </a:r>
            <a:r>
              <a:rPr lang="en-US" sz="2400" dirty="0"/>
              <a:t>  - University of Central Florida</a:t>
            </a:r>
          </a:p>
          <a:p>
            <a:pPr lvl="1"/>
            <a:r>
              <a:rPr lang="en-US" sz="2799" b="1" dirty="0">
                <a:latin typeface="Verdana" charset="0"/>
                <a:ea typeface="Verdana" charset="0"/>
                <a:cs typeface="Verdana" charset="0"/>
              </a:rPr>
              <a:t>2017</a:t>
            </a:r>
            <a:r>
              <a:rPr lang="en-US" sz="2799" dirty="0"/>
              <a:t> </a:t>
            </a:r>
            <a:r>
              <a:rPr lang="en-US" dirty="0"/>
              <a:t>  </a:t>
            </a:r>
            <a:r>
              <a:rPr lang="en-US" sz="2400" dirty="0" err="1"/>
              <a:t>Mursion</a:t>
            </a:r>
            <a:r>
              <a:rPr lang="en-US" sz="2400" dirty="0"/>
              <a:t> – Commercial Arm of UCF</a:t>
            </a:r>
          </a:p>
          <a:p>
            <a:pPr lvl="1"/>
            <a:r>
              <a:rPr lang="en-US" sz="3199" b="1" dirty="0">
                <a:latin typeface="Verdana" charset="0"/>
                <a:ea typeface="Verdana" charset="0"/>
                <a:cs typeface="Verdana" charset="0"/>
              </a:rPr>
              <a:t>2017</a:t>
            </a:r>
            <a:r>
              <a:rPr lang="en-US" dirty="0"/>
              <a:t> </a:t>
            </a:r>
            <a:r>
              <a:rPr lang="en-US" sz="2400" dirty="0" err="1"/>
              <a:t>SimLab@Murdoch</a:t>
            </a:r>
            <a:r>
              <a:rPr lang="en-US" sz="2400" dirty="0"/>
              <a:t> [</a:t>
            </a:r>
            <a:r>
              <a:rPr lang="en-US" sz="2400" dirty="0" err="1"/>
              <a:t>Mursion</a:t>
            </a:r>
            <a:r>
              <a:rPr lang="en-US" sz="2400" dirty="0"/>
              <a:t>] – </a:t>
            </a:r>
          </a:p>
          <a:p>
            <a:pPr lvl="5"/>
            <a:r>
              <a:rPr lang="en-US" sz="1800" dirty="0" smtClean="0"/>
              <a:t>Australian </a:t>
            </a:r>
            <a:r>
              <a:rPr lang="en-US" sz="1800" dirty="0"/>
              <a:t>Site license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4" y="117399"/>
            <a:ext cx="7501186" cy="58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9" lvl="1" algn="ctr"/>
            <a:r>
              <a:rPr lang="en-US" sz="3199" b="1"/>
              <a:t>Murdoch Simulation &amp; Avatars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08" y="1629217"/>
            <a:ext cx="9143471" cy="30236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75940" y="4283606"/>
            <a:ext cx="2945253" cy="3692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err="1">
                <a:solidFill>
                  <a:srgbClr val="C00000"/>
                </a:solidFill>
              </a:rPr>
              <a:t>SimLab@Murdoch</a:t>
            </a:r>
            <a:r>
              <a:rPr lang="en-US" b="1" dirty="0">
                <a:solidFill>
                  <a:srgbClr val="C00000"/>
                </a:solidFill>
              </a:rPr>
              <a:t> (</a:t>
            </a:r>
            <a:r>
              <a:rPr lang="en-US" b="1" dirty="0" err="1">
                <a:solidFill>
                  <a:srgbClr val="C00000"/>
                </a:solidFill>
              </a:rPr>
              <a:t>Mursion</a:t>
            </a:r>
            <a:r>
              <a:rPr lang="en-US" b="1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56432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" y="1845191"/>
            <a:ext cx="3531154" cy="3743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214" y="3404416"/>
            <a:ext cx="3635848" cy="34535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322" y="1276556"/>
            <a:ext cx="8328239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9" b="1" dirty="0"/>
              <a:t>Learning anywhere anytime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22" y="108306"/>
            <a:ext cx="897859" cy="8907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48364" y="261382"/>
            <a:ext cx="5615324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/>
              <a:t>Benefit #1: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58" y="5095954"/>
            <a:ext cx="2843944" cy="17620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6077" y="1845188"/>
            <a:ext cx="3129733" cy="50128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1828" y="1248129"/>
            <a:ext cx="3101234" cy="239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10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7181" y="1260549"/>
            <a:ext cx="7176378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 err="1"/>
              <a:t>Personalised</a:t>
            </a:r>
            <a:r>
              <a:rPr lang="en-US" sz="3199" b="1" dirty="0"/>
              <a:t> Learning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22" y="108306"/>
            <a:ext cx="897859" cy="8907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48364" y="261382"/>
            <a:ext cx="5615324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/>
              <a:t>Benefit #2: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697" y="1849497"/>
            <a:ext cx="2627970" cy="23696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511" y="1845189"/>
            <a:ext cx="3023636" cy="22570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919" y="3593502"/>
            <a:ext cx="5268900" cy="32644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088" y="4668160"/>
            <a:ext cx="1487138" cy="21468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210" y="4686841"/>
            <a:ext cx="1856708" cy="21094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3184" y="1816249"/>
            <a:ext cx="2184369" cy="177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78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321" y="1260549"/>
            <a:ext cx="8974414" cy="1076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>
                <a:solidFill>
                  <a:schemeClr val="bg1"/>
                </a:solidFill>
              </a:rPr>
              <a:t>Safe, </a:t>
            </a:r>
            <a:r>
              <a:rPr lang="en-US" sz="3199" b="1" dirty="0"/>
              <a:t>Non-Threatening &amp; Moderated Learning Environment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22" y="108306"/>
            <a:ext cx="897859" cy="8907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48364" y="261382"/>
            <a:ext cx="5615324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/>
              <a:t>Benefit #3: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841" y="2337518"/>
            <a:ext cx="7595372" cy="404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2" r="63982"/>
          <a:stretch/>
        </p:blipFill>
        <p:spPr>
          <a:xfrm>
            <a:off x="3605374" y="2205147"/>
            <a:ext cx="1807437" cy="1461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58"/>
          <a:stretch/>
        </p:blipFill>
        <p:spPr>
          <a:xfrm>
            <a:off x="391249" y="307044"/>
            <a:ext cx="2640167" cy="8614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20347" y="249252"/>
            <a:ext cx="5865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Irate parent: </a:t>
            </a:r>
            <a:r>
              <a:rPr lang="en-US" sz="2400" dirty="0"/>
              <a:t>Jasmine’s achievement in Mathematics has declined and Linda wants the teacher to address the issue</a:t>
            </a:r>
            <a:r>
              <a:rPr lang="en-US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7" r="6484" b="10668"/>
          <a:stretch/>
        </p:blipFill>
        <p:spPr>
          <a:xfrm>
            <a:off x="6549401" y="4240744"/>
            <a:ext cx="2594599" cy="25467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9" b="18353"/>
          <a:stretch/>
        </p:blipFill>
        <p:spPr>
          <a:xfrm rot="958505">
            <a:off x="5972912" y="1895474"/>
            <a:ext cx="2797970" cy="1655801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44" y="4061945"/>
            <a:ext cx="2009855" cy="22835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03641" y="1393822"/>
            <a:ext cx="3199315" cy="338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STEP 1: Parent Interview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9" b="18353"/>
          <a:stretch/>
        </p:blipFill>
        <p:spPr>
          <a:xfrm>
            <a:off x="203642" y="1778879"/>
            <a:ext cx="3015383" cy="18670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4" y="4240744"/>
            <a:ext cx="3779831" cy="14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STEP 2: Intervention Strategy</a:t>
            </a:r>
          </a:p>
          <a:p>
            <a:endParaRPr lang="en-US" sz="1400" b="1" dirty="0"/>
          </a:p>
          <a:p>
            <a:pPr marL="814170" lvl="2" indent="-128553">
              <a:buFont typeface="Arial" charset="0"/>
              <a:buChar char="•"/>
            </a:pPr>
            <a:r>
              <a:rPr lang="en-US" sz="1400" b="1" dirty="0"/>
              <a:t>Courtesies -</a:t>
            </a:r>
            <a:r>
              <a:rPr lang="en-US" sz="1400" b="1" dirty="0" err="1"/>
              <a:t>Personalise</a:t>
            </a:r>
            <a:endParaRPr lang="en-US" sz="1400" b="1" dirty="0"/>
          </a:p>
          <a:p>
            <a:pPr marL="814170" lvl="2" indent="-128553">
              <a:buFont typeface="Arial" charset="0"/>
              <a:buChar char="•"/>
            </a:pPr>
            <a:r>
              <a:rPr lang="en-US" sz="1400" b="1" dirty="0"/>
              <a:t>Situation</a:t>
            </a:r>
          </a:p>
          <a:p>
            <a:pPr marL="814170" lvl="2" indent="-128553">
              <a:buFont typeface="Arial" charset="0"/>
              <a:buChar char="•"/>
            </a:pPr>
            <a:r>
              <a:rPr lang="en-US" sz="1400" b="1" dirty="0"/>
              <a:t>Action</a:t>
            </a:r>
          </a:p>
          <a:p>
            <a:pPr marL="814170" lvl="2" indent="-128553">
              <a:buFont typeface="Arial" charset="0"/>
              <a:buChar char="•"/>
            </a:pPr>
            <a:r>
              <a:rPr lang="en-US" sz="1400" b="1" dirty="0"/>
              <a:t>Outcome</a:t>
            </a:r>
          </a:p>
        </p:txBody>
      </p:sp>
      <p:sp>
        <p:nvSpPr>
          <p:cNvPr id="12" name="TextBox 11"/>
          <p:cNvSpPr txBox="1"/>
          <p:nvPr/>
        </p:nvSpPr>
        <p:spPr>
          <a:xfrm rot="20808203">
            <a:off x="5806821" y="4069918"/>
            <a:ext cx="2569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STEP 3: Repeat Interview</a:t>
            </a:r>
          </a:p>
        </p:txBody>
      </p:sp>
    </p:spTree>
    <p:extLst>
      <p:ext uri="{BB962C8B-B14F-4D97-AF65-F5344CB8AC3E}">
        <p14:creationId xmlns:p14="http://schemas.microsoft.com/office/powerpoint/2010/main" val="39316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980728"/>
            <a:ext cx="3742184" cy="1470025"/>
          </a:xfrm>
        </p:spPr>
        <p:txBody>
          <a:bodyPr/>
          <a:lstStyle/>
          <a:p>
            <a:r>
              <a:rPr lang="en-US" dirty="0" smtClean="0"/>
              <a:t>Portable Lab</a:t>
            </a:r>
            <a:endParaRPr lang="en-US" dirty="0"/>
          </a:p>
        </p:txBody>
      </p:sp>
      <p:pic>
        <p:nvPicPr>
          <p:cNvPr id="4" name="IMG_076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0"/>
            <a:ext cx="3608930" cy="641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58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02" y="260648"/>
            <a:ext cx="9040598" cy="629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93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632848" cy="1188720"/>
          </a:xfrm>
        </p:spPr>
        <p:txBody>
          <a:bodyPr/>
          <a:lstStyle/>
          <a:p>
            <a:r>
              <a:rPr lang="en-US" sz="3200" b="1" dirty="0" err="1" smtClean="0"/>
              <a:t>Simlab@Murdoch</a:t>
            </a:r>
            <a:r>
              <a:rPr lang="en-US" sz="3200" b="1" dirty="0" smtClean="0"/>
              <a:t>: </a:t>
            </a:r>
            <a:br>
              <a:rPr lang="en-US" sz="3200" b="1" dirty="0" smtClean="0"/>
            </a:br>
            <a:r>
              <a:rPr lang="en-US" sz="3200" b="1" dirty="0" smtClean="0"/>
              <a:t>Bridging the gap between metro and rural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1400" dirty="0" smtClean="0"/>
              <a:t>powered by </a:t>
            </a:r>
            <a:r>
              <a:rPr lang="en-US" sz="1400" dirty="0" err="1" smtClean="0"/>
              <a:t>Mursion</a:t>
            </a:r>
            <a:r>
              <a:rPr lang="en-US" sz="1400" dirty="0" smtClean="0"/>
              <a:t/>
            </a:r>
            <a:br>
              <a:rPr lang="en-US" sz="1400" dirty="0" smtClean="0"/>
            </a:b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93384"/>
            <a:ext cx="8568952" cy="3895205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Access from laptop or lab </a:t>
            </a:r>
          </a:p>
          <a:p>
            <a:r>
              <a:rPr lang="en-US" dirty="0" smtClean="0"/>
              <a:t>Used by individuals, group and school</a:t>
            </a:r>
          </a:p>
          <a:p>
            <a:r>
              <a:rPr lang="en-US" dirty="0" smtClean="0"/>
              <a:t>Scenarios can be developed to depict context specific needs:</a:t>
            </a:r>
            <a:r>
              <a:rPr lang="en-US" dirty="0"/>
              <a:t> </a:t>
            </a:r>
            <a:r>
              <a:rPr lang="en-US" dirty="0" smtClean="0"/>
              <a:t>special needs, ESL, gifted, multiage, indigenous…</a:t>
            </a:r>
          </a:p>
          <a:p>
            <a:r>
              <a:rPr lang="en-US" dirty="0" smtClean="0"/>
              <a:t>How to respond to parents, community, colleagues, difficult conversations.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307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8494" y="1629217"/>
            <a:ext cx="8207012" cy="4954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99" b="1" dirty="0">
                <a:latin typeface="Helvetica" charset="0"/>
              </a:rPr>
              <a:t>If you are interested in learning more</a:t>
            </a:r>
          </a:p>
          <a:p>
            <a:pPr algn="ctr"/>
            <a:r>
              <a:rPr lang="en-US" sz="2799" b="1" dirty="0">
                <a:latin typeface="Helvetica" charset="0"/>
              </a:rPr>
              <a:t>about </a:t>
            </a:r>
            <a:r>
              <a:rPr lang="en-US" sz="2799" b="1" dirty="0" err="1">
                <a:latin typeface="Helvetica" charset="0"/>
              </a:rPr>
              <a:t>SimLab@Murdoch</a:t>
            </a:r>
            <a:r>
              <a:rPr lang="en-US" sz="2799" b="1" dirty="0">
                <a:latin typeface="Helvetica" charset="0"/>
              </a:rPr>
              <a:t>™ </a:t>
            </a:r>
            <a:r>
              <a:rPr lang="en-US" sz="2799" b="1" dirty="0" err="1">
                <a:latin typeface="Helvetica" charset="0"/>
              </a:rPr>
              <a:t>Mursion</a:t>
            </a:r>
            <a:r>
              <a:rPr lang="en-US" sz="2799" b="1" dirty="0">
                <a:latin typeface="Helvetica" charset="0"/>
              </a:rPr>
              <a:t> </a:t>
            </a:r>
          </a:p>
          <a:p>
            <a:pPr algn="ctr"/>
            <a:r>
              <a:rPr lang="en-US" sz="2799" b="1" dirty="0">
                <a:latin typeface="Helvetica" charset="0"/>
              </a:rPr>
              <a:t>and its offerings, research collaborations, trialing or creative options</a:t>
            </a:r>
          </a:p>
          <a:p>
            <a:pPr algn="ctr"/>
            <a:r>
              <a:rPr lang="en-US" sz="2799" b="1" dirty="0">
                <a:latin typeface="Helvetica" charset="0"/>
              </a:rPr>
              <a:t>please contact me on </a:t>
            </a:r>
          </a:p>
          <a:p>
            <a:pPr algn="ctr"/>
            <a:endParaRPr lang="en-US" b="1" dirty="0">
              <a:latin typeface="Helvetica" charset="0"/>
            </a:endParaRPr>
          </a:p>
          <a:p>
            <a:pPr algn="ctr"/>
            <a:r>
              <a:rPr lang="en-US" sz="2799" b="1" dirty="0">
                <a:latin typeface="Helvetica" charset="0"/>
                <a:hlinkClick r:id="rId3"/>
              </a:rPr>
              <a:t>s.ledger@murdoch.edu.au</a:t>
            </a:r>
            <a:endParaRPr lang="en-US" sz="2799" b="1" dirty="0">
              <a:latin typeface="Helvetica" charset="0"/>
            </a:endParaRPr>
          </a:p>
          <a:p>
            <a:pPr algn="ctr"/>
            <a:endParaRPr lang="en-US" b="1" dirty="0">
              <a:latin typeface="Helvetica" charset="0"/>
            </a:endParaRPr>
          </a:p>
          <a:p>
            <a:pPr algn="ctr"/>
            <a:r>
              <a:rPr lang="en-US" sz="2799" b="1" dirty="0">
                <a:latin typeface="Helvetica" charset="0"/>
              </a:rPr>
              <a:t> or the following for a live demonstration via Zoom or Skype: </a:t>
            </a:r>
          </a:p>
          <a:p>
            <a:pPr algn="ctr"/>
            <a:endParaRPr lang="en-US" b="1" dirty="0">
              <a:solidFill>
                <a:schemeClr val="bg1"/>
              </a:solidFill>
              <a:latin typeface="Helvetica" charset="0"/>
            </a:endParaRPr>
          </a:p>
          <a:p>
            <a:pPr algn="ctr"/>
            <a:r>
              <a:rPr lang="en-US" sz="2799" b="1" dirty="0">
                <a:solidFill>
                  <a:schemeClr val="bg1"/>
                </a:solidFill>
                <a:latin typeface="Helvetica" charset="0"/>
                <a:hlinkClick r:id="rId4"/>
              </a:rPr>
              <a:t>Simlab@murdoch.edu.au</a:t>
            </a:r>
            <a:endParaRPr lang="en-US" sz="2799" b="1" dirty="0">
              <a:solidFill>
                <a:schemeClr val="bg1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219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254832"/>
            <a:ext cx="8136904" cy="5270512"/>
          </a:xfrm>
        </p:spPr>
        <p:txBody>
          <a:bodyPr/>
          <a:lstStyle/>
          <a:p>
            <a:r>
              <a:rPr lang="en-AU" sz="3200" b="1" dirty="0" smtClean="0"/>
              <a:t>Learning to Teach with Avatars: </a:t>
            </a:r>
            <a:br>
              <a:rPr lang="en-AU" sz="3200" b="1" dirty="0" smtClean="0"/>
            </a:br>
            <a:r>
              <a:rPr lang="en-AU" sz="3200" b="1" dirty="0" smtClean="0"/>
              <a:t>No matter where you live!</a:t>
            </a:r>
            <a:br>
              <a:rPr lang="en-AU" sz="3200" b="1" dirty="0" smtClean="0"/>
            </a:br>
            <a:r>
              <a:rPr lang="en-AU" sz="3200" b="1" dirty="0" smtClean="0"/>
              <a:t/>
            </a:r>
            <a:br>
              <a:rPr lang="en-AU" sz="3200" b="1" dirty="0" smtClean="0"/>
            </a:br>
            <a:r>
              <a:rPr lang="en-AU" sz="2400" b="1" i="1" dirty="0" smtClean="0"/>
              <a:t>A mixed reality learning environment</a:t>
            </a:r>
            <a:br>
              <a:rPr lang="en-AU" sz="2400" b="1" i="1" dirty="0" smtClean="0"/>
            </a:br>
            <a:r>
              <a:rPr lang="en-AU" sz="2400" b="1" i="1" dirty="0" smtClean="0"/>
              <a:t>for ongoing teacher development </a:t>
            </a:r>
            <a:br>
              <a:rPr lang="en-AU" sz="2400" b="1" i="1" dirty="0" smtClean="0"/>
            </a:br>
            <a:r>
              <a:rPr lang="en-AU" sz="2400" b="1" i="1" dirty="0" smtClean="0"/>
              <a:t>in rural and remote areas</a:t>
            </a:r>
            <a:r>
              <a:rPr lang="en-AU" sz="3200" b="1" i="1" dirty="0" smtClean="0"/>
              <a:t/>
            </a:r>
            <a:br>
              <a:rPr lang="en-AU" sz="3200" b="1" i="1" dirty="0" smtClean="0"/>
            </a:br>
            <a:r>
              <a:rPr lang="en-AU" sz="3200" b="1" i="1" dirty="0" smtClean="0"/>
              <a:t/>
            </a:r>
            <a:br>
              <a:rPr lang="en-AU" sz="3200" b="1" i="1" dirty="0" smtClean="0"/>
            </a:br>
            <a:r>
              <a:rPr lang="en-AU" sz="2800" dirty="0"/>
              <a:t/>
            </a:r>
            <a:br>
              <a:rPr lang="en-AU" sz="2800" dirty="0"/>
            </a:br>
            <a:r>
              <a:rPr lang="en-AU" sz="2800" i="1" dirty="0" smtClean="0"/>
              <a:t>Susan Ledger</a:t>
            </a:r>
            <a:br>
              <a:rPr lang="en-AU" sz="2800" i="1" dirty="0" smtClean="0"/>
            </a:br>
            <a:r>
              <a:rPr lang="en-AU" sz="2800" i="1" dirty="0" smtClean="0"/>
              <a:t/>
            </a:r>
            <a:br>
              <a:rPr lang="en-AU" sz="2800" i="1" dirty="0" smtClean="0"/>
            </a:br>
            <a:r>
              <a:rPr lang="en-AU" sz="2000" i="1" dirty="0" smtClean="0"/>
              <a:t>Associate Dean Engagement</a:t>
            </a:r>
            <a:br>
              <a:rPr lang="en-AU" sz="2000" i="1" dirty="0" smtClean="0"/>
            </a:br>
            <a:r>
              <a:rPr lang="en-AU" sz="2000" i="1" dirty="0" err="1" smtClean="0"/>
              <a:t>s.ledger@murdoch.edu.au</a:t>
            </a:r>
            <a:endParaRPr lang="en-AU" sz="2000" dirty="0"/>
          </a:p>
        </p:txBody>
      </p:sp>
      <p:sp>
        <p:nvSpPr>
          <p:cNvPr id="5" name="AutoShape 2" descr="creenshot 2017-09-24 20.53.54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96752"/>
            <a:ext cx="9144000" cy="1470025"/>
          </a:xfrm>
        </p:spPr>
        <p:txBody>
          <a:bodyPr/>
          <a:lstStyle/>
          <a:p>
            <a:r>
              <a:rPr lang="en-US" sz="3600" b="1" dirty="0" smtClean="0"/>
              <a:t>Results: </a:t>
            </a:r>
            <a:br>
              <a:rPr lang="en-US" sz="3600" b="1" dirty="0" smtClean="0"/>
            </a:br>
            <a:r>
              <a:rPr lang="en-US" sz="3600" b="1" i="1" dirty="0" smtClean="0"/>
              <a:t>Online Critique – Survey</a:t>
            </a:r>
            <a:endParaRPr lang="en-US" sz="3600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65437"/>
            <a:ext cx="6400800" cy="1752600"/>
          </a:xfrm>
        </p:spPr>
        <p:txBody>
          <a:bodyPr/>
          <a:lstStyle/>
          <a:p>
            <a:r>
              <a:rPr lang="en-US" dirty="0" smtClean="0"/>
              <a:t>n=320</a:t>
            </a:r>
          </a:p>
          <a:p>
            <a:r>
              <a:rPr lang="en-US" dirty="0" smtClean="0"/>
              <a:t>First Year </a:t>
            </a:r>
            <a:r>
              <a:rPr lang="en-US" dirty="0" err="1" smtClean="0"/>
              <a:t>B.Ed</a:t>
            </a:r>
            <a:r>
              <a:rPr lang="en-US" dirty="0" smtClean="0"/>
              <a:t> Program PSTs</a:t>
            </a:r>
          </a:p>
          <a:p>
            <a:r>
              <a:rPr lang="en-US" dirty="0" smtClean="0"/>
              <a:t>BED 150 Introduction to Teaching Unit </a:t>
            </a:r>
          </a:p>
          <a:p>
            <a:r>
              <a:rPr lang="en-US" dirty="0" smtClean="0"/>
              <a:t>Prior to Placement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068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8112" y="68764"/>
            <a:ext cx="7772400" cy="569925"/>
          </a:xfrm>
        </p:spPr>
        <p:txBody>
          <a:bodyPr/>
          <a:lstStyle/>
          <a:p>
            <a:r>
              <a:rPr lang="en-US" sz="2800" b="1" dirty="0" smtClean="0"/>
              <a:t>What was the lesson focus?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329561"/>
            <a:ext cx="7381328" cy="1800200"/>
          </a:xfrm>
        </p:spPr>
        <p:txBody>
          <a:bodyPr/>
          <a:lstStyle/>
          <a:p>
            <a:endParaRPr lang="en-US" dirty="0"/>
          </a:p>
          <a:p>
            <a:r>
              <a:rPr lang="en-US" i="1" dirty="0"/>
              <a:t>It was quite similar to gradual release. I began the lesson by hooking students in by introducing props. I read the story to all students before spending time getting to gauge what they gained from the introduction. Students were then going </a:t>
            </a:r>
            <a:r>
              <a:rPr lang="en-US" i="1" dirty="0" smtClean="0"/>
              <a:t>to </a:t>
            </a:r>
            <a:r>
              <a:rPr lang="en-US" i="1" dirty="0"/>
              <a:t>be arranged in small groups for co-operative work before working alone on independent </a:t>
            </a:r>
            <a:r>
              <a:rPr lang="en-US" i="1" dirty="0" smtClean="0"/>
              <a:t>writing (R39)</a:t>
            </a:r>
            <a:endParaRPr lang="en-US" i="1" dirty="0"/>
          </a:p>
          <a:p>
            <a:r>
              <a:rPr lang="en-US" i="1" dirty="0"/>
              <a:t>I created a short interactive interesting lesson on descriptive writing using popcorn. My lesson had a lot of Q and </a:t>
            </a:r>
            <a:r>
              <a:rPr lang="en-US" i="1" dirty="0" smtClean="0"/>
              <a:t>A (R85)</a:t>
            </a:r>
          </a:p>
          <a:p>
            <a:r>
              <a:rPr lang="en-US" i="1" dirty="0"/>
              <a:t>My main teaching strategy was questioning. I asked probing questions to draw the teaching content out from the </a:t>
            </a:r>
            <a:r>
              <a:rPr lang="en-US" i="1" dirty="0" smtClean="0"/>
              <a:t>students (R102)</a:t>
            </a:r>
          </a:p>
          <a:p>
            <a:endParaRPr lang="en-US" sz="1800" i="1" dirty="0"/>
          </a:p>
          <a:p>
            <a:r>
              <a:rPr lang="en-US" dirty="0"/>
              <a:t>Give students an outline of various types of questions, </a:t>
            </a:r>
            <a:r>
              <a:rPr lang="en-US" dirty="0" smtClean="0"/>
              <a:t>including </a:t>
            </a:r>
            <a:r>
              <a:rPr lang="en-US" dirty="0"/>
              <a:t>Convergent, Divergent and </a:t>
            </a:r>
            <a:r>
              <a:rPr lang="en-US" dirty="0" smtClean="0"/>
              <a:t>Evaluative (R209) </a:t>
            </a: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610" y="3518"/>
            <a:ext cx="696024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vert="wordArtVert" wrap="square" lIns="91440" tIns="45720" rIns="91440" bIns="45720">
            <a:spAutoFit/>
          </a:bodyPr>
          <a:lstStyle/>
          <a:p>
            <a:pPr algn="ctr"/>
            <a:r>
              <a:rPr lang="en-A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LESSON INTENT</a:t>
            </a:r>
            <a:endParaRPr lang="en-AU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85903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8206680" cy="1470025"/>
          </a:xfrm>
        </p:spPr>
        <p:txBody>
          <a:bodyPr/>
          <a:lstStyle/>
          <a:p>
            <a:r>
              <a:rPr lang="en-US" b="1" dirty="0" smtClean="0"/>
              <a:t>Micro-lesson Effectiveness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2428"/>
            <a:ext cx="9144000" cy="4016771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3779912" y="1124744"/>
            <a:ext cx="1512168" cy="432048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772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8350696" cy="1470025"/>
          </a:xfrm>
        </p:spPr>
        <p:txBody>
          <a:bodyPr/>
          <a:lstStyle/>
          <a:p>
            <a:r>
              <a:rPr lang="en-US" b="1" dirty="0" smtClean="0"/>
              <a:t>Engagement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68760"/>
            <a:ext cx="8928992" cy="4536504"/>
          </a:xfrm>
          <a:prstGeom prst="rect">
            <a:avLst/>
          </a:prstGeom>
        </p:spPr>
      </p:pic>
      <p:sp>
        <p:nvSpPr>
          <p:cNvPr id="6" name="Frame 5"/>
          <p:cNvSpPr/>
          <p:nvPr/>
        </p:nvSpPr>
        <p:spPr>
          <a:xfrm>
            <a:off x="3563888" y="1052736"/>
            <a:ext cx="1656184" cy="4752528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986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4233"/>
            <a:ext cx="7772400" cy="1470025"/>
          </a:xfrm>
        </p:spPr>
        <p:txBody>
          <a:bodyPr/>
          <a:lstStyle/>
          <a:p>
            <a:r>
              <a:rPr lang="en-US" b="1" dirty="0" smtClean="0"/>
              <a:t>Language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68760"/>
            <a:ext cx="7467600" cy="4572000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3233828" y="1034480"/>
            <a:ext cx="1368152" cy="504056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567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772400" cy="936104"/>
          </a:xfrm>
        </p:spPr>
        <p:txBody>
          <a:bodyPr/>
          <a:lstStyle/>
          <a:p>
            <a:r>
              <a:rPr lang="en-US" b="1" smtClean="0"/>
              <a:t>Feedback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40768"/>
            <a:ext cx="8640960" cy="4635500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3059832" y="1079724"/>
            <a:ext cx="1656184" cy="4896544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42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792088"/>
          </a:xfrm>
        </p:spPr>
        <p:txBody>
          <a:bodyPr/>
          <a:lstStyle/>
          <a:p>
            <a:r>
              <a:rPr lang="en-US" b="1" dirty="0" smtClean="0"/>
              <a:t>Building Rapport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27200"/>
            <a:ext cx="8712968" cy="3403600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3059832" y="1484784"/>
            <a:ext cx="1728192" cy="3816424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08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1"/>
            <a:ext cx="7772400" cy="764704"/>
          </a:xfrm>
        </p:spPr>
        <p:txBody>
          <a:bodyPr/>
          <a:lstStyle/>
          <a:p>
            <a:r>
              <a:rPr lang="en-US" sz="3200" b="1" dirty="0" smtClean="0"/>
              <a:t>Perceived Benefits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476672"/>
            <a:ext cx="8964488" cy="5162128"/>
          </a:xfrm>
        </p:spPr>
        <p:txBody>
          <a:bodyPr/>
          <a:lstStyle/>
          <a:p>
            <a:pPr algn="l"/>
            <a:r>
              <a:rPr lang="en-US" sz="2000" i="1" dirty="0"/>
              <a:t>Being able to listen back to myself and watch my movements was really helpful and has made me </a:t>
            </a:r>
            <a:r>
              <a:rPr lang="en-US" sz="2000" i="1" dirty="0" smtClean="0"/>
              <a:t>feel </a:t>
            </a:r>
            <a:r>
              <a:rPr lang="en-US" sz="2000" i="1" dirty="0"/>
              <a:t>much more confident about the way I present </a:t>
            </a:r>
            <a:r>
              <a:rPr lang="en-US" sz="2000" i="1" dirty="0" smtClean="0"/>
              <a:t>myself in </a:t>
            </a:r>
            <a:r>
              <a:rPr lang="en-US" sz="2000" i="1" dirty="0"/>
              <a:t>those ways. It did allow me to hear when I was nervous at the start as I spoke a little quicker than normal, which I will be aware of in </a:t>
            </a:r>
            <a:r>
              <a:rPr lang="en-US" sz="2000" i="1" dirty="0" smtClean="0"/>
              <a:t>future (R258).</a:t>
            </a:r>
          </a:p>
          <a:p>
            <a:pPr algn="l"/>
            <a:endParaRPr lang="en-US" sz="800" i="1" dirty="0"/>
          </a:p>
          <a:p>
            <a:pPr algn="l"/>
            <a:r>
              <a:rPr lang="en-US" sz="2000" i="1" dirty="0" smtClean="0"/>
              <a:t>.it </a:t>
            </a:r>
            <a:r>
              <a:rPr lang="en-US" sz="2000" i="1" dirty="0"/>
              <a:t>allows PSTs to encounter classroom difficulties in a safe environment where mistakes have no impact on students. The failure aspect of learning is embraced whereas in a real life situation a student teacher would be less inclined to take any risks for fear of real life implications</a:t>
            </a:r>
            <a:r>
              <a:rPr lang="en-US" sz="2000" i="1" dirty="0" smtClean="0"/>
              <a:t>. (R304)</a:t>
            </a:r>
          </a:p>
          <a:p>
            <a:pPr algn="l"/>
            <a:endParaRPr lang="en-US" sz="800" i="1" dirty="0"/>
          </a:p>
          <a:p>
            <a:pPr algn="l"/>
            <a:r>
              <a:rPr lang="en-US" sz="2000" i="1" dirty="0"/>
              <a:t>I believe it provides experience without the pressure of failure as you always have the option to pause if you need to regain composure </a:t>
            </a:r>
            <a:r>
              <a:rPr lang="en-US" sz="2000" i="1" dirty="0" smtClean="0"/>
              <a:t>(R20)</a:t>
            </a:r>
          </a:p>
          <a:p>
            <a:pPr algn="l"/>
            <a:endParaRPr lang="en-US" sz="800" i="1" dirty="0" smtClean="0"/>
          </a:p>
          <a:p>
            <a:pPr algn="l"/>
            <a:r>
              <a:rPr lang="en-US" sz="2000" i="1" dirty="0"/>
              <a:t>a way to build confidence, learning how to stand up </a:t>
            </a:r>
            <a:r>
              <a:rPr lang="en-US" sz="2000" i="1" dirty="0" err="1"/>
              <a:t>infront</a:t>
            </a:r>
            <a:r>
              <a:rPr lang="en-US" sz="2000" i="1" dirty="0"/>
              <a:t> of a class, practicing lesson plans/activities on students- able to see what worked, what </a:t>
            </a:r>
            <a:r>
              <a:rPr lang="en-US" sz="2000" i="1" dirty="0" err="1" smtClean="0"/>
              <a:t>didn</a:t>
            </a:r>
            <a:r>
              <a:rPr lang="fr-FR" sz="2000" i="1" dirty="0" smtClean="0"/>
              <a:t>’</a:t>
            </a:r>
            <a:r>
              <a:rPr lang="en-US" sz="2000" i="1" dirty="0" smtClean="0"/>
              <a:t>t (R266)</a:t>
            </a:r>
          </a:p>
          <a:p>
            <a:pPr algn="l"/>
            <a:endParaRPr lang="en-US" sz="800" i="1" dirty="0" smtClean="0"/>
          </a:p>
          <a:p>
            <a:pPr algn="l"/>
            <a:r>
              <a:rPr lang="en-US" sz="2000" i="1" dirty="0"/>
              <a:t>Gives us a head start for our </a:t>
            </a:r>
            <a:r>
              <a:rPr lang="en-US" sz="2000" i="1" dirty="0" err="1"/>
              <a:t>pracs</a:t>
            </a:r>
            <a:r>
              <a:rPr lang="en-US" sz="2000" i="1" dirty="0"/>
              <a:t>. Enables us to understand the different </a:t>
            </a:r>
            <a:r>
              <a:rPr lang="en-US" sz="2000" i="1" dirty="0" err="1"/>
              <a:t>behaviours</a:t>
            </a:r>
            <a:r>
              <a:rPr lang="en-US" sz="2000" i="1" dirty="0"/>
              <a:t> of </a:t>
            </a:r>
            <a:r>
              <a:rPr lang="en-US" sz="2000" i="1" dirty="0" smtClean="0"/>
              <a:t>children (32)</a:t>
            </a:r>
          </a:p>
          <a:p>
            <a:pPr algn="l"/>
            <a:endParaRPr lang="en-US" sz="800" i="1" dirty="0" smtClean="0"/>
          </a:p>
          <a:p>
            <a:pPr algn="l"/>
            <a:r>
              <a:rPr lang="en-US" i="1" dirty="0" smtClean="0"/>
              <a:t>If I h</a:t>
            </a:r>
            <a:r>
              <a:rPr lang="en-US" sz="2000" i="1" dirty="0" smtClean="0"/>
              <a:t>ad </a:t>
            </a:r>
            <a:r>
              <a:rPr lang="en-US" sz="2000" i="1" dirty="0"/>
              <a:t>not participated in the program before going into a </a:t>
            </a:r>
            <a:endParaRPr lang="en-US" sz="2000" i="1" dirty="0" smtClean="0"/>
          </a:p>
          <a:p>
            <a:pPr algn="l"/>
            <a:r>
              <a:rPr lang="en-US" sz="2000" i="1" dirty="0" smtClean="0"/>
              <a:t>school</a:t>
            </a:r>
            <a:r>
              <a:rPr lang="en-US" sz="2000" i="1" dirty="0"/>
              <a:t>, I would have </a:t>
            </a:r>
            <a:r>
              <a:rPr lang="en-US" sz="2000" i="1" dirty="0" smtClean="0"/>
              <a:t>felt like </a:t>
            </a:r>
            <a:r>
              <a:rPr lang="en-US" sz="2000" i="1" dirty="0"/>
              <a:t>I was being thrown </a:t>
            </a:r>
            <a:r>
              <a:rPr lang="en-US" sz="2000" i="1" dirty="0" smtClean="0"/>
              <a:t>in "the </a:t>
            </a:r>
            <a:r>
              <a:rPr lang="en-US" sz="2000" i="1" dirty="0"/>
              <a:t>deep </a:t>
            </a:r>
            <a:r>
              <a:rPr lang="en-US" sz="2000" i="1" dirty="0" smtClean="0"/>
              <a:t>end” (99)</a:t>
            </a:r>
            <a:endParaRPr lang="en-US" sz="2000" i="1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068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0648"/>
            <a:ext cx="9036496" cy="764703"/>
          </a:xfrm>
        </p:spPr>
        <p:txBody>
          <a:bodyPr/>
          <a:lstStyle/>
          <a:p>
            <a:r>
              <a:rPr lang="en-US" sz="3200" b="1" dirty="0" smtClean="0"/>
              <a:t>Perceived Challenges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025351"/>
            <a:ext cx="9036496" cy="4613449"/>
          </a:xfrm>
        </p:spPr>
        <p:txBody>
          <a:bodyPr/>
          <a:lstStyle/>
          <a:p>
            <a:endParaRPr lang="en-US" dirty="0"/>
          </a:p>
          <a:p>
            <a:pPr algn="l"/>
            <a:r>
              <a:rPr lang="en-US" sz="2000" dirty="0"/>
              <a:t>It provides a good inside into the experience of a classroom but however nothing beats the real thing. I think this tool will help pre-service teachers get a feel before going out into the real </a:t>
            </a:r>
            <a:r>
              <a:rPr lang="en-US" sz="2000" dirty="0" smtClean="0"/>
              <a:t>world (R2) </a:t>
            </a:r>
          </a:p>
          <a:p>
            <a:pPr algn="l"/>
            <a:endParaRPr lang="en-US" sz="800" dirty="0"/>
          </a:p>
          <a:p>
            <a:pPr algn="l"/>
            <a:r>
              <a:rPr lang="en-US" sz="2000" dirty="0" smtClean="0"/>
              <a:t>It </a:t>
            </a:r>
            <a:r>
              <a:rPr lang="en-US" sz="2000" dirty="0"/>
              <a:t>gives people experience, but I think talking to fake people with someone watching you from the other side of the world is even scarier than a real </a:t>
            </a:r>
            <a:r>
              <a:rPr lang="en-US" sz="2000" dirty="0" smtClean="0"/>
              <a:t>classroom (R19)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Another challenges is how the system can be a bit delayed, again making the situation not feel as natural as being in a real </a:t>
            </a:r>
            <a:r>
              <a:rPr lang="en-US" sz="2000" dirty="0" smtClean="0"/>
              <a:t>classroom (R270)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It can be daunting to know that you could be being judged. Although it is a nerve-wracking experience it has many </a:t>
            </a:r>
            <a:r>
              <a:rPr lang="en-US" sz="2000" dirty="0" smtClean="0"/>
              <a:t>benefits (R138)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The benefits outweigh the </a:t>
            </a:r>
            <a:r>
              <a:rPr lang="en-US" sz="2000" dirty="0" smtClean="0"/>
              <a:t>challenges (R63)</a:t>
            </a:r>
          </a:p>
          <a:p>
            <a:pPr algn="l"/>
            <a:endParaRPr lang="en-US" sz="2000" dirty="0"/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14866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283" y="-5956"/>
            <a:ext cx="439491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3648" y="1700808"/>
            <a:ext cx="33546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How confident did you feel in relation to teaching in the </a:t>
            </a:r>
            <a:r>
              <a:rPr lang="en-US" sz="2400" dirty="0" err="1" smtClean="0"/>
              <a:t>Teachlive</a:t>
            </a:r>
            <a:r>
              <a:rPr lang="en-US" sz="2400" dirty="0" smtClean="0"/>
              <a:t> Simulation lab?    </a:t>
            </a:r>
          </a:p>
          <a:p>
            <a:r>
              <a:rPr lang="en-US" sz="2400" dirty="0" smtClean="0"/>
              <a:t>n= 320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0" y="-5956"/>
            <a:ext cx="696024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vert="wordArtVert" wrap="square" lIns="91440" tIns="45720" rIns="91440" bIns="45720">
            <a:spAutoFit/>
          </a:bodyPr>
          <a:lstStyle/>
          <a:p>
            <a:pPr algn="ctr"/>
            <a:r>
              <a:rPr lang="en-AU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SELF EFFICACY</a:t>
            </a:r>
            <a:endParaRPr lang="en-AU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5581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331640" y="188640"/>
            <a:ext cx="7200800" cy="56166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35696" y="5805264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00FFFF"/>
                </a:highlight>
                <a:latin typeface="Arial" charset="0"/>
                <a:ea typeface="Times New Roman" charset="0"/>
              </a:rPr>
              <a:t>66% of people </a:t>
            </a:r>
            <a:r>
              <a:rPr lang="en-US" dirty="0" smtClean="0">
                <a:highlight>
                  <a:srgbClr val="00FFFF"/>
                </a:highlight>
                <a:latin typeface="Arial" charset="0"/>
                <a:ea typeface="Times New Roman" charset="0"/>
              </a:rPr>
              <a:t>live </a:t>
            </a:r>
            <a:r>
              <a:rPr lang="en-US" dirty="0">
                <a:highlight>
                  <a:srgbClr val="00FFFF"/>
                </a:highlight>
                <a:latin typeface="Arial" charset="0"/>
                <a:ea typeface="Times New Roman" charset="0"/>
              </a:rPr>
              <a:t>in capital cities </a:t>
            </a:r>
            <a:r>
              <a:rPr lang="en-US" dirty="0" smtClean="0">
                <a:highlight>
                  <a:srgbClr val="00FFFF"/>
                </a:highlight>
                <a:latin typeface="Arial" charset="0"/>
                <a:ea typeface="Times New Roman" charset="0"/>
              </a:rPr>
              <a:t>over </a:t>
            </a:r>
            <a:r>
              <a:rPr lang="en-US" dirty="0">
                <a:highlight>
                  <a:srgbClr val="00FFFF"/>
                </a:highlight>
                <a:latin typeface="Arial" charset="0"/>
                <a:ea typeface="Times New Roman" charset="0"/>
              </a:rPr>
              <a:t>80% of the population </a:t>
            </a:r>
            <a:r>
              <a:rPr lang="en-US" dirty="0" smtClean="0">
                <a:highlight>
                  <a:srgbClr val="00FFFF"/>
                </a:highlight>
                <a:latin typeface="Arial" charset="0"/>
                <a:ea typeface="Times New Roman" charset="0"/>
              </a:rPr>
              <a:t>live </a:t>
            </a:r>
            <a:r>
              <a:rPr lang="en-US" dirty="0">
                <a:highlight>
                  <a:srgbClr val="00FFFF"/>
                </a:highlight>
                <a:latin typeface="Arial" charset="0"/>
                <a:ea typeface="Times New Roman" charset="0"/>
              </a:rPr>
              <a:t>within 50km of the coast,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0287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04" y="116632"/>
            <a:ext cx="8928992" cy="6624736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algn="l"/>
            <a:r>
              <a:rPr lang="en-US" dirty="0"/>
              <a:t>It reduces anxiety levels and gives a bit more experience and </a:t>
            </a:r>
            <a:r>
              <a:rPr lang="en-US" dirty="0" smtClean="0"/>
              <a:t>confidence</a:t>
            </a:r>
            <a:r>
              <a:rPr lang="en-US" dirty="0"/>
              <a:t> </a:t>
            </a:r>
            <a:r>
              <a:rPr lang="en-US" dirty="0" smtClean="0"/>
              <a:t>(R3)</a:t>
            </a:r>
            <a:endParaRPr lang="en-US" dirty="0"/>
          </a:p>
          <a:p>
            <a:pPr algn="l"/>
            <a:r>
              <a:rPr lang="en-US" dirty="0" smtClean="0"/>
              <a:t>Makes </a:t>
            </a:r>
            <a:r>
              <a:rPr lang="en-US" dirty="0"/>
              <a:t>you </a:t>
            </a:r>
            <a:r>
              <a:rPr lang="en-US" dirty="0" err="1"/>
              <a:t>realise</a:t>
            </a:r>
            <a:r>
              <a:rPr lang="en-US" dirty="0"/>
              <a:t> that teaching is for me, and doing this before my first week of </a:t>
            </a:r>
            <a:r>
              <a:rPr lang="en-US" dirty="0" err="1"/>
              <a:t>prac</a:t>
            </a:r>
            <a:r>
              <a:rPr lang="en-US" dirty="0"/>
              <a:t> made it worth while </a:t>
            </a:r>
            <a:r>
              <a:rPr lang="en-US" dirty="0" smtClean="0"/>
              <a:t>(R180)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228" y="28418"/>
            <a:ext cx="6877543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07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71873" y="-12248"/>
            <a:ext cx="8244408" cy="6844248"/>
          </a:xfrm>
        </p:spPr>
        <p:txBody>
          <a:bodyPr/>
          <a:lstStyle/>
          <a:p>
            <a:endParaRPr lang="en-US" sz="1800" dirty="0"/>
          </a:p>
          <a:p>
            <a:pPr marL="342900" indent="-342900" algn="l">
              <a:buFont typeface="Arial" charset="0"/>
              <a:buChar char="•"/>
            </a:pPr>
            <a:r>
              <a:rPr lang="en-US" dirty="0"/>
              <a:t>Micro-teaching </a:t>
            </a:r>
            <a:r>
              <a:rPr lang="en-US" dirty="0" smtClean="0"/>
              <a:t>2.0 proved to be effective in preparing students for placement in the eyes of PSTs and Academics. 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/>
              <a:t>Rural and remote participants valued the opportunity to practice and rehearse the art of teaching &amp; public speaking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 smtClean="0"/>
              <a:t>The benefits of using AVATARS outweighed the challenges.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 smtClean="0"/>
              <a:t>Students </a:t>
            </a:r>
            <a:r>
              <a:rPr lang="en-US" dirty="0" err="1" smtClean="0"/>
              <a:t>realised</a:t>
            </a:r>
            <a:r>
              <a:rPr lang="en-US" dirty="0" smtClean="0"/>
              <a:t> the importance of knowing the students in order to differentiate instruction.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 smtClean="0"/>
              <a:t>Students developed confidence and self efficacy in regards- lesson planning, engagement, language, feedback, building rapport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 smtClean="0"/>
              <a:t>Needs: questioning, maintaining Interest &amp; conclusions 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 smtClean="0"/>
              <a:t>The experience enabled a ‘just in time and 360 feedback loop’ not afforded in typical classroom context. 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experience in front of Avatars highlighted the need to teach students how to critique lesson plans</a:t>
            </a:r>
            <a:r>
              <a:rPr lang="en-US" dirty="0" smtClean="0"/>
              <a:t>.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 smtClean="0"/>
              <a:t>Early identification of at risk PSTs before placing in schools </a:t>
            </a:r>
          </a:p>
          <a:p>
            <a:pPr marL="342900" indent="-342900" algn="l">
              <a:buFont typeface="Arial" charset="0"/>
              <a:buChar char="•"/>
            </a:pPr>
            <a:endParaRPr lang="en-US" dirty="0"/>
          </a:p>
          <a:p>
            <a:pPr marL="342900" indent="-342900" algn="l"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29610" y="3518"/>
            <a:ext cx="696024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vert="wordArtVert" wrap="square" lIns="91440" tIns="45720" rIns="91440" bIns="45720">
            <a:spAutoFit/>
          </a:bodyPr>
          <a:lstStyle/>
          <a:p>
            <a:pPr algn="ctr"/>
            <a:r>
              <a:rPr lang="en-AU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DISCUSSION</a:t>
            </a:r>
            <a:endParaRPr lang="en-AU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0900" y="188640"/>
            <a:ext cx="8403100" cy="7940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smtClean="0"/>
              <a:t>Can </a:t>
            </a:r>
            <a:r>
              <a:rPr lang="en-US" sz="2400" dirty="0"/>
              <a:t>Micro-Teaching 2.0 support the development of PSTs teaching skills: plan, teach, assess and </a:t>
            </a:r>
            <a:r>
              <a:rPr lang="en-US" sz="2400" dirty="0" smtClean="0"/>
              <a:t>reflect?</a:t>
            </a:r>
          </a:p>
          <a:p>
            <a:r>
              <a:rPr lang="en-US" i="1" dirty="0">
                <a:solidFill>
                  <a:srgbClr val="FF0000"/>
                </a:solidFill>
              </a:rPr>
              <a:t>	</a:t>
            </a:r>
            <a:r>
              <a:rPr lang="en-US" i="1" dirty="0" smtClean="0">
                <a:solidFill>
                  <a:srgbClr val="FF0000"/>
                </a:solidFill>
              </a:rPr>
              <a:t>	Absolutely</a:t>
            </a:r>
            <a:endParaRPr lang="en-US" i="1" dirty="0">
              <a:solidFill>
                <a:srgbClr val="FF0000"/>
              </a:solidFill>
            </a:endParaRPr>
          </a:p>
          <a:p>
            <a:r>
              <a:rPr lang="en-US" dirty="0"/>
              <a:t>2. </a:t>
            </a:r>
            <a:r>
              <a:rPr lang="en-US" dirty="0" smtClean="0"/>
              <a:t> </a:t>
            </a:r>
            <a:r>
              <a:rPr lang="en-US" sz="2400" dirty="0" smtClean="0"/>
              <a:t>How </a:t>
            </a:r>
            <a:r>
              <a:rPr lang="en-US" sz="2400" dirty="0"/>
              <a:t>can </a:t>
            </a:r>
            <a:r>
              <a:rPr lang="en-US" sz="2400" dirty="0" err="1"/>
              <a:t>TeachlivE</a:t>
            </a:r>
            <a:r>
              <a:rPr lang="en-US" sz="2400" dirty="0"/>
              <a:t> technologies benefit PSTs in rural and remote locations? </a:t>
            </a:r>
            <a:endParaRPr lang="en-US" i="1" dirty="0"/>
          </a:p>
          <a:p>
            <a:pPr algn="ctr"/>
            <a:r>
              <a:rPr lang="en-US" i="1" dirty="0" smtClean="0">
                <a:solidFill>
                  <a:srgbClr val="FF0000"/>
                </a:solidFill>
              </a:rPr>
              <a:t>	By providing </a:t>
            </a:r>
            <a:r>
              <a:rPr lang="en-US" i="1" dirty="0" err="1">
                <a:solidFill>
                  <a:srgbClr val="FF0000"/>
                </a:solidFill>
              </a:rPr>
              <a:t>c</a:t>
            </a:r>
            <a:r>
              <a:rPr lang="en-US" i="1" dirty="0" err="1" smtClean="0">
                <a:solidFill>
                  <a:srgbClr val="FF0000"/>
                </a:solidFill>
              </a:rPr>
              <a:t>omparabable</a:t>
            </a:r>
            <a:r>
              <a:rPr lang="en-US" i="1" dirty="0" smtClean="0">
                <a:solidFill>
                  <a:srgbClr val="FF0000"/>
                </a:solidFill>
              </a:rPr>
              <a:t> and creative learning experiences not typically afforded </a:t>
            </a:r>
            <a:r>
              <a:rPr lang="en-US" sz="2400" dirty="0" smtClean="0"/>
              <a:t>3</a:t>
            </a:r>
            <a:r>
              <a:rPr lang="en-US" sz="2400" dirty="0"/>
              <a:t>. Is </a:t>
            </a:r>
            <a:r>
              <a:rPr lang="en-US" sz="2400" dirty="0" err="1"/>
              <a:t>Teachlive</a:t>
            </a:r>
            <a:r>
              <a:rPr lang="en-US" sz="2400" dirty="0"/>
              <a:t> beneficial in preparing PSTs for real life classroom contexts</a:t>
            </a:r>
            <a:r>
              <a:rPr lang="en-US" sz="2400" dirty="0" smtClean="0"/>
              <a:t>?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 		</a:t>
            </a:r>
            <a:r>
              <a:rPr lang="en-US" i="1" dirty="0" smtClean="0">
                <a:solidFill>
                  <a:srgbClr val="FF0000"/>
                </a:solidFill>
              </a:rPr>
              <a:t>Yes</a:t>
            </a:r>
            <a:endParaRPr lang="en-US" sz="2400" b="1" dirty="0" smtClean="0"/>
          </a:p>
          <a:p>
            <a:r>
              <a:rPr lang="en-US" sz="2400" b="1" dirty="0" smtClean="0"/>
              <a:t> </a:t>
            </a:r>
            <a:r>
              <a:rPr lang="en-US" sz="2400" b="1" dirty="0" err="1" smtClean="0"/>
              <a:t>Whats</a:t>
            </a:r>
            <a:r>
              <a:rPr lang="en-US" sz="2400" b="1" dirty="0" smtClean="0"/>
              <a:t> next?  </a:t>
            </a:r>
            <a:r>
              <a:rPr lang="en-US" sz="2400" dirty="0" smtClean="0"/>
              <a:t>Further research </a:t>
            </a:r>
          </a:p>
          <a:p>
            <a:r>
              <a:rPr lang="en-US" dirty="0" smtClean="0"/>
              <a:t>	</a:t>
            </a:r>
          </a:p>
          <a:p>
            <a:pPr lvl="1"/>
            <a:r>
              <a:rPr lang="en-US" i="1" dirty="0" smtClean="0">
                <a:solidFill>
                  <a:srgbClr val="FF0000"/>
                </a:solidFill>
              </a:rPr>
              <a:t>Potential capabilities of MRE &amp; Avatars </a:t>
            </a:r>
            <a:r>
              <a:rPr lang="en-US" i="1" dirty="0" err="1" smtClean="0">
                <a:solidFill>
                  <a:srgbClr val="FF0000"/>
                </a:solidFill>
              </a:rPr>
              <a:t>eg</a:t>
            </a:r>
            <a:r>
              <a:rPr lang="en-US" i="1" dirty="0" smtClean="0">
                <a:solidFill>
                  <a:srgbClr val="FF0000"/>
                </a:solidFill>
              </a:rPr>
              <a:t> teaching strategies, curriculum, </a:t>
            </a:r>
          </a:p>
          <a:p>
            <a:pPr lvl="1"/>
            <a:r>
              <a:rPr lang="en-US" i="1" dirty="0" smtClean="0">
                <a:solidFill>
                  <a:srgbClr val="FF0000"/>
                </a:solidFill>
              </a:rPr>
              <a:t>classroom management, public speaking, interviewing,</a:t>
            </a:r>
          </a:p>
          <a:p>
            <a:pPr lvl="1"/>
            <a:r>
              <a:rPr lang="en-US" i="1" dirty="0" smtClean="0">
                <a:solidFill>
                  <a:srgbClr val="FF0000"/>
                </a:solidFill>
              </a:rPr>
              <a:t>questioning skills, feedback.</a:t>
            </a:r>
          </a:p>
          <a:p>
            <a:pPr lvl="1"/>
            <a:endParaRPr lang="en-US" i="1" dirty="0">
              <a:solidFill>
                <a:srgbClr val="FF0000"/>
              </a:solidFill>
            </a:endParaRPr>
          </a:p>
          <a:p>
            <a:pPr lvl="1"/>
            <a:r>
              <a:rPr lang="en-US" i="1" dirty="0" smtClean="0">
                <a:solidFill>
                  <a:srgbClr val="FF0000"/>
                </a:solidFill>
              </a:rPr>
              <a:t>Analytics behind interactions – </a:t>
            </a:r>
            <a:r>
              <a:rPr lang="en-US" i="1" dirty="0" err="1" smtClean="0">
                <a:solidFill>
                  <a:srgbClr val="FF0000"/>
                </a:solidFill>
              </a:rPr>
              <a:t>ReflectLivE</a:t>
            </a:r>
            <a:endParaRPr lang="en-US" i="1" dirty="0" smtClean="0">
              <a:solidFill>
                <a:srgbClr val="FF0000"/>
              </a:solidFill>
            </a:endParaRPr>
          </a:p>
          <a:p>
            <a:pPr lvl="1"/>
            <a:endParaRPr lang="en-US" i="1" dirty="0">
              <a:solidFill>
                <a:srgbClr val="FF0000"/>
              </a:solidFill>
            </a:endParaRPr>
          </a:p>
          <a:p>
            <a:pPr lvl="1"/>
            <a:r>
              <a:rPr lang="en-US" i="1" dirty="0">
                <a:solidFill>
                  <a:srgbClr val="FF0000"/>
                </a:solidFill>
              </a:rPr>
              <a:t>P</a:t>
            </a:r>
            <a:r>
              <a:rPr lang="en-US" i="1" dirty="0" smtClean="0">
                <a:solidFill>
                  <a:srgbClr val="FF0000"/>
                </a:solidFill>
              </a:rPr>
              <a:t>ossibilities &amp; challenges of AVATARS for rural education</a:t>
            </a:r>
          </a:p>
          <a:p>
            <a:pPr lvl="1"/>
            <a:r>
              <a:rPr lang="en-US" i="1" dirty="0" smtClean="0">
                <a:solidFill>
                  <a:srgbClr val="FF0000"/>
                </a:solidFill>
              </a:rPr>
              <a:t>Including virtual schooling opportunities</a:t>
            </a:r>
          </a:p>
          <a:p>
            <a:pPr lvl="1"/>
            <a:endParaRPr lang="en-US" i="1" dirty="0">
              <a:solidFill>
                <a:srgbClr val="FF0000"/>
              </a:solidFill>
            </a:endParaRPr>
          </a:p>
          <a:p>
            <a:pPr lvl="1"/>
            <a:r>
              <a:rPr lang="en-US" i="1" dirty="0" smtClean="0">
                <a:solidFill>
                  <a:srgbClr val="FF0000"/>
                </a:solidFill>
              </a:rPr>
              <a:t>The emerging role of AI Robots to prepare students</a:t>
            </a:r>
          </a:p>
          <a:p>
            <a:pPr lvl="1"/>
            <a:endParaRPr lang="en-US" i="1" dirty="0" smtClean="0">
              <a:solidFill>
                <a:srgbClr val="FF0000"/>
              </a:solidFill>
            </a:endParaRPr>
          </a:p>
          <a:p>
            <a:pPr lvl="1"/>
            <a:endParaRPr lang="en-US" i="1" dirty="0">
              <a:solidFill>
                <a:srgbClr val="FF0000"/>
              </a:solidFill>
            </a:endParaRPr>
          </a:p>
          <a:p>
            <a:pPr lvl="1"/>
            <a:endParaRPr lang="en-US" i="1" dirty="0" smtClean="0">
              <a:solidFill>
                <a:srgbClr val="FF0000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endParaRPr lang="en-US" i="1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610" y="3518"/>
            <a:ext cx="696024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vert="wordArtVert" wrap="square" lIns="91440" tIns="45720" rIns="91440" bIns="45720">
            <a:spAutoFit/>
          </a:bodyPr>
          <a:lstStyle/>
          <a:p>
            <a:pPr algn="ctr"/>
            <a:r>
              <a:rPr lang="en-A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CONCLUSION</a:t>
            </a:r>
            <a:endParaRPr lang="en-AU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8" name="Frame 7"/>
          <p:cNvSpPr/>
          <p:nvPr/>
        </p:nvSpPr>
        <p:spPr>
          <a:xfrm>
            <a:off x="3552320" y="4293096"/>
            <a:ext cx="1584176" cy="288032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1201095" y="4509120"/>
            <a:ext cx="1714721" cy="432048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ame 10"/>
          <p:cNvSpPr/>
          <p:nvPr/>
        </p:nvSpPr>
        <p:spPr>
          <a:xfrm>
            <a:off x="5151762" y="3869350"/>
            <a:ext cx="1940518" cy="415443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390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836713"/>
            <a:ext cx="7772400" cy="576064"/>
          </a:xfrm>
        </p:spPr>
        <p:txBody>
          <a:bodyPr/>
          <a:lstStyle/>
          <a:p>
            <a:r>
              <a:rPr lang="en-US" dirty="0" smtClean="0"/>
              <a:t>What next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556792"/>
            <a:ext cx="8856984" cy="4082008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www.youtube.com/watch?v=LguXfHKsa0c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Sophia Awakens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320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610" y="3518"/>
            <a:ext cx="696024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vert="wordArtVert" wrap="square" lIns="91440" tIns="45720" rIns="91440" bIns="45720">
            <a:spAutoFit/>
          </a:bodyPr>
          <a:lstStyle/>
          <a:p>
            <a:pPr algn="ctr"/>
            <a:r>
              <a:rPr lang="en-AU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REFEREnCES</a:t>
            </a:r>
            <a:endParaRPr lang="en-AU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5634" y="34797"/>
            <a:ext cx="8418366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/>
          </a:p>
          <a:p>
            <a:endParaRPr lang="en-US" b="1" dirty="0"/>
          </a:p>
          <a:p>
            <a:r>
              <a:rPr lang="en-US" b="1" dirty="0" err="1" smtClean="0"/>
              <a:t>Chini</a:t>
            </a:r>
            <a:r>
              <a:rPr lang="en-US" b="1" dirty="0"/>
              <a:t>, J., Straub, C. L., &amp; Thomas, K. H. (2014). </a:t>
            </a:r>
            <a:r>
              <a:rPr lang="en-US" dirty="0"/>
              <a:t>Learning from avatars: Learning assistants </a:t>
            </a:r>
            <a:r>
              <a:rPr lang="en-US" dirty="0" smtClean="0"/>
              <a:t>	practice </a:t>
            </a:r>
            <a:r>
              <a:rPr lang="en-US" dirty="0"/>
              <a:t>physics pedagogy in a classroom simulator. </a:t>
            </a:r>
            <a:r>
              <a:rPr lang="en-US" i="1" dirty="0"/>
              <a:t>Physical Review Physics </a:t>
            </a:r>
            <a:r>
              <a:rPr lang="en-US" i="1" dirty="0" smtClean="0"/>
              <a:t>	Education </a:t>
            </a:r>
            <a:r>
              <a:rPr lang="en-US" i="1" dirty="0"/>
              <a:t>Research</a:t>
            </a:r>
            <a:r>
              <a:rPr lang="en-US" dirty="0"/>
              <a:t>, </a:t>
            </a:r>
            <a:r>
              <a:rPr lang="en-US" i="1" dirty="0"/>
              <a:t>12</a:t>
            </a:r>
            <a:r>
              <a:rPr lang="en-US" dirty="0"/>
              <a:t>(1), 010117.</a:t>
            </a:r>
          </a:p>
          <a:p>
            <a:endParaRPr lang="en-US" b="1" dirty="0"/>
          </a:p>
          <a:p>
            <a:r>
              <a:rPr lang="en-US" b="1" dirty="0" err="1" smtClean="0"/>
              <a:t>Dieker</a:t>
            </a:r>
            <a:r>
              <a:rPr lang="en-US" b="1" dirty="0"/>
              <a:t>, L., Hynes, M. C., Hughes, C. E., Stacey, H., &amp; Becht, K. (2015). </a:t>
            </a:r>
            <a:r>
              <a:rPr lang="en-US" dirty="0"/>
              <a:t>TLE </a:t>
            </a:r>
            <a:r>
              <a:rPr lang="en-US" dirty="0" err="1"/>
              <a:t>TeachLivE</a:t>
            </a:r>
            <a:r>
              <a:rPr lang="en-US" dirty="0"/>
              <a:t>: </a:t>
            </a:r>
            <a:r>
              <a:rPr lang="en-US" dirty="0" smtClean="0"/>
              <a:t>	Using </a:t>
            </a:r>
            <a:r>
              <a:rPr lang="en-US" dirty="0"/>
              <a:t>technology to provide quality professional development in rural schools, </a:t>
            </a:r>
            <a:r>
              <a:rPr lang="en-US" dirty="0" smtClean="0"/>
              <a:t>	</a:t>
            </a:r>
            <a:r>
              <a:rPr lang="en-US" i="1" dirty="0" smtClean="0"/>
              <a:t>34</a:t>
            </a:r>
            <a:r>
              <a:rPr lang="en-US" dirty="0" smtClean="0"/>
              <a:t>(3</a:t>
            </a:r>
            <a:r>
              <a:rPr lang="en-US" dirty="0"/>
              <a:t>), 11–16.</a:t>
            </a:r>
          </a:p>
          <a:p>
            <a:r>
              <a:rPr lang="en-US" b="1" dirty="0" err="1"/>
              <a:t>Dieker</a:t>
            </a:r>
            <a:r>
              <a:rPr lang="en-US" b="1" dirty="0"/>
              <a:t>, L. a., Rodriguez, J. a., </a:t>
            </a:r>
            <a:r>
              <a:rPr lang="en-US" b="1" dirty="0" err="1"/>
              <a:t>Lignugaris</a:t>
            </a:r>
            <a:r>
              <a:rPr lang="en-US" b="1" dirty="0"/>
              <a:t>/Kraft, B., Hynes, M. C., &amp; Hughes, C. E. (2013). </a:t>
            </a:r>
            <a:r>
              <a:rPr lang="en-US" b="1" dirty="0" smtClean="0"/>
              <a:t>	</a:t>
            </a:r>
            <a:r>
              <a:rPr lang="en-US" dirty="0" smtClean="0"/>
              <a:t>The </a:t>
            </a:r>
            <a:r>
              <a:rPr lang="en-US" dirty="0"/>
              <a:t>Potential of Simulated Environments in Teacher Education: Current and Future </a:t>
            </a:r>
            <a:r>
              <a:rPr lang="en-US" dirty="0" smtClean="0"/>
              <a:t>	Possibilities</a:t>
            </a:r>
            <a:r>
              <a:rPr lang="en-US" dirty="0"/>
              <a:t>. </a:t>
            </a:r>
            <a:r>
              <a:rPr lang="en-US" i="1" dirty="0"/>
              <a:t>Teacher Education and Special Education: The Journal of the Teacher </a:t>
            </a:r>
            <a:r>
              <a:rPr lang="en-US" i="1" dirty="0" smtClean="0"/>
              <a:t>	Education </a:t>
            </a:r>
            <a:r>
              <a:rPr lang="en-US" i="1" dirty="0"/>
              <a:t>Division of the Council for Exceptional Children</a:t>
            </a:r>
            <a:r>
              <a:rPr lang="en-US" dirty="0"/>
              <a:t>, </a:t>
            </a:r>
            <a:r>
              <a:rPr lang="en-US" i="1" dirty="0"/>
              <a:t>37</a:t>
            </a:r>
            <a:r>
              <a:rPr lang="en-US" dirty="0"/>
              <a:t>(1), 21–33. </a:t>
            </a:r>
            <a:r>
              <a:rPr lang="en-US" dirty="0" smtClean="0"/>
              <a:t>	http</a:t>
            </a:r>
            <a:r>
              <a:rPr lang="en-US" dirty="0"/>
              <a:t>://</a:t>
            </a:r>
            <a:r>
              <a:rPr lang="en-US" dirty="0" err="1" smtClean="0"/>
              <a:t>doi.org</a:t>
            </a:r>
            <a:r>
              <a:rPr lang="en-US" dirty="0" smtClean="0"/>
              <a:t>/10.1177/0888406413512683</a:t>
            </a:r>
            <a:endParaRPr lang="en-US" b="1" dirty="0">
              <a:ea typeface="Times New Roman" charset="0"/>
            </a:endParaRPr>
          </a:p>
          <a:p>
            <a:r>
              <a:rPr lang="en-US" b="1" dirty="0" err="1" smtClean="0">
                <a:ea typeface="Times New Roman" charset="0"/>
              </a:rPr>
              <a:t>Dieker</a:t>
            </a:r>
            <a:r>
              <a:rPr lang="en-US" b="1" dirty="0">
                <a:ea typeface="Times New Roman" charset="0"/>
              </a:rPr>
              <a:t>, L., Hynes, M., Hughes, C., &amp; Smith, E</a:t>
            </a:r>
            <a:r>
              <a:rPr lang="en-US" dirty="0">
                <a:ea typeface="Times New Roman" charset="0"/>
              </a:rPr>
              <a:t>. (2008). Implications of Mixed Reality and </a:t>
            </a:r>
            <a:r>
              <a:rPr lang="en-US" dirty="0" smtClean="0">
                <a:ea typeface="Times New Roman" charset="0"/>
              </a:rPr>
              <a:t>	Simulation </a:t>
            </a:r>
            <a:r>
              <a:rPr lang="en-US" dirty="0">
                <a:ea typeface="Times New Roman" charset="0"/>
              </a:rPr>
              <a:t>Technologies on Special Education and Teacher Preparation. </a:t>
            </a:r>
            <a:r>
              <a:rPr lang="en-US" i="1" dirty="0">
                <a:ea typeface="Times New Roman" charset="0"/>
              </a:rPr>
              <a:t>Focus on </a:t>
            </a:r>
            <a:r>
              <a:rPr lang="en-US" i="1" dirty="0" smtClean="0">
                <a:ea typeface="Times New Roman" charset="0"/>
              </a:rPr>
              <a:t>	Exceptional </a:t>
            </a:r>
            <a:r>
              <a:rPr lang="en-US" i="1" dirty="0">
                <a:ea typeface="Times New Roman" charset="0"/>
              </a:rPr>
              <a:t>Children</a:t>
            </a:r>
            <a:r>
              <a:rPr lang="en-US" dirty="0">
                <a:ea typeface="Times New Roman" charset="0"/>
              </a:rPr>
              <a:t>, </a:t>
            </a:r>
            <a:r>
              <a:rPr lang="en-US" i="1" dirty="0">
                <a:ea typeface="Times New Roman" charset="0"/>
              </a:rPr>
              <a:t>40</a:t>
            </a:r>
            <a:r>
              <a:rPr lang="en-US" dirty="0">
                <a:ea typeface="Times New Roman" charset="0"/>
              </a:rPr>
              <a:t>(6), 1–19. Retrieved from </a:t>
            </a:r>
            <a:r>
              <a:rPr lang="en-US" dirty="0" smtClean="0">
                <a:ea typeface="Times New Roman" charset="0"/>
              </a:rPr>
              <a:t>	http</a:t>
            </a:r>
            <a:r>
              <a:rPr lang="en-US" dirty="0">
                <a:ea typeface="Times New Roman" charset="0"/>
              </a:rPr>
              <a:t>://proxy.lib.utk.edu:90/</a:t>
            </a:r>
            <a:r>
              <a:rPr lang="en-US" dirty="0" err="1">
                <a:ea typeface="Times New Roman" charset="0"/>
              </a:rPr>
              <a:t>login?url</a:t>
            </a:r>
            <a:r>
              <a:rPr lang="en-US" dirty="0">
                <a:ea typeface="Times New Roman" charset="0"/>
              </a:rPr>
              <a:t>=http://</a:t>
            </a:r>
            <a:r>
              <a:rPr lang="en-US" dirty="0" err="1" smtClean="0">
                <a:ea typeface="Times New Roman" charset="0"/>
              </a:rPr>
              <a:t>search.ebscohost.com</a:t>
            </a:r>
            <a:r>
              <a:rPr lang="en-US" dirty="0" smtClean="0">
                <a:ea typeface="Times New Roman" charset="0"/>
              </a:rPr>
              <a:t>/</a:t>
            </a:r>
            <a:r>
              <a:rPr lang="en-US" dirty="0" err="1" smtClean="0">
                <a:ea typeface="Times New Roman" charset="0"/>
              </a:rPr>
              <a:t>login.aspx?direc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b="1" dirty="0"/>
              <a:t>Long, W. A. (1989). </a:t>
            </a:r>
            <a:r>
              <a:rPr lang="en-US" dirty="0"/>
              <a:t>Personality and learning. 1988 john </a:t>
            </a:r>
            <a:r>
              <a:rPr lang="en-US" dirty="0" err="1"/>
              <a:t>wilson</a:t>
            </a:r>
            <a:r>
              <a:rPr lang="en-US" dirty="0"/>
              <a:t> memorial address. </a:t>
            </a:r>
            <a:r>
              <a:rPr lang="en-US" i="1" dirty="0"/>
              <a:t>Focus </a:t>
            </a:r>
            <a:r>
              <a:rPr lang="en-US" i="1" dirty="0" smtClean="0"/>
              <a:t>	on </a:t>
            </a:r>
            <a:r>
              <a:rPr lang="en-US" i="1" dirty="0"/>
              <a:t>Learning</a:t>
            </a:r>
            <a:r>
              <a:rPr lang="en-US" dirty="0"/>
              <a:t>, </a:t>
            </a:r>
            <a:r>
              <a:rPr lang="en-US" i="1" dirty="0"/>
              <a:t>11</a:t>
            </a:r>
            <a:r>
              <a:rPr lang="en-US" dirty="0"/>
              <a:t>(4</a:t>
            </a:r>
            <a:r>
              <a:rPr lang="en-US" dirty="0" smtClean="0"/>
              <a:t>).</a:t>
            </a:r>
          </a:p>
          <a:p>
            <a:r>
              <a:rPr lang="en-US" b="1" dirty="0" err="1"/>
              <a:t>Mertler</a:t>
            </a:r>
            <a:r>
              <a:rPr lang="en-US" b="1" dirty="0"/>
              <a:t>, C. A. (2009). </a:t>
            </a:r>
            <a:r>
              <a:rPr lang="en-US" i="1" dirty="0"/>
              <a:t>Action research: Teachers as researchers in the classroom</a:t>
            </a:r>
            <a:r>
              <a:rPr lang="en-US" dirty="0"/>
              <a:t> (2nd </a:t>
            </a:r>
            <a:r>
              <a:rPr lang="en-US" dirty="0" smtClean="0"/>
              <a:t>	ed</a:t>
            </a:r>
            <a:r>
              <a:rPr lang="en-US" dirty="0"/>
              <a:t>.). Thousand Oaks, CA: </a:t>
            </a:r>
            <a:r>
              <a:rPr lang="en-US" dirty="0" smtClean="0"/>
              <a:t>Sage</a:t>
            </a:r>
          </a:p>
          <a:p>
            <a:r>
              <a:rPr lang="en-US" b="1" dirty="0" err="1" smtClean="0"/>
              <a:t>Piggot</a:t>
            </a:r>
            <a:r>
              <a:rPr lang="en-US" b="1" dirty="0" smtClean="0"/>
              <a:t>-Irvine, L. (2015) </a:t>
            </a:r>
            <a:r>
              <a:rPr lang="en-US" i="1" dirty="0" smtClean="0"/>
              <a:t>Goal Pursuit in Education using Focused Action</a:t>
            </a:r>
          </a:p>
          <a:p>
            <a:r>
              <a:rPr lang="en-US" i="1" dirty="0" smtClean="0"/>
              <a:t>	Research. </a:t>
            </a:r>
            <a:r>
              <a:rPr lang="en-US" dirty="0" smtClean="0"/>
              <a:t>US: Palgrave.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60088"/>
              </p:ext>
            </p:extLst>
          </p:nvPr>
        </p:nvGraphicFramePr>
        <p:xfrm>
          <a:off x="251520" y="-7959"/>
          <a:ext cx="8766378" cy="1471038"/>
        </p:xfrm>
        <a:graphic>
          <a:graphicData uri="http://schemas.openxmlformats.org/drawingml/2006/table">
            <a:tbl>
              <a:tblPr/>
              <a:tblGrid>
                <a:gridCol w="521970"/>
                <a:gridCol w="8244408"/>
              </a:tblGrid>
              <a:tr h="5566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Allen, Dwight W., and Fortune, Jimmie C. </a:t>
                      </a:r>
                      <a:r>
                        <a:rPr lang="en-US" b="1" dirty="0" smtClean="0"/>
                        <a:t>(1965) </a:t>
                      </a:r>
                      <a:r>
                        <a:rPr lang="en-US" dirty="0" smtClean="0"/>
                        <a:t>"An </a:t>
                      </a:r>
                      <a:r>
                        <a:rPr lang="en-US" dirty="0"/>
                        <a:t>Analysis of Micro-Teaching: A </a:t>
                      </a:r>
                      <a:r>
                        <a:rPr lang="en-US" dirty="0" smtClean="0"/>
                        <a:t>  New </a:t>
                      </a:r>
                      <a:r>
                        <a:rPr lang="en-US" dirty="0"/>
                        <a:t>Procedure in Teacher Education." </a:t>
                      </a:r>
                      <a:r>
                        <a:rPr lang="en-US" dirty="0" smtClean="0"/>
                        <a:t>School </a:t>
                      </a:r>
                      <a:r>
                        <a:rPr lang="en-US" dirty="0"/>
                        <a:t>of Education, </a:t>
                      </a:r>
                      <a:r>
                        <a:rPr lang="en-US" dirty="0" smtClean="0"/>
                        <a:t>Stanford,</a:t>
                      </a:r>
                      <a:r>
                        <a:rPr lang="en-US" baseline="0" dirty="0" smtClean="0"/>
                        <a:t> California.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663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87724" y="-63388"/>
            <a:ext cx="4896544" cy="56886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1680" y="5373216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Australian Indigenous Population 2016 Census (3.3%)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018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4823731"/>
            <a:ext cx="6400800" cy="1752600"/>
          </a:xfrm>
        </p:spPr>
        <p:txBody>
          <a:bodyPr/>
          <a:lstStyle/>
          <a:p>
            <a:r>
              <a:rPr lang="en-US" dirty="0" smtClean="0"/>
              <a:t>Metro-centric population and policy: </a:t>
            </a:r>
          </a:p>
          <a:p>
            <a:r>
              <a:rPr lang="en-US" dirty="0" smtClean="0"/>
              <a:t>Only </a:t>
            </a:r>
            <a:r>
              <a:rPr lang="en-US" dirty="0"/>
              <a:t>two of the 7 State </a:t>
            </a:r>
            <a:r>
              <a:rPr lang="en-US" dirty="0" smtClean="0"/>
              <a:t>Education policy </a:t>
            </a:r>
            <a:r>
              <a:rPr lang="en-US" dirty="0"/>
              <a:t>documents </a:t>
            </a:r>
            <a:r>
              <a:rPr lang="en-US" dirty="0" smtClean="0"/>
              <a:t>mention </a:t>
            </a:r>
            <a:r>
              <a:rPr lang="en-US" dirty="0"/>
              <a:t>rural, regional, remote or geography </a:t>
            </a:r>
            <a:r>
              <a:rPr lang="en-US" dirty="0" smtClean="0"/>
              <a:t>specifically. 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835696" y="332656"/>
            <a:ext cx="589674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56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4049" y="908720"/>
            <a:ext cx="8496944" cy="576064"/>
          </a:xfrm>
        </p:spPr>
        <p:txBody>
          <a:bodyPr/>
          <a:lstStyle/>
          <a:p>
            <a:pPr algn="l"/>
            <a:r>
              <a:rPr lang="en-US" sz="2000" b="1" dirty="0" smtClean="0"/>
              <a:t>32% of Australia’s population</a:t>
            </a:r>
            <a:r>
              <a:rPr lang="en-US" sz="2000" b="1" dirty="0"/>
              <a:t> </a:t>
            </a:r>
            <a:r>
              <a:rPr lang="en-US" sz="2000" b="1" dirty="0" smtClean="0"/>
              <a:t>live in regional Australia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1628800"/>
            <a:ext cx="73448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Common </a:t>
            </a:r>
            <a:r>
              <a:rPr lang="en-US" sz="2400" dirty="0" smtClean="0"/>
              <a:t>education issues: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provision </a:t>
            </a:r>
            <a:r>
              <a:rPr lang="en-US" sz="2400" dirty="0"/>
              <a:t>and access of quality education, </a:t>
            </a:r>
            <a:br>
              <a:rPr lang="en-US" sz="2400" dirty="0"/>
            </a:br>
            <a:r>
              <a:rPr lang="en-US" sz="2400" dirty="0"/>
              <a:t>tyranny of </a:t>
            </a:r>
            <a:r>
              <a:rPr lang="en-US" sz="2400" dirty="0" smtClean="0"/>
              <a:t>distance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access to technology, </a:t>
            </a:r>
            <a:br>
              <a:rPr lang="en-US" sz="2400" dirty="0"/>
            </a:br>
            <a:r>
              <a:rPr lang="en-US" sz="2400" dirty="0"/>
              <a:t>higher education </a:t>
            </a:r>
            <a:r>
              <a:rPr lang="en-US" sz="2400" dirty="0" smtClean="0"/>
              <a:t>pathways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teacher turnover and </a:t>
            </a:r>
            <a:r>
              <a:rPr lang="en-US" sz="2400" dirty="0" smtClean="0"/>
              <a:t>expertise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cultural </a:t>
            </a:r>
            <a:r>
              <a:rPr lang="en-US" sz="2400" dirty="0" smtClean="0"/>
              <a:t>clashes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relevance and appropriateness of </a:t>
            </a:r>
            <a:r>
              <a:rPr lang="en-US" sz="2400" dirty="0" smtClean="0"/>
              <a:t>curriculum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inherent costs  </a:t>
            </a:r>
            <a:br>
              <a:rPr lang="en-US" sz="2400" dirty="0"/>
            </a:br>
            <a:r>
              <a:rPr lang="en-US" sz="2400" dirty="0"/>
              <a:t>social environment </a:t>
            </a:r>
            <a:br>
              <a:rPr lang="en-US" sz="2400" dirty="0"/>
            </a:br>
            <a:r>
              <a:rPr lang="en-US" sz="2400" dirty="0"/>
              <a:t>and emotional </a:t>
            </a:r>
            <a:r>
              <a:rPr lang="en-US" sz="2400" dirty="0" smtClean="0"/>
              <a:t>well-being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33520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1580" y="1124744"/>
            <a:ext cx="8121374" cy="5112568"/>
          </a:xfrm>
        </p:spPr>
        <p:txBody>
          <a:bodyPr/>
          <a:lstStyle/>
          <a:p>
            <a:pPr algn="l"/>
            <a:r>
              <a:rPr lang="en-US" sz="2400" dirty="0" smtClean="0"/>
              <a:t>1</a:t>
            </a:r>
            <a:r>
              <a:rPr lang="en-US" sz="2400" dirty="0"/>
              <a:t>) </a:t>
            </a:r>
            <a:r>
              <a:rPr lang="en-US" sz="2400" dirty="0" smtClean="0"/>
              <a:t>Difficulty attracting and retaining teachers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2) Diverse contexts – multiage groupings; ESL; 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3) Feedback not </a:t>
            </a:r>
            <a:r>
              <a:rPr lang="en-US" sz="2400" dirty="0"/>
              <a:t>at point of </a:t>
            </a:r>
            <a:r>
              <a:rPr lang="en-US" sz="2400" dirty="0" smtClean="0"/>
              <a:t>need </a:t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4</a:t>
            </a:r>
            <a:r>
              <a:rPr lang="en-US" sz="2400" dirty="0" smtClean="0"/>
              <a:t>) </a:t>
            </a:r>
            <a:r>
              <a:rPr lang="en-US" sz="2400" dirty="0"/>
              <a:t>R</a:t>
            </a:r>
            <a:r>
              <a:rPr lang="en-US" sz="2400" dirty="0" smtClean="0"/>
              <a:t>ural and remote students have limited options for school experiences</a:t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5) Engagement with parents and community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71600" y="332656"/>
            <a:ext cx="7761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Professional Practicum in RRR contexts 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out “</a:t>
            </a:r>
            <a:r>
              <a:rPr lang="en-US" dirty="0" err="1"/>
              <a:t>Simlab</a:t>
            </a:r>
            <a:r>
              <a:rPr lang="en-US" dirty="0"/>
              <a:t>” from Murdoch University on Vimeo</a:t>
            </a:r>
            <a:r>
              <a:rPr lang="en-US" dirty="0" smtClean="0"/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en-US" u="sng" dirty="0" smtClean="0">
                <a:hlinkClick r:id="rId2"/>
              </a:rPr>
              <a:t>https</a:t>
            </a:r>
            <a:r>
              <a:rPr lang="en-US" u="sng" dirty="0">
                <a:hlinkClick r:id="rId2"/>
              </a:rPr>
              <a:t>://vimeo.com/280662232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761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43844"/>
            <a:ext cx="8742875" cy="49940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116632"/>
            <a:ext cx="8237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 solution: Mixed Reality Learning Environments</a:t>
            </a:r>
          </a:p>
          <a:p>
            <a:pPr algn="ctr"/>
            <a:r>
              <a:rPr lang="en-US" sz="2000" dirty="0" err="1" smtClean="0"/>
              <a:t>Teachlive</a:t>
            </a:r>
            <a:r>
              <a:rPr lang="en-US" sz="2000" dirty="0" smtClean="0"/>
              <a:t>; </a:t>
            </a:r>
            <a:r>
              <a:rPr lang="en-US" sz="2000" dirty="0" err="1" smtClean="0"/>
              <a:t>Mursion</a:t>
            </a:r>
            <a:r>
              <a:rPr lang="en-US" sz="2000" dirty="0" smtClean="0"/>
              <a:t> and </a:t>
            </a:r>
            <a:r>
              <a:rPr lang="en-US" sz="2000" dirty="0" err="1" smtClean="0"/>
              <a:t>Simlab@Murdoch</a:t>
            </a:r>
            <a:r>
              <a:rPr lang="en-US" sz="2000" dirty="0" smtClean="0"/>
              <a:t> (</a:t>
            </a:r>
            <a:r>
              <a:rPr lang="en-US" sz="2000" dirty="0" err="1" smtClean="0"/>
              <a:t>Mursion</a:t>
            </a:r>
            <a:r>
              <a:rPr lang="en-US" sz="2000" dirty="0" smtClean="0"/>
              <a:t> site license)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000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Template4">
  <a:themeElements>
    <a:clrScheme name="Curtin University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663366"/>
      </a:accent1>
      <a:accent2>
        <a:srgbClr val="B58C0A"/>
      </a:accent2>
      <a:accent3>
        <a:srgbClr val="FFFFFF"/>
      </a:accent3>
      <a:accent4>
        <a:srgbClr val="000000"/>
      </a:accent4>
      <a:accent5>
        <a:srgbClr val="B8ADB8"/>
      </a:accent5>
      <a:accent6>
        <a:srgbClr val="A47E08"/>
      </a:accent6>
      <a:hlink>
        <a:srgbClr val="005B85"/>
      </a:hlink>
      <a:folHlink>
        <a:srgbClr val="6633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urtin University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663366"/>
      </a:accent1>
      <a:accent2>
        <a:srgbClr val="B58C0A"/>
      </a:accent2>
      <a:accent3>
        <a:srgbClr val="FFFFFF"/>
      </a:accent3>
      <a:accent4>
        <a:srgbClr val="000000"/>
      </a:accent4>
      <a:accent5>
        <a:srgbClr val="B8ADB8"/>
      </a:accent5>
      <a:accent6>
        <a:srgbClr val="A47E08"/>
      </a:accent6>
      <a:hlink>
        <a:srgbClr val="005B85"/>
      </a:hlink>
      <a:folHlink>
        <a:srgbClr val="6633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PowerpointTemplate4.potx</Template>
  <TotalTime>5981</TotalTime>
  <Words>1247</Words>
  <Application>Microsoft Macintosh PowerPoint</Application>
  <PresentationFormat>On-screen Show (4:3)</PresentationFormat>
  <Paragraphs>179</Paragraphs>
  <Slides>34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PowerpointTemplate4</vt:lpstr>
      <vt:lpstr>Office Theme</vt:lpstr>
      <vt:lpstr>PowerPoint Presentation</vt:lpstr>
      <vt:lpstr>Learning to Teach with Avatars:  No matter where you live!  A mixed reality learning environment for ongoing teacher development  in rural and remote areas   Susan Ledger  Associate Dean Engagement s.ledger@murdoch.edu.au</vt:lpstr>
      <vt:lpstr>PowerPoint Presentation</vt:lpstr>
      <vt:lpstr>PowerPoint Presentation</vt:lpstr>
      <vt:lpstr>PowerPoint Presentation</vt:lpstr>
      <vt:lpstr>32% of Australia’s population live in regional Australia   </vt:lpstr>
      <vt:lpstr>1) Difficulty attracting and retaining teachers  2) Diverse contexts – multiage groupings; ESL;   3) Feedback not at point of need   4) Rural and remote students have limited options for school experiences  5) Engagement with parents and community     </vt:lpstr>
      <vt:lpstr>Check out “Simlab” from Murdoch University on Vimeo. https://vimeo.com/280662232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Portable Lab</vt:lpstr>
      <vt:lpstr>PowerPoint Presentation</vt:lpstr>
      <vt:lpstr>Simlab@Murdoch:  Bridging the gap between metro and rural powered by Mursion </vt:lpstr>
      <vt:lpstr>PowerPoint Presentation</vt:lpstr>
      <vt:lpstr>Results:  Online Critique – Survey</vt:lpstr>
      <vt:lpstr>What was the lesson focus?</vt:lpstr>
      <vt:lpstr>Micro-lesson Effectiveness</vt:lpstr>
      <vt:lpstr>Engagement</vt:lpstr>
      <vt:lpstr>Language</vt:lpstr>
      <vt:lpstr>Feedback</vt:lpstr>
      <vt:lpstr>Building Rapport</vt:lpstr>
      <vt:lpstr>Perceived Benefits</vt:lpstr>
      <vt:lpstr>Perceived Challenges</vt:lpstr>
      <vt:lpstr>PowerPoint Presentation</vt:lpstr>
      <vt:lpstr>PowerPoint Presentation</vt:lpstr>
      <vt:lpstr>PowerPoint Presentation</vt:lpstr>
      <vt:lpstr>PowerPoint Presentation</vt:lpstr>
      <vt:lpstr>What next </vt:lpstr>
      <vt:lpstr>PowerPoint Presentation</vt:lpstr>
    </vt:vector>
  </TitlesOfParts>
  <Company>Murdoch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 Graduate Certificate in International Education</dc:title>
  <dc:creator>Sue Ledger</dc:creator>
  <cp:lastModifiedBy>Jayne Downey</cp:lastModifiedBy>
  <cp:revision>87</cp:revision>
  <cp:lastPrinted>2018-07-31T14:33:28Z</cp:lastPrinted>
  <dcterms:created xsi:type="dcterms:W3CDTF">2013-03-22T03:43:58Z</dcterms:created>
  <dcterms:modified xsi:type="dcterms:W3CDTF">2018-08-02T03:11:39Z</dcterms:modified>
</cp:coreProperties>
</file>