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312" r:id="rId2"/>
    <p:sldId id="260" r:id="rId3"/>
    <p:sldId id="327" r:id="rId4"/>
    <p:sldId id="258" r:id="rId5"/>
    <p:sldId id="314" r:id="rId6"/>
    <p:sldId id="380" r:id="rId7"/>
    <p:sldId id="381" r:id="rId8"/>
    <p:sldId id="383" r:id="rId9"/>
    <p:sldId id="384" r:id="rId10"/>
    <p:sldId id="385" r:id="rId11"/>
    <p:sldId id="387" r:id="rId12"/>
    <p:sldId id="388" r:id="rId13"/>
    <p:sldId id="404" r:id="rId14"/>
    <p:sldId id="389" r:id="rId15"/>
    <p:sldId id="392" r:id="rId16"/>
    <p:sldId id="412" r:id="rId17"/>
    <p:sldId id="405" r:id="rId18"/>
    <p:sldId id="390" r:id="rId19"/>
    <p:sldId id="396" r:id="rId20"/>
    <p:sldId id="400" r:id="rId21"/>
    <p:sldId id="399" r:id="rId22"/>
    <p:sldId id="410" r:id="rId23"/>
    <p:sldId id="413" r:id="rId24"/>
    <p:sldId id="279" r:id="rId25"/>
    <p:sldId id="309" r:id="rId26"/>
    <p:sldId id="277" r:id="rId27"/>
    <p:sldId id="281" r:id="rId28"/>
    <p:sldId id="282" r:id="rId29"/>
    <p:sldId id="267" r:id="rId30"/>
    <p:sldId id="292" r:id="rId31"/>
    <p:sldId id="306" r:id="rId32"/>
    <p:sldId id="417" r:id="rId33"/>
    <p:sldId id="418" r:id="rId34"/>
    <p:sldId id="398" r:id="rId35"/>
    <p:sldId id="285" r:id="rId36"/>
    <p:sldId id="286" r:id="rId37"/>
    <p:sldId id="394" r:id="rId38"/>
    <p:sldId id="288" r:id="rId39"/>
    <p:sldId id="414" r:id="rId40"/>
    <p:sldId id="290" r:id="rId41"/>
    <p:sldId id="311" r:id="rId42"/>
    <p:sldId id="415" r:id="rId43"/>
    <p:sldId id="297" r:id="rId44"/>
    <p:sldId id="391" r:id="rId45"/>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hI6Jj0bCZc2XC7qZJHna+WwBLa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660"/>
  </p:normalViewPr>
  <p:slideViewPr>
    <p:cSldViewPr snapToGrid="0">
      <p:cViewPr varScale="1">
        <p:scale>
          <a:sx n="52" d="100"/>
          <a:sy n="52" d="100"/>
        </p:scale>
        <p:origin x="8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89" Type="http://schemas.openxmlformats.org/officeDocument/2006/relationships/presProps" Target="presProps.xml"/><Relationship Id="rId7" Type="http://schemas.openxmlformats.org/officeDocument/2006/relationships/slide" Target="slides/slide6.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90"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14:14:48.44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14:14:52.622"/>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14:14:54.27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a:t>
            </a:fld>
            <a:endParaRPr lang="en"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urora-institute.org/our-work/competencyworks/competency-based-educa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urora-institute.org/our-work/competencyworks/competency-based-educ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urora-institute.org/cw_post/five-key-lessons-for-mastery-learning-startu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40f3715b79_0_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40f3715b79_0_9: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122" name="Google Shape;122;g140f3715b79_0_9: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f9576ac69_0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f9576ac69_0_18: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264" name="Google Shape;264;gff9576ac69_0_18: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24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ff9576ac69_0_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ff9576ac69_0_38: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249" name="Google Shape;249;gff9576ac69_0_38: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26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0f6fc079d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0f6fc079d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277" name="Google Shape;277;g140f6fc079d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27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40f6fc079d_0_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40f6fc079d_0_51: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283" name="Google Shape;283;g140f6fc079d_0_51: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28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624c33247f_0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624c33247f_0_1: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174" name="Google Shape;174;g1624c33247f_0_1: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29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40f6fc079d_0_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40f6fc079d_0_8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55" name="Google Shape;355;g140f6fc079d_0_8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30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0f6fc079d_0_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40f6fc079d_0_59: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06" name="Google Shape;306;g140f6fc079d_0_59: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35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40f6fc079d_0_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40f6fc079d_0_4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14" name="Google Shape;314;g140f6fc079d_0_4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36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40f6fc079d_0_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40f6fc079d_0_3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Content-process-form-impact-knowledge construction</a:t>
            </a:r>
            <a:endParaRPr dirty="0"/>
          </a:p>
        </p:txBody>
      </p:sp>
      <p:sp>
        <p:nvSpPr>
          <p:cNvPr id="328" name="Google Shape;328;g140f6fc079d_0_3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38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39</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7801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0f3715b79_0_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40f3715b79_0_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dirty="0"/>
              <a:t>Nationally representative sample – explored to what extent is creativity being fostered in American schools – preparing students to be productive and successful employees and </a:t>
            </a:r>
            <a:r>
              <a:rPr lang="en-US" dirty="0" err="1"/>
              <a:t>and</a:t>
            </a:r>
            <a:r>
              <a:rPr lang="en-US" dirty="0"/>
              <a:t> global citizens</a:t>
            </a:r>
            <a:endParaRPr dirty="0"/>
          </a:p>
        </p:txBody>
      </p:sp>
      <p:sp>
        <p:nvSpPr>
          <p:cNvPr id="108" name="Google Shape;108;g140f3715b79_0_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ff9576ac69_3_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ff9576ac69_3_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Watch a SPUR conference video 0:00 – 2:30 min)</a:t>
            </a:r>
          </a:p>
          <a:p>
            <a:pPr marL="0" indent="0"/>
            <a:endParaRPr dirty="0"/>
          </a:p>
        </p:txBody>
      </p:sp>
      <p:sp>
        <p:nvSpPr>
          <p:cNvPr id="342" name="Google Shape;342;gff9576ac69_3_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40</a:t>
            </a:fld>
            <a:endParaRPr/>
          </a:p>
        </p:txBody>
      </p:sp>
    </p:spTree>
    <p:extLst>
      <p:ext uri="{BB962C8B-B14F-4D97-AF65-F5344CB8AC3E}">
        <p14:creationId xmlns:p14="http://schemas.microsoft.com/office/powerpoint/2010/main" val="796346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ff9576ac69_0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ff9576ac69_0_5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115" name="Google Shape;115;gff9576ac69_0_5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41</a:t>
            </a:fld>
            <a:endParaRPr/>
          </a:p>
        </p:txBody>
      </p:sp>
    </p:spTree>
    <p:extLst>
      <p:ext uri="{BB962C8B-B14F-4D97-AF65-F5344CB8AC3E}">
        <p14:creationId xmlns:p14="http://schemas.microsoft.com/office/powerpoint/2010/main" val="802104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40f3715b79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40f3715b79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93" name="Google Shape;393;g140f3715b79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43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40f3715b79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40f3715b79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93" name="Google Shape;393;g140f3715b79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
              <a:pPr algn="r">
                <a:buSzPts val="1200"/>
              </a:pPr>
              <a:t>44</a:t>
            </a:fld>
            <a:endParaRPr/>
          </a:p>
        </p:txBody>
      </p:sp>
    </p:spTree>
    <p:extLst>
      <p:ext uri="{BB962C8B-B14F-4D97-AF65-F5344CB8AC3E}">
        <p14:creationId xmlns:p14="http://schemas.microsoft.com/office/powerpoint/2010/main" val="402454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linkClick r:id="rId3"/>
              </a:rPr>
              <a:t>Competency-Based Education - Aurora Institute (aurora-institute.org)</a:t>
            </a:r>
            <a:r>
              <a:rPr lang="en-US" dirty="0"/>
              <a:t> start at minute 13:00 – 17:22</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15</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9290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linkClick r:id="rId3"/>
              </a:rPr>
              <a:t>Competency-Based Education - Aurora Institute (aurora-institute.org)</a:t>
            </a:r>
            <a:r>
              <a:rPr lang="en-US" dirty="0"/>
              <a:t> start at minute 13:00 – 17:22</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16</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337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clip starting at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17</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911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entry point - personalization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19</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06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Read about different schools - </a:t>
            </a:r>
            <a:r>
              <a:rPr lang="en-US" sz="1800" kern="0" dirty="0">
                <a:solidFill>
                  <a:srgbClr val="37474F"/>
                </a:solidFill>
                <a:effectLst/>
                <a:latin typeface="Times New Roman" panose="02020603050405020304" pitchFamily="18" charset="0"/>
                <a:ea typeface="Times New Roman" panose="02020603050405020304" pitchFamily="18" charset="0"/>
                <a:cs typeface="Times New Roman" panose="02020603050405020304" pitchFamily="18" charset="0"/>
              </a:rPr>
              <a:t>Northern Cass School District, North Dakota, Lindsay Unified School District, California, Bullitt County Public Schools, Kentucky</a:t>
            </a:r>
            <a:r>
              <a:rPr lang="en-US" sz="1800" kern="100" dirty="0">
                <a:solidFill>
                  <a:srgbClr val="37474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rgbClr val="37474F"/>
                </a:solidFill>
                <a:effectLst/>
                <a:latin typeface="Times New Roman" panose="02020603050405020304" pitchFamily="18" charset="0"/>
                <a:ea typeface="Times New Roman" panose="02020603050405020304" pitchFamily="18" charset="0"/>
                <a:cs typeface="Times New Roman" panose="02020603050405020304" pitchFamily="18" charset="0"/>
              </a:rPr>
              <a:t>Da Vinci Schools, California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20</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67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linkClick r:id="rId3"/>
              </a:rPr>
              <a:t>Five Key Lessons for Mastery Learning Startup - Aurora Institute (aurora-institute.org)</a:t>
            </a:r>
            <a:endParaRPr lang="en-US" dirty="0"/>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22</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645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learning progressions within and across grade spans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 sz="1200" smtClean="0">
                <a:solidFill>
                  <a:schemeClr val="dk1"/>
                </a:solidFill>
                <a:latin typeface="Calibri"/>
                <a:ea typeface="Calibri"/>
                <a:cs typeface="Calibri"/>
                <a:sym typeface="Calibri"/>
              </a:rPr>
              <a:pPr algn="r">
                <a:buSzPts val="1200"/>
              </a:pPr>
              <a:t>23</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95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19" name="Google Shape;19;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0" name="Google Shape;20;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3" y="1956599"/>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4" y="-596101"/>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2" name="Google Shape;8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83" name="Google Shape;8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24" name="Google Shape;24;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5" name="Google Shape;25;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26" name="Google Shape;26;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1851" y="1709744"/>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1800"/>
              <a:buNone/>
              <a:defRPr sz="2400">
                <a:solidFill>
                  <a:srgbClr val="888888"/>
                </a:solidFill>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350"/>
              <a:buNone/>
              <a:defRPr sz="1800">
                <a:solidFill>
                  <a:srgbClr val="888888"/>
                </a:solidFill>
              </a:defRPr>
            </a:lvl3pPr>
            <a:lvl4pPr marL="1828800" lvl="3" indent="-228600" algn="l">
              <a:lnSpc>
                <a:spcPct val="90000"/>
              </a:lnSpc>
              <a:spcBef>
                <a:spcPts val="500"/>
              </a:spcBef>
              <a:spcAft>
                <a:spcPts val="0"/>
              </a:spcAft>
              <a:buClr>
                <a:srgbClr val="888888"/>
              </a:buClr>
              <a:buSzPts val="12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200"/>
              <a:buNone/>
              <a:defRPr sz="1600">
                <a:solidFill>
                  <a:srgbClr val="888888"/>
                </a:solidFill>
              </a:defRPr>
            </a:lvl6pPr>
            <a:lvl7pPr marL="3200400" lvl="6" indent="-228600" algn="l">
              <a:lnSpc>
                <a:spcPct val="90000"/>
              </a:lnSpc>
              <a:spcBef>
                <a:spcPts val="500"/>
              </a:spcBef>
              <a:spcAft>
                <a:spcPts val="0"/>
              </a:spcAft>
              <a:buClr>
                <a:srgbClr val="888888"/>
              </a:buClr>
              <a:buSzPts val="1200"/>
              <a:buNone/>
              <a:defRPr sz="1600">
                <a:solidFill>
                  <a:srgbClr val="888888"/>
                </a:solidFill>
              </a:defRPr>
            </a:lvl7pPr>
            <a:lvl8pPr marL="3657600" lvl="7" indent="-228600" algn="l">
              <a:lnSpc>
                <a:spcPct val="90000"/>
              </a:lnSpc>
              <a:spcBef>
                <a:spcPts val="500"/>
              </a:spcBef>
              <a:spcAft>
                <a:spcPts val="0"/>
              </a:spcAft>
              <a:buClr>
                <a:srgbClr val="888888"/>
              </a:buClr>
              <a:buSzPts val="1200"/>
              <a:buNone/>
              <a:defRPr sz="1600">
                <a:solidFill>
                  <a:srgbClr val="888888"/>
                </a:solidFill>
              </a:defRPr>
            </a:lvl8pPr>
            <a:lvl9pPr marL="4114800" lvl="8" indent="-228600"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0" name="Google Shape;30;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31" name="Google Shape;31;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32" name="Google Shape;32;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43" name="Google Shape;43;p2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45" name="Google Shape;45;p22"/>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7" name="Google Shape;47;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48" name="Google Shape;48;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2" name="Google Shape;52;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3" name="Google Shape;53;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6" name="Google Shape;56;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57" name="Google Shape;57;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30"/>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3200"/>
            </a:lvl1pPr>
            <a:lvl2pPr marL="914400" lvl="1" indent="-361950" algn="l">
              <a:lnSpc>
                <a:spcPct val="90000"/>
              </a:lnSpc>
              <a:spcBef>
                <a:spcPts val="500"/>
              </a:spcBef>
              <a:spcAft>
                <a:spcPts val="0"/>
              </a:spcAft>
              <a:buClr>
                <a:schemeClr val="dk1"/>
              </a:buClr>
              <a:buSzPts val="2100"/>
              <a:buChar char="•"/>
              <a:defRPr sz="2800"/>
            </a:lvl2pPr>
            <a:lvl3pPr marL="1371600" lvl="2" indent="-342900" algn="l">
              <a:lnSpc>
                <a:spcPct val="90000"/>
              </a:lnSpc>
              <a:spcBef>
                <a:spcPts val="500"/>
              </a:spcBef>
              <a:spcAft>
                <a:spcPts val="0"/>
              </a:spcAft>
              <a:buClr>
                <a:schemeClr val="dk1"/>
              </a:buClr>
              <a:buSzPts val="1800"/>
              <a:buChar char="•"/>
              <a:defRPr sz="2400"/>
            </a:lvl3pPr>
            <a:lvl4pPr marL="1828800" lvl="3" indent="-323850" algn="l">
              <a:lnSpc>
                <a:spcPct val="90000"/>
              </a:lnSpc>
              <a:spcBef>
                <a:spcPts val="500"/>
              </a:spcBef>
              <a:spcAft>
                <a:spcPts val="0"/>
              </a:spcAft>
              <a:buClr>
                <a:schemeClr val="dk1"/>
              </a:buClr>
              <a:buSzPts val="1500"/>
              <a:buChar char="•"/>
              <a:defRPr sz="2000"/>
            </a:lvl4pPr>
            <a:lvl5pPr marL="2286000" lvl="4" indent="-323850" algn="l">
              <a:lnSpc>
                <a:spcPct val="90000"/>
              </a:lnSpc>
              <a:spcBef>
                <a:spcPts val="500"/>
              </a:spcBef>
              <a:spcAft>
                <a:spcPts val="0"/>
              </a:spcAft>
              <a:buClr>
                <a:schemeClr val="dk1"/>
              </a:buClr>
              <a:buSzPts val="1500"/>
              <a:buChar char="•"/>
              <a:defRPr sz="2000"/>
            </a:lvl5pPr>
            <a:lvl6pPr marL="2743200" lvl="5" indent="-323850" algn="l">
              <a:lnSpc>
                <a:spcPct val="90000"/>
              </a:lnSpc>
              <a:spcBef>
                <a:spcPts val="500"/>
              </a:spcBef>
              <a:spcAft>
                <a:spcPts val="0"/>
              </a:spcAft>
              <a:buClr>
                <a:schemeClr val="dk1"/>
              </a:buClr>
              <a:buSzPts val="1500"/>
              <a:buChar char="•"/>
              <a:defRPr sz="2000"/>
            </a:lvl6pPr>
            <a:lvl7pPr marL="3200400" lvl="6" indent="-323850" algn="l">
              <a:lnSpc>
                <a:spcPct val="90000"/>
              </a:lnSpc>
              <a:spcBef>
                <a:spcPts val="500"/>
              </a:spcBef>
              <a:spcAft>
                <a:spcPts val="0"/>
              </a:spcAft>
              <a:buClr>
                <a:schemeClr val="dk1"/>
              </a:buClr>
              <a:buSzPts val="1500"/>
              <a:buChar char="•"/>
              <a:defRPr sz="2000"/>
            </a:lvl7pPr>
            <a:lvl8pPr marL="3657600" lvl="7" indent="-323850" algn="l">
              <a:lnSpc>
                <a:spcPct val="90000"/>
              </a:lnSpc>
              <a:spcBef>
                <a:spcPts val="500"/>
              </a:spcBef>
              <a:spcAft>
                <a:spcPts val="0"/>
              </a:spcAft>
              <a:buClr>
                <a:schemeClr val="dk1"/>
              </a:buClr>
              <a:buSzPts val="1500"/>
              <a:buChar char="•"/>
              <a:defRPr sz="2000"/>
            </a:lvl8pPr>
            <a:lvl9pPr marL="4114800" lvl="8" indent="-323850" algn="l">
              <a:lnSpc>
                <a:spcPct val="90000"/>
              </a:lnSpc>
              <a:spcBef>
                <a:spcPts val="500"/>
              </a:spcBef>
              <a:spcAft>
                <a:spcPts val="0"/>
              </a:spcAft>
              <a:buClr>
                <a:schemeClr val="dk1"/>
              </a:buClr>
              <a:buSzPts val="1500"/>
              <a:buChar char="•"/>
              <a:defRPr sz="2000"/>
            </a:lvl9pPr>
          </a:lstStyle>
          <a:p>
            <a:endParaRPr/>
          </a:p>
        </p:txBody>
      </p:sp>
      <p:sp>
        <p:nvSpPr>
          <p:cNvPr id="61" name="Google Shape;61;p25"/>
          <p:cNvSpPr txBox="1">
            <a:spLocks noGrp="1"/>
          </p:cNvSpPr>
          <p:nvPr>
            <p:ph type="body" idx="2"/>
          </p:nvPr>
        </p:nvSpPr>
        <p:spPr>
          <a:xfrm>
            <a:off x="839788" y="2057403"/>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62" name="Google Shape;62;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63" name="Google Shape;63;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64" name="Google Shape;64;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30"/>
            <a:ext cx="6172200" cy="4873625"/>
          </a:xfrm>
          <a:prstGeom prst="rect">
            <a:avLst/>
          </a:prstGeom>
          <a:noFill/>
          <a:ln>
            <a:noFill/>
          </a:ln>
        </p:spPr>
      </p:sp>
      <p:sp>
        <p:nvSpPr>
          <p:cNvPr id="68" name="Google Shape;68;p26"/>
          <p:cNvSpPr txBox="1">
            <a:spLocks noGrp="1"/>
          </p:cNvSpPr>
          <p:nvPr>
            <p:ph type="body" idx="1"/>
          </p:nvPr>
        </p:nvSpPr>
        <p:spPr>
          <a:xfrm>
            <a:off x="839788" y="2057403"/>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69" name="Google Shape;69;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0" name="Google Shape;70;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1" name="Google Shape;71;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6" name="Google Shape;76;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Arial"/>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Clr>
                <a:srgbClr val="000000"/>
              </a:buClr>
              <a:buSzPts val="1400"/>
              <a:buFont typeface="Arial"/>
              <a:buNone/>
              <a:defRPr/>
            </a:lvl3pPr>
            <a:lvl4pPr lvl="3" algn="l">
              <a:lnSpc>
                <a:spcPct val="100000"/>
              </a:lnSpc>
              <a:spcBef>
                <a:spcPts val="0"/>
              </a:spcBef>
              <a:spcAft>
                <a:spcPts val="0"/>
              </a:spcAft>
              <a:buClr>
                <a:srgbClr val="000000"/>
              </a:buClr>
              <a:buSzPts val="1400"/>
              <a:buFont typeface="Arial"/>
              <a:buNone/>
              <a:defRPr/>
            </a:lvl4pPr>
            <a:lvl5pPr lvl="4" algn="l">
              <a:lnSpc>
                <a:spcPct val="100000"/>
              </a:lnSpc>
              <a:spcBef>
                <a:spcPts val="0"/>
              </a:spcBef>
              <a:spcAft>
                <a:spcPts val="0"/>
              </a:spcAft>
              <a:buClr>
                <a:srgbClr val="000000"/>
              </a:buClr>
              <a:buSzPts val="1400"/>
              <a:buFont typeface="Arial"/>
              <a:buNone/>
              <a:defRPr/>
            </a:lvl5pPr>
            <a:lvl6pPr lvl="5" algn="l">
              <a:lnSpc>
                <a:spcPct val="100000"/>
              </a:lnSpc>
              <a:spcBef>
                <a:spcPts val="0"/>
              </a:spcBef>
              <a:spcAft>
                <a:spcPts val="0"/>
              </a:spcAft>
              <a:buClr>
                <a:srgbClr val="000000"/>
              </a:buClr>
              <a:buSzPts val="1400"/>
              <a:buFont typeface="Arial"/>
              <a:buNone/>
              <a:defRPr/>
            </a:lvl6pPr>
            <a:lvl7pPr lvl="6" algn="l">
              <a:lnSpc>
                <a:spcPct val="100000"/>
              </a:lnSpc>
              <a:spcBef>
                <a:spcPts val="0"/>
              </a:spcBef>
              <a:spcAft>
                <a:spcPts val="0"/>
              </a:spcAft>
              <a:buClr>
                <a:srgbClr val="000000"/>
              </a:buClr>
              <a:buSzPts val="1400"/>
              <a:buFont typeface="Arial"/>
              <a:buNone/>
              <a:defRPr/>
            </a:lvl7pPr>
            <a:lvl8pPr lvl="7" algn="l">
              <a:lnSpc>
                <a:spcPct val="100000"/>
              </a:lnSpc>
              <a:spcBef>
                <a:spcPts val="0"/>
              </a:spcBef>
              <a:spcAft>
                <a:spcPts val="0"/>
              </a:spcAft>
              <a:buClr>
                <a:srgbClr val="000000"/>
              </a:buClr>
              <a:buSzPts val="1400"/>
              <a:buFont typeface="Arial"/>
              <a:buNone/>
              <a:defRPr/>
            </a:lvl8pPr>
            <a:lvl9pPr lvl="8" algn="l">
              <a:lnSpc>
                <a:spcPct val="100000"/>
              </a:lnSpc>
              <a:spcBef>
                <a:spcPts val="0"/>
              </a:spcBef>
              <a:spcAft>
                <a:spcPts val="0"/>
              </a:spcAft>
              <a:buClr>
                <a:srgbClr val="000000"/>
              </a:buClr>
              <a:buSzPts val="1400"/>
              <a:buFont typeface="Arial"/>
              <a:buNone/>
              <a:defRPr/>
            </a:lvl9pPr>
          </a:lstStyle>
          <a:p>
            <a:endParaRPr/>
          </a:p>
        </p:txBody>
      </p:sp>
      <p:sp>
        <p:nvSpPr>
          <p:cNvPr id="77" name="Google Shape;77;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3" name="Google Shape;13;p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4" name="Google Shape;14;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aurora-institute.org/wp-content/uploads/what-is-competency-based-education-an-updated-definition-web.pdf"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urora-institute.org/our-work/competencyworks/competency-based-education/"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s3.amazonaws.com/nglc/images/content/image/Graduate-Profiles.pn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aurora-institute.org/cw_post/five-key-lessons-for-mastery-learning-startup/" TargetMode="External"/><Relationship Id="rId2" Type="http://schemas.openxmlformats.org/officeDocument/2006/relationships/image" Target="../media/image25.tmp"/><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aurora-institute.org/cw_post/five-key-lessons-for-mastery-learning-startup/"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tmp"/></Relationships>
</file>

<file path=ppt/slides/_rels/slide23.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tmp"/><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6.tmp"/><Relationship Id="rId4" Type="http://schemas.openxmlformats.org/officeDocument/2006/relationships/image" Target="../media/image35.tm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tmp"/><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5.xml"/><Relationship Id="rId5" Type="http://schemas.openxmlformats.org/officeDocument/2006/relationships/image" Target="../media/image45.tmp"/><Relationship Id="rId4" Type="http://schemas.openxmlformats.org/officeDocument/2006/relationships/image" Target="../media/image44.tmp"/></Relationships>
</file>

<file path=ppt/slides/_rels/slide34.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hyperlink" Target="https://aurora-institute.org/event/deepening-project-based-learning-lessons-from-powerful-new-research-and-practice/"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file:///C:\Users\Administrator\Desktop\Creativity%20in%20Learning%20gallup%20report.pdf"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tmp"/></Relationships>
</file>

<file path=ppt/slides/_rels/slide40.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aurora-institute.org/cw_post/from-good-to-great-initial-to-ideal-a-way-to-improve-exhibitions-and-other-performance-assessments/" TargetMode="External"/><Relationship Id="rId2" Type="http://schemas.openxmlformats.org/officeDocument/2006/relationships/hyperlink" Target="https://nhlearninginitiative.org/nhlinsights/scaling-up-deeper-learning-results-from-new-hampshires-statewide-efforts/" TargetMode="External"/><Relationship Id="rId1" Type="http://schemas.openxmlformats.org/officeDocument/2006/relationships/slideLayout" Target="../slideLayouts/slideLayout1.xml"/><Relationship Id="rId5" Type="http://schemas.openxmlformats.org/officeDocument/2006/relationships/hyperlink" Target="https://www.lucasedresearch.org/wp-content/uploads/2021/03/Enabling-Conditions-for-Scaling-PBL-White-Paper.pdf?utm_source=google&amp;utm_medium=email&amp;utm_campaign=aurora" TargetMode="External"/><Relationship Id="rId4" Type="http://schemas.openxmlformats.org/officeDocument/2006/relationships/hyperlink" Target="https://onlinelibrary.wiley.com/doi/10.1002/cbe2.1264"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edu.wyoming.gov/blog/2023/05/24/wyomings-future-of-learning-collaborative-launches-first-pilot-programs/" TargetMode="External"/><Relationship Id="rId3" Type="http://schemas.openxmlformats.org/officeDocument/2006/relationships/hyperlink" Target="https://www.karin-hess.com/cognitive-rigor-and-dok" TargetMode="External"/><Relationship Id="rId7" Type="http://schemas.openxmlformats.org/officeDocument/2006/relationships/hyperlink" Target="https://www.edweek.org/policy-politics/every-state-now-lets-schools-measure-students-success-based-on-mastery-not-seat-time/2023/05?utm_source=tw&amp;utm_medium=soc&amp;utm_campaign=edit" TargetMode="External"/><Relationship Id="rId12" Type="http://schemas.openxmlformats.org/officeDocument/2006/relationships/hyperlink" Target="https://aurora-institute.org/our-work/competencyworks/competency-based-education/"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karin-hess.com/applying-rigor-to-pbl-cbe" TargetMode="External"/><Relationship Id="rId11" Type="http://schemas.openxmlformats.org/officeDocument/2006/relationships/hyperlink" Target="https://aurora-institute.org/wp-content/uploads/what-is-competency-based-education-an-updated-definition-web.pdf" TargetMode="External"/><Relationship Id="rId5" Type="http://schemas.openxmlformats.org/officeDocument/2006/relationships/hyperlink" Target="https://www.karin-hess.com/archived-postings" TargetMode="External"/><Relationship Id="rId10" Type="http://schemas.openxmlformats.org/officeDocument/2006/relationships/hyperlink" Target="https://www.youtube.com/watch?v=46K6OQa_DfM" TargetMode="External"/><Relationship Id="rId4" Type="http://schemas.openxmlformats.org/officeDocument/2006/relationships/hyperlink" Target="https://www.amazon.com/stores/Karin-J.-Hess/author/B07SV4WY63?ref=ap_rdr&amp;store_ref=ap_rdr&amp;isDramIntegrated=true&amp;shoppingPortalEnabled=true" TargetMode="External"/><Relationship Id="rId9" Type="http://schemas.openxmlformats.org/officeDocument/2006/relationships/hyperlink" Target="https://aurora-institute.org/event/an-overview-of-k-12-competency-based-education-for-education-leaders-and-teacher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karin-hess.com/_files/ugd/5e86bd_cced555d3fa54fb6a8305626e63bf809.docx?dn=WTS_%20Sequence%20for%20Making%20a%20Documentary%20(" TargetMode="External"/><Relationship Id="rId13" Type="http://schemas.openxmlformats.org/officeDocument/2006/relationships/hyperlink" Target="http://www.youtube.com/watch?v=dmIReiqI1ec" TargetMode="External"/><Relationship Id="rId3" Type="http://schemas.openxmlformats.org/officeDocument/2006/relationships/hyperlink" Target="https://www.nextgenlearning.org/portrait-of-a-graduate-in-practice" TargetMode="External"/><Relationship Id="rId7" Type="http://schemas.openxmlformats.org/officeDocument/2006/relationships/hyperlink" Target="https://www.karin-hess.com/_files/ugd/5e86bd_2c26685adec6481d8b631dc48ab70f72.docx?dn=Instruction_Drafting%20Overview%20_%20Outline%20" TargetMode="External"/><Relationship Id="rId12" Type="http://schemas.openxmlformats.org/officeDocument/2006/relationships/hyperlink" Target="http://www.youtube.com/watch?v=V5ts4gZSux8"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karin-hess.com/_files/ugd/5e86bd_26f424d3b7d147418e4302f01b0dfb89.docx?dn=What%20the%20story%20-%20resources%20to%20support%20st" TargetMode="External"/><Relationship Id="rId11" Type="http://schemas.openxmlformats.org/officeDocument/2006/relationships/hyperlink" Target="http://www.youtube.com/watch?v=ueRcBg8uYS8" TargetMode="External"/><Relationship Id="rId5" Type="http://schemas.openxmlformats.org/officeDocument/2006/relationships/hyperlink" Target="http://www.whatsthestory.middcreate.net/vermont" TargetMode="External"/><Relationship Id="rId10" Type="http://schemas.openxmlformats.org/officeDocument/2006/relationships/hyperlink" Target="https://knowledgeworks.org/resources/tearing-down-wall-special-education/" TargetMode="External"/><Relationship Id="rId4" Type="http://schemas.openxmlformats.org/officeDocument/2006/relationships/hyperlink" Target="https://myways.nextgenlearning.org/report" TargetMode="External"/><Relationship Id="rId9" Type="http://schemas.openxmlformats.org/officeDocument/2006/relationships/hyperlink" Target="https://aurora-institute.org/cw_post/the-shift-in-action-five-takeaways-from-our-journey-towards-a-competency-based-syste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9BC34-C8B0-700E-8B22-B8CA3574B4D5}"/>
              </a:ext>
            </a:extLst>
          </p:cNvPr>
          <p:cNvSpPr>
            <a:spLocks noGrp="1"/>
          </p:cNvSpPr>
          <p:nvPr>
            <p:ph type="ctrTitle"/>
          </p:nvPr>
        </p:nvSpPr>
        <p:spPr>
          <a:xfrm>
            <a:off x="976183" y="4686159"/>
            <a:ext cx="10503243" cy="1335174"/>
          </a:xfrm>
        </p:spPr>
        <p:txBody>
          <a:bodyPr>
            <a:normAutofit fontScale="90000"/>
          </a:bodyPr>
          <a:lstStyle/>
          <a:p>
            <a:pPr>
              <a:lnSpc>
                <a:spcPct val="106000"/>
              </a:lnSpc>
              <a:spcAft>
                <a:spcPts val="800"/>
              </a:spcAft>
            </a:pPr>
            <a:r>
              <a:rPr lang="en-US" sz="4000" b="1" kern="0" dirty="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Choice, Voice, and Deeper Learning: </a:t>
            </a:r>
            <a:br>
              <a:rPr lang="en-US" sz="4000" b="1" kern="0" dirty="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br>
            <a:r>
              <a:rPr lang="en-US" sz="4000" b="1" kern="0" dirty="0">
                <a:solidFill>
                  <a:srgbClr val="242424"/>
                </a:solidFill>
                <a:effectLst/>
                <a:latin typeface="Calibri" panose="020F0502020204030204" pitchFamily="34" charset="0"/>
                <a:ea typeface="Times New Roman" panose="02020603050405020304" pitchFamily="18" charset="0"/>
                <a:cs typeface="Calibri" panose="020F0502020204030204" pitchFamily="34" charset="0"/>
              </a:rPr>
              <a:t>How a Shift to Proficiency-Based Learning Can Increase Equity and Student Engagement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solidFill>
                  <a:srgbClr val="666666"/>
                </a:solidFill>
                <a:effectLst/>
                <a:latin typeface="+mn-lt"/>
                <a:ea typeface="Times New Roman" panose="02020603050405020304" pitchFamily="18" charset="0"/>
                <a:cs typeface="Arial" panose="020B0604020202020204" pitchFamily="34" charset="0"/>
              </a:rPr>
              <a:t> </a:t>
            </a:r>
            <a:br>
              <a:rPr lang="en-US" sz="2200" dirty="0">
                <a:solidFill>
                  <a:srgbClr val="666666"/>
                </a:solidFill>
                <a:effectLst/>
                <a:latin typeface="+mn-lt"/>
                <a:ea typeface="Times New Roman" panose="02020603050405020304" pitchFamily="18" charset="0"/>
                <a:cs typeface="Arial" panose="020B0604020202020204" pitchFamily="34" charset="0"/>
              </a:rPr>
            </a:br>
            <a:r>
              <a:rPr lang="en-US" sz="3100" dirty="0">
                <a:solidFill>
                  <a:schemeClr val="tx1"/>
                </a:solidFill>
                <a:effectLst/>
                <a:latin typeface="+mn-lt"/>
                <a:ea typeface="Times New Roman" panose="02020603050405020304" pitchFamily="18" charset="0"/>
                <a:cs typeface="Arial" panose="020B0604020202020204" pitchFamily="34" charset="0"/>
              </a:rPr>
              <a:t>Keynote Presentation at the Proficiency-Based Education Summer Symposium, Montana State University</a:t>
            </a:r>
            <a:br>
              <a:rPr lang="en-US" sz="3100" kern="1800" spc="15" dirty="0">
                <a:solidFill>
                  <a:schemeClr val="tx1"/>
                </a:solidFill>
                <a:effectLst/>
                <a:latin typeface="+mn-lt"/>
                <a:ea typeface="Times New Roman" panose="02020603050405020304" pitchFamily="18" charset="0"/>
                <a:cs typeface="Times New Roman" panose="02020603050405020304" pitchFamily="18" charset="0"/>
              </a:rPr>
            </a:br>
            <a:r>
              <a:rPr lang="en-US" sz="3100" kern="1800" spc="15" dirty="0">
                <a:solidFill>
                  <a:schemeClr val="tx1"/>
                </a:solidFill>
                <a:latin typeface="+mn-lt"/>
                <a:ea typeface="Times New Roman" panose="02020603050405020304" pitchFamily="18" charset="0"/>
                <a:cs typeface="Times New Roman" panose="02020603050405020304" pitchFamily="18" charset="0"/>
              </a:rPr>
              <a:t>June </a:t>
            </a:r>
            <a:r>
              <a:rPr lang="en-US" sz="3100" kern="1800" spc="15" dirty="0">
                <a:solidFill>
                  <a:schemeClr val="tx1"/>
                </a:solidFill>
                <a:effectLst/>
                <a:latin typeface="+mn-lt"/>
                <a:ea typeface="Times New Roman" panose="02020603050405020304" pitchFamily="18" charset="0"/>
                <a:cs typeface="Times New Roman" panose="02020603050405020304" pitchFamily="18" charset="0"/>
              </a:rPr>
              <a:t>2023</a:t>
            </a:r>
            <a:br>
              <a:rPr lang="en-US" sz="2200" dirty="0">
                <a:effectLst/>
                <a:latin typeface="+mn-lt"/>
                <a:ea typeface="Calibri" panose="020F0502020204030204" pitchFamily="34" charset="0"/>
                <a:cs typeface="Times New Roman" panose="02020603050405020304" pitchFamily="18" charset="0"/>
              </a:rPr>
            </a:br>
            <a:br>
              <a:rPr lang="en-US" sz="3600" b="1" dirty="0">
                <a:solidFill>
                  <a:schemeClr val="tx1"/>
                </a:solidFill>
              </a:rPr>
            </a:br>
            <a:br>
              <a:rPr lang="en-US" sz="3600" b="1" i="0" u="none" strike="noStrike" cap="none" dirty="0">
                <a:solidFill>
                  <a:schemeClr val="tx1"/>
                </a:solidFill>
                <a:latin typeface="Arial"/>
                <a:ea typeface="Arial"/>
                <a:cs typeface="Arial"/>
                <a:sym typeface="Arial"/>
              </a:rPr>
            </a:br>
            <a:endParaRPr lang="en-US" dirty="0">
              <a:solidFill>
                <a:schemeClr val="tx1"/>
              </a:solidFill>
            </a:endParaRPr>
          </a:p>
        </p:txBody>
      </p:sp>
      <p:sp>
        <p:nvSpPr>
          <p:cNvPr id="3" name="Text Placeholder 2">
            <a:extLst>
              <a:ext uri="{FF2B5EF4-FFF2-40B4-BE49-F238E27FC236}">
                <a16:creationId xmlns:a16="http://schemas.microsoft.com/office/drawing/2014/main" id="{B251CF0F-A386-6AB1-2FBA-E6755D0E42D2}"/>
              </a:ext>
            </a:extLst>
          </p:cNvPr>
          <p:cNvSpPr>
            <a:spLocks noGrp="1"/>
          </p:cNvSpPr>
          <p:nvPr>
            <p:ph type="subTitle" idx="1"/>
          </p:nvPr>
        </p:nvSpPr>
        <p:spPr>
          <a:xfrm>
            <a:off x="2168610" y="4525865"/>
            <a:ext cx="9144000" cy="2109713"/>
          </a:xfrm>
        </p:spPr>
        <p:txBody>
          <a:bodyPr>
            <a:normAutofit lnSpcReduction="10000"/>
          </a:bodyPr>
          <a:lstStyle/>
          <a:p>
            <a:pPr marL="342900" marR="0" lvl="0" indent="-336550" algn="r" rtl="0">
              <a:lnSpc>
                <a:spcPct val="100000"/>
              </a:lnSpc>
              <a:spcBef>
                <a:spcPts val="0"/>
              </a:spcBef>
              <a:spcAft>
                <a:spcPts val="0"/>
              </a:spcAft>
              <a:buClr>
                <a:schemeClr val="lt1"/>
              </a:buClr>
              <a:buSzPts val="2300"/>
              <a:buFont typeface="Arial"/>
              <a:buChar char="•"/>
            </a:pPr>
            <a:endParaRPr lang="en-US" sz="2800" dirty="0">
              <a:solidFill>
                <a:schemeClr val="tx1"/>
              </a:solidFill>
              <a:latin typeface="+mn-lt"/>
            </a:endParaRPr>
          </a:p>
          <a:p>
            <a:pPr marL="342900" marR="0" lvl="0" indent="-336550" algn="r" rtl="0">
              <a:lnSpc>
                <a:spcPct val="100000"/>
              </a:lnSpc>
              <a:spcBef>
                <a:spcPts val="0"/>
              </a:spcBef>
              <a:spcAft>
                <a:spcPts val="0"/>
              </a:spcAft>
              <a:buClr>
                <a:schemeClr val="lt1"/>
              </a:buClr>
              <a:buSzPts val="2300"/>
              <a:buFont typeface="Arial"/>
              <a:buChar char="•"/>
            </a:pPr>
            <a:r>
              <a:rPr lang="en-US" sz="2800" dirty="0">
                <a:solidFill>
                  <a:schemeClr val="tx1"/>
                </a:solidFill>
                <a:latin typeface="+mn-lt"/>
              </a:rPr>
              <a:t>Dr. Karin Hess</a:t>
            </a:r>
          </a:p>
          <a:p>
            <a:pPr marL="342900" marR="0" lvl="0" indent="-336550" algn="r" rtl="0">
              <a:lnSpc>
                <a:spcPct val="100000"/>
              </a:lnSpc>
              <a:spcBef>
                <a:spcPts val="0"/>
              </a:spcBef>
              <a:spcAft>
                <a:spcPts val="0"/>
              </a:spcAft>
              <a:buClr>
                <a:schemeClr val="lt1"/>
              </a:buClr>
              <a:buSzPts val="2300"/>
              <a:buFont typeface="Arial"/>
              <a:buChar char="•"/>
            </a:pPr>
            <a:r>
              <a:rPr lang="en-US" sz="2800" dirty="0">
                <a:solidFill>
                  <a:schemeClr val="tx1"/>
                </a:solidFill>
                <a:latin typeface="+mn-lt"/>
              </a:rPr>
              <a:t>Educational Research in Action</a:t>
            </a:r>
          </a:p>
          <a:p>
            <a:pPr marL="342900" marR="0" lvl="0" indent="-336550" algn="r" rtl="0">
              <a:lnSpc>
                <a:spcPct val="100000"/>
              </a:lnSpc>
              <a:spcBef>
                <a:spcPts val="0"/>
              </a:spcBef>
              <a:spcAft>
                <a:spcPts val="0"/>
              </a:spcAft>
              <a:buClr>
                <a:schemeClr val="lt1"/>
              </a:buClr>
              <a:buSzPts val="2300"/>
              <a:buChar char="•"/>
            </a:pPr>
            <a:r>
              <a:rPr lang="en-US" sz="2800" dirty="0">
                <a:solidFill>
                  <a:schemeClr val="tx1"/>
                </a:solidFill>
                <a:latin typeface="+mn-lt"/>
              </a:rPr>
              <a:t>www.karin-hess.com</a:t>
            </a:r>
          </a:p>
          <a:p>
            <a:pPr marL="342900" marR="0" lvl="0" indent="-336550" algn="r" rtl="0">
              <a:lnSpc>
                <a:spcPct val="100000"/>
              </a:lnSpc>
              <a:spcBef>
                <a:spcPts val="0"/>
              </a:spcBef>
              <a:spcAft>
                <a:spcPts val="0"/>
              </a:spcAft>
              <a:buClr>
                <a:schemeClr val="lt1"/>
              </a:buClr>
              <a:buSzPts val="2300"/>
              <a:buChar char="•"/>
            </a:pPr>
            <a:r>
              <a:rPr lang="en-US" sz="2800" dirty="0">
                <a:solidFill>
                  <a:schemeClr val="tx1"/>
                </a:solidFill>
                <a:latin typeface="+mn-lt"/>
              </a:rPr>
              <a:t>@drkarinhess</a:t>
            </a:r>
          </a:p>
          <a:p>
            <a:endParaRPr lang="en-US" dirty="0">
              <a:solidFill>
                <a:schemeClr val="tx1"/>
              </a:solidFill>
            </a:endParaRPr>
          </a:p>
        </p:txBody>
      </p:sp>
      <p:pic>
        <p:nvPicPr>
          <p:cNvPr id="5" name="Picture 3" descr="C:\Users\khess\AppData\Local\Microsoft\Windows\Temporary Internet Files\Content.IE5\W6ITTYEC\Growing-with-Optimation[1].jpg">
            <a:extLst>
              <a:ext uri="{FF2B5EF4-FFF2-40B4-BE49-F238E27FC236}">
                <a16:creationId xmlns:a16="http://schemas.microsoft.com/office/drawing/2014/main" id="{82FA8952-52A8-B3AF-C4F5-F5D82F837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2172" y="4063408"/>
            <a:ext cx="2887477" cy="279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919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A8192746-6AD8-2615-E123-873546ECA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96913E4-F314-5E68-50C6-86019F830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16E554-72D8-DFC6-6F1E-A80E8D420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DC36E6-636B-FD64-D6BA-B0DC05298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children sitting at desks in a classroom&#10;&#10;Description automatically generated with medium confidence">
            <a:extLst>
              <a:ext uri="{FF2B5EF4-FFF2-40B4-BE49-F238E27FC236}">
                <a16:creationId xmlns:a16="http://schemas.microsoft.com/office/drawing/2014/main" id="{619D5B3C-6024-CE3B-4FFD-2BDA60C8AAFE}"/>
              </a:ext>
            </a:extLst>
          </p:cNvPr>
          <p:cNvPicPr>
            <a:picLocks noChangeAspect="1"/>
          </p:cNvPicPr>
          <p:nvPr/>
        </p:nvPicPr>
        <p:blipFill rotWithShape="1">
          <a:blip r:embed="rId2">
            <a:extLst>
              <a:ext uri="{28A0092B-C50C-407E-A947-70E740481C1C}">
                <a14:useLocalDpi xmlns:a14="http://schemas.microsoft.com/office/drawing/2010/main" val="0"/>
              </a:ext>
            </a:extLst>
          </a:blip>
          <a:srcRect l="1808"/>
          <a:stretch/>
        </p:blipFill>
        <p:spPr>
          <a:xfrm>
            <a:off x="457200" y="457200"/>
            <a:ext cx="11277600" cy="5943600"/>
          </a:xfrm>
          <a:prstGeom prst="rect">
            <a:avLst/>
          </a:prstGeom>
        </p:spPr>
      </p:pic>
    </p:spTree>
    <p:extLst>
      <p:ext uri="{BB962C8B-B14F-4D97-AF65-F5344CB8AC3E}">
        <p14:creationId xmlns:p14="http://schemas.microsoft.com/office/powerpoint/2010/main" val="1488287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F11F0EC-2EB1-AD68-1087-F5A9B8B21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45B217-7687-80B6-2180-9711FB275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4015AF4-0965-1B13-EB30-E765F50E9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81B9A8-B128-0B0F-4F77-7BD7D06AE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creenshot, font, logo&#10;&#10;Description automatically generated">
            <a:extLst>
              <a:ext uri="{FF2B5EF4-FFF2-40B4-BE49-F238E27FC236}">
                <a16:creationId xmlns:a16="http://schemas.microsoft.com/office/drawing/2014/main" id="{7B4B3895-11D9-1311-BE4E-7A7205846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029" y="457200"/>
            <a:ext cx="8551942" cy="5943600"/>
          </a:xfrm>
          <a:prstGeom prst="rect">
            <a:avLst/>
          </a:prstGeom>
        </p:spPr>
      </p:pic>
    </p:spTree>
    <p:extLst>
      <p:ext uri="{BB962C8B-B14F-4D97-AF65-F5344CB8AC3E}">
        <p14:creationId xmlns:p14="http://schemas.microsoft.com/office/powerpoint/2010/main" val="258969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ECCB9746-4D00-37A5-3E10-E65ED7309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43FADF1-E1F5-0B13-2146-FFEB86FF1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E00693-EB08-7538-F05E-FFA9F668F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9518B2-9349-9DAF-3DB3-79A741274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in a classroom&#10;&#10;Description automatically generated with medium confidence">
            <a:extLst>
              <a:ext uri="{FF2B5EF4-FFF2-40B4-BE49-F238E27FC236}">
                <a16:creationId xmlns:a16="http://schemas.microsoft.com/office/drawing/2014/main" id="{9135FE46-5911-B6AF-87FF-89A8F8A579D8}"/>
              </a:ext>
            </a:extLst>
          </p:cNvPr>
          <p:cNvPicPr>
            <a:picLocks noChangeAspect="1"/>
          </p:cNvPicPr>
          <p:nvPr/>
        </p:nvPicPr>
        <p:blipFill rotWithShape="1">
          <a:blip r:embed="rId2">
            <a:extLst>
              <a:ext uri="{28A0092B-C50C-407E-A947-70E740481C1C}">
                <a14:useLocalDpi xmlns:a14="http://schemas.microsoft.com/office/drawing/2010/main" val="0"/>
              </a:ext>
            </a:extLst>
          </a:blip>
          <a:srcRect r="858" b="-1"/>
          <a:stretch/>
        </p:blipFill>
        <p:spPr>
          <a:xfrm>
            <a:off x="457200" y="457200"/>
            <a:ext cx="11277600" cy="5943600"/>
          </a:xfrm>
          <a:prstGeom prst="rect">
            <a:avLst/>
          </a:prstGeom>
        </p:spPr>
      </p:pic>
    </p:spTree>
    <p:extLst>
      <p:ext uri="{BB962C8B-B14F-4D97-AF65-F5344CB8AC3E}">
        <p14:creationId xmlns:p14="http://schemas.microsoft.com/office/powerpoint/2010/main" val="378808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F11F0EC-2EB1-AD68-1087-F5A9B8B21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45B217-7687-80B6-2180-9711FB275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4015AF4-0965-1B13-EB30-E765F50E9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81B9A8-B128-0B0F-4F77-7BD7D06AE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creenshot, businesscard, font&#10;&#10;Description automatically generated">
            <a:extLst>
              <a:ext uri="{FF2B5EF4-FFF2-40B4-BE49-F238E27FC236}">
                <a16:creationId xmlns:a16="http://schemas.microsoft.com/office/drawing/2014/main" id="{719E9B4A-46C9-1A14-1E87-38C461DA2D5F}"/>
              </a:ext>
            </a:extLst>
          </p:cNvPr>
          <p:cNvPicPr>
            <a:picLocks noChangeAspect="1"/>
          </p:cNvPicPr>
          <p:nvPr/>
        </p:nvPicPr>
        <p:blipFill>
          <a:blip r:embed="rId2"/>
          <a:stretch>
            <a:fillRect/>
          </a:stretch>
        </p:blipFill>
        <p:spPr>
          <a:xfrm>
            <a:off x="1742303" y="273459"/>
            <a:ext cx="8828957" cy="6399189"/>
          </a:xfrm>
          <a:prstGeom prst="rect">
            <a:avLst/>
          </a:prstGeom>
        </p:spPr>
      </p:pic>
    </p:spTree>
    <p:extLst>
      <p:ext uri="{BB962C8B-B14F-4D97-AF65-F5344CB8AC3E}">
        <p14:creationId xmlns:p14="http://schemas.microsoft.com/office/powerpoint/2010/main" val="368556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B7A5-F692-164F-00ED-960148FB165A}"/>
              </a:ext>
            </a:extLst>
          </p:cNvPr>
          <p:cNvSpPr>
            <a:spLocks noGrp="1"/>
          </p:cNvSpPr>
          <p:nvPr>
            <p:ph type="title"/>
          </p:nvPr>
        </p:nvSpPr>
        <p:spPr>
          <a:xfrm>
            <a:off x="481913" y="550476"/>
            <a:ext cx="10859530" cy="784053"/>
          </a:xfrm>
        </p:spPr>
        <p:txBody>
          <a:bodyPr>
            <a:normAutofit fontScale="90000"/>
          </a:bodyPr>
          <a:lstStyle/>
          <a:p>
            <a:r>
              <a:rPr lang="en-US" sz="3600" b="1" i="0" dirty="0">
                <a:solidFill>
                  <a:srgbClr val="231F20"/>
                </a:solidFill>
                <a:effectLst/>
                <a:latin typeface="freight-sans-pro"/>
              </a:rPr>
              <a:t>Aurora Institute (2019):</a:t>
            </a:r>
            <a:br>
              <a:rPr lang="en-US" sz="3600" b="1" i="0" dirty="0">
                <a:solidFill>
                  <a:srgbClr val="231F20"/>
                </a:solidFill>
                <a:effectLst/>
                <a:latin typeface="freight-sans-pro"/>
              </a:rPr>
            </a:br>
            <a:r>
              <a:rPr lang="en-US" sz="3600" b="1" i="0" u="none" strike="noStrike" dirty="0">
                <a:solidFill>
                  <a:srgbClr val="047297"/>
                </a:solidFill>
                <a:effectLst/>
                <a:latin typeface="freight-sans-pro"/>
                <a:hlinkClick r:id="rId2"/>
              </a:rPr>
              <a:t>Competency-based education</a:t>
            </a:r>
            <a:r>
              <a:rPr lang="en-US" sz="3600" b="1" i="0" dirty="0">
                <a:solidFill>
                  <a:srgbClr val="231F20"/>
                </a:solidFill>
                <a:effectLst/>
                <a:latin typeface="freight-sans-pro"/>
              </a:rPr>
              <a:t> is a system in which…</a:t>
            </a:r>
            <a:br>
              <a:rPr lang="en-US" sz="3600" b="1" i="0" dirty="0">
                <a:solidFill>
                  <a:srgbClr val="231F20"/>
                </a:solidFill>
                <a:effectLst/>
                <a:latin typeface="freight-sans-pro"/>
              </a:rPr>
            </a:br>
            <a:endParaRPr lang="en-US" dirty="0"/>
          </a:p>
        </p:txBody>
      </p:sp>
      <p:sp>
        <p:nvSpPr>
          <p:cNvPr id="3" name="Text Placeholder 2">
            <a:extLst>
              <a:ext uri="{FF2B5EF4-FFF2-40B4-BE49-F238E27FC236}">
                <a16:creationId xmlns:a16="http://schemas.microsoft.com/office/drawing/2014/main" id="{38F33650-D7FA-F852-D5D3-11D687DDC777}"/>
              </a:ext>
            </a:extLst>
          </p:cNvPr>
          <p:cNvSpPr>
            <a:spLocks noGrp="1"/>
          </p:cNvSpPr>
          <p:nvPr>
            <p:ph type="body" idx="1"/>
          </p:nvPr>
        </p:nvSpPr>
        <p:spPr>
          <a:xfrm>
            <a:off x="315097" y="1433386"/>
            <a:ext cx="11670957" cy="5424614"/>
          </a:xfrm>
        </p:spPr>
        <p:txBody>
          <a:bodyPr>
            <a:normAutofit/>
          </a:bodyPr>
          <a:lstStyle/>
          <a:p>
            <a:pPr marL="514350" indent="-514350" algn="l">
              <a:buFont typeface="+mj-lt"/>
              <a:buAutoNum type="arabicPeriod"/>
            </a:pPr>
            <a:r>
              <a:rPr lang="en-US" sz="2400" b="1" i="0" dirty="0">
                <a:solidFill>
                  <a:srgbClr val="231F20"/>
                </a:solidFill>
                <a:effectLst/>
                <a:latin typeface="freight-sans-pro"/>
              </a:rPr>
              <a:t>Students are empowered daily to make important decisions about their learning experiences, </a:t>
            </a:r>
            <a:r>
              <a:rPr lang="en-US" sz="2400" b="0" i="0" dirty="0">
                <a:solidFill>
                  <a:srgbClr val="231F20"/>
                </a:solidFill>
                <a:effectLst/>
                <a:latin typeface="freight-sans-pro"/>
              </a:rPr>
              <a:t>how they will create and apply knowledge, and how they will demonstrate their learning.</a:t>
            </a:r>
          </a:p>
          <a:p>
            <a:pPr marL="514350" indent="-514350" algn="l">
              <a:buFont typeface="+mj-lt"/>
              <a:buAutoNum type="arabicPeriod"/>
            </a:pPr>
            <a:r>
              <a:rPr lang="en-US" sz="2400" b="1" i="0" dirty="0">
                <a:solidFill>
                  <a:srgbClr val="231F20"/>
                </a:solidFill>
                <a:effectLst/>
                <a:latin typeface="freight-sans-pro"/>
              </a:rPr>
              <a:t>Assessment is a meaningful, positive, and empowering learning experience</a:t>
            </a:r>
            <a:r>
              <a:rPr lang="en-US" sz="2400" b="0" i="0" dirty="0">
                <a:solidFill>
                  <a:srgbClr val="231F20"/>
                </a:solidFill>
                <a:effectLst/>
                <a:latin typeface="freight-sans-pro"/>
              </a:rPr>
              <a:t> for students that yields timely, relevant, and actionable evidence.</a:t>
            </a:r>
          </a:p>
          <a:p>
            <a:pPr marL="514350" indent="-514350" algn="l">
              <a:buFont typeface="+mj-lt"/>
              <a:buAutoNum type="arabicPeriod"/>
            </a:pPr>
            <a:r>
              <a:rPr lang="en-US" sz="2400" b="1" i="0" dirty="0">
                <a:solidFill>
                  <a:srgbClr val="231F20"/>
                </a:solidFill>
                <a:effectLst/>
                <a:latin typeface="freight-sans-pro"/>
              </a:rPr>
              <a:t>Students receive timely, differentiated support</a:t>
            </a:r>
            <a:r>
              <a:rPr lang="en-US" sz="2400" b="0" i="0" dirty="0">
                <a:solidFill>
                  <a:srgbClr val="231F20"/>
                </a:solidFill>
                <a:effectLst/>
                <a:latin typeface="freight-sans-pro"/>
              </a:rPr>
              <a:t> based on their individual learning needs.</a:t>
            </a:r>
          </a:p>
          <a:p>
            <a:pPr marL="514350" indent="-514350" algn="l">
              <a:buFont typeface="+mj-lt"/>
              <a:buAutoNum type="arabicPeriod"/>
            </a:pPr>
            <a:r>
              <a:rPr lang="en-US" sz="2400" b="1" i="0" dirty="0">
                <a:solidFill>
                  <a:srgbClr val="231F20"/>
                </a:solidFill>
                <a:effectLst/>
                <a:latin typeface="freight-sans-pro"/>
              </a:rPr>
              <a:t>Students progress based on evidence of mastery</a:t>
            </a:r>
            <a:r>
              <a:rPr lang="en-US" sz="2400" b="0" i="0" dirty="0">
                <a:solidFill>
                  <a:srgbClr val="231F20"/>
                </a:solidFill>
                <a:effectLst/>
                <a:latin typeface="freight-sans-pro"/>
              </a:rPr>
              <a:t>, not seat time.</a:t>
            </a:r>
          </a:p>
          <a:p>
            <a:pPr marL="514350" indent="-514350" algn="l">
              <a:buFont typeface="+mj-lt"/>
              <a:buAutoNum type="arabicPeriod"/>
            </a:pPr>
            <a:r>
              <a:rPr lang="en-US" sz="2400" b="1" i="0" dirty="0">
                <a:solidFill>
                  <a:srgbClr val="231F20"/>
                </a:solidFill>
                <a:effectLst/>
                <a:latin typeface="freight-sans-pro"/>
              </a:rPr>
              <a:t>Students learn actively </a:t>
            </a:r>
            <a:r>
              <a:rPr lang="en-US" sz="2400" b="0" i="0" dirty="0">
                <a:solidFill>
                  <a:srgbClr val="231F20"/>
                </a:solidFill>
                <a:effectLst/>
                <a:latin typeface="freight-sans-pro"/>
              </a:rPr>
              <a:t>using different pathways and varied pacing.</a:t>
            </a:r>
          </a:p>
          <a:p>
            <a:pPr marL="514350" indent="-514350" algn="l">
              <a:buFont typeface="+mj-lt"/>
              <a:buAutoNum type="arabicPeriod"/>
            </a:pPr>
            <a:r>
              <a:rPr lang="en-US" sz="2400" b="1" i="0" dirty="0">
                <a:solidFill>
                  <a:srgbClr val="231F20"/>
                </a:solidFill>
                <a:effectLst/>
                <a:latin typeface="freight-sans-pro"/>
              </a:rPr>
              <a:t>Strategies to ensure equity for all students </a:t>
            </a:r>
            <a:r>
              <a:rPr lang="en-US" sz="2400" b="0" i="0" dirty="0">
                <a:solidFill>
                  <a:srgbClr val="231F20"/>
                </a:solidFill>
                <a:effectLst/>
                <a:latin typeface="freight-sans-pro"/>
              </a:rPr>
              <a:t>are embedded in the culture, structure, and pedagogy of schools and education systems.</a:t>
            </a:r>
          </a:p>
          <a:p>
            <a:pPr marL="514350" indent="-514350" algn="l">
              <a:buFont typeface="+mj-lt"/>
              <a:buAutoNum type="arabicPeriod"/>
            </a:pPr>
            <a:r>
              <a:rPr lang="en-US" sz="2400" b="1" i="0" dirty="0">
                <a:solidFill>
                  <a:srgbClr val="231F20"/>
                </a:solidFill>
                <a:effectLst/>
                <a:latin typeface="freight-sans-pro"/>
              </a:rPr>
              <a:t>Rigorous, common expectations for learning </a:t>
            </a:r>
            <a:r>
              <a:rPr lang="en-US" sz="2400" b="0" i="0" dirty="0">
                <a:solidFill>
                  <a:srgbClr val="231F20"/>
                </a:solidFill>
                <a:effectLst/>
                <a:latin typeface="freight-sans-pro"/>
              </a:rPr>
              <a:t>(knowledge, skills, and dispositions) are explicit, transparent, measurable, and transferable.</a:t>
            </a:r>
          </a:p>
        </p:txBody>
      </p:sp>
    </p:spTree>
    <p:extLst>
      <p:ext uri="{BB962C8B-B14F-4D97-AF65-F5344CB8AC3E}">
        <p14:creationId xmlns:p14="http://schemas.microsoft.com/office/powerpoint/2010/main" val="426622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B4E1F3-9606-FB9D-C9F0-E4F47046B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6A8BDA-0182-EFA8-1522-E365FE1A176B}"/>
              </a:ext>
              <a:ext uri="{C183D7F6-B498-43B3-948B-1728B52AA6E4}">
                <adec:decorative xmlns:adec="http://schemas.microsoft.com/office/drawing/2017/decorative" val="1"/>
              </a:ext>
            </a:extLst>
          </p:cNvPr>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213C7FB3-6893-85EF-E682-2737FA20EBC9}"/>
              </a:ext>
            </a:extLst>
          </p:cNvPr>
          <p:cNvSpPr txBox="1">
            <a:spLocks/>
          </p:cNvSpPr>
          <p:nvPr/>
        </p:nvSpPr>
        <p:spPr>
          <a:xfrm>
            <a:off x="2142910" y="1746421"/>
            <a:ext cx="5031174" cy="2819399"/>
          </a:xfrm>
          <a:prstGeom prst="rect">
            <a:avLst/>
          </a:prstGeom>
        </p:spPr>
        <p:txBody>
          <a:bodyPr vert="horz" lIns="91440" tIns="45720" rIns="91440" bIns="45720" rtlCol="0" anchor="b">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en-US" sz="4400" kern="1200" dirty="0">
                <a:solidFill>
                  <a:srgbClr val="FFFFFF"/>
                </a:solidFill>
                <a:latin typeface="+mj-lt"/>
                <a:ea typeface="+mj-ea"/>
                <a:cs typeface="+mj-cs"/>
              </a:rPr>
              <a:t>What does it mean for a student to be </a:t>
            </a:r>
            <a:r>
              <a:rPr lang="en-US" sz="4400" i="1" kern="1200" dirty="0">
                <a:solidFill>
                  <a:srgbClr val="FFFFFF"/>
                </a:solidFill>
                <a:latin typeface="+mj-lt"/>
                <a:ea typeface="+mj-ea"/>
                <a:cs typeface="+mj-cs"/>
              </a:rPr>
              <a:t>proficient</a:t>
            </a:r>
            <a:r>
              <a:rPr lang="en-US" sz="4400" kern="1200" dirty="0">
                <a:solidFill>
                  <a:srgbClr val="FFFFFF"/>
                </a:solidFill>
                <a:latin typeface="+mj-lt"/>
                <a:ea typeface="+mj-ea"/>
                <a:cs typeface="+mj-cs"/>
              </a:rPr>
              <a:t>?</a:t>
            </a:r>
          </a:p>
        </p:txBody>
      </p:sp>
      <p:sp>
        <p:nvSpPr>
          <p:cNvPr id="5" name="Slide Number Placeholder 1">
            <a:extLst>
              <a:ext uri="{FF2B5EF4-FFF2-40B4-BE49-F238E27FC236}">
                <a16:creationId xmlns:a16="http://schemas.microsoft.com/office/drawing/2014/main" id="{983DE399-AD96-C1D6-4A1D-D09E9C8A40C9}"/>
              </a:ext>
            </a:extLst>
          </p:cNvPr>
          <p:cNvSpPr>
            <a:spLocks noGrp="1"/>
          </p:cNvSpPr>
          <p:nvPr>
            <p:ph type="sldNum" sz="quarter" idx="12"/>
          </p:nvPr>
        </p:nvSpPr>
        <p:spPr>
          <a:xfrm>
            <a:off x="9500616" y="6285486"/>
            <a:ext cx="428046" cy="314067"/>
          </a:xfrm>
        </p:spPr>
        <p:txBody>
          <a:bodyPr vert="horz" lIns="91440" tIns="45720" rIns="91440" bIns="45720" rtlCol="0" anchor="ctr">
            <a:normAutofit/>
          </a:bodyPr>
          <a:lstStyle/>
          <a:p>
            <a:pPr>
              <a:spcAft>
                <a:spcPts val="600"/>
              </a:spcAft>
            </a:pPr>
            <a:fld id="{B7E55051-C669-48BE-BD3A-A29C8E18B819}" type="slidenum">
              <a:rPr lang="en-US" sz="900">
                <a:solidFill>
                  <a:srgbClr val="898989"/>
                </a:solidFill>
              </a:rPr>
              <a:pPr>
                <a:spcAft>
                  <a:spcPts val="600"/>
                </a:spcAft>
              </a:pPr>
              <a:t>15</a:t>
            </a:fld>
            <a:endParaRPr lang="en-US" sz="900">
              <a:solidFill>
                <a:srgbClr val="898989"/>
              </a:solidFill>
            </a:endParaRPr>
          </a:p>
        </p:txBody>
      </p:sp>
      <p:sp>
        <p:nvSpPr>
          <p:cNvPr id="6" name="TextBox 5">
            <a:extLst>
              <a:ext uri="{FF2B5EF4-FFF2-40B4-BE49-F238E27FC236}">
                <a16:creationId xmlns:a16="http://schemas.microsoft.com/office/drawing/2014/main" id="{ED447F3C-D37E-4BAA-B0A7-425DD787F190}"/>
              </a:ext>
            </a:extLst>
          </p:cNvPr>
          <p:cNvSpPr txBox="1"/>
          <p:nvPr/>
        </p:nvSpPr>
        <p:spPr>
          <a:xfrm>
            <a:off x="8079339" y="1746421"/>
            <a:ext cx="3494573" cy="3785652"/>
          </a:xfrm>
          <a:prstGeom prst="rect">
            <a:avLst/>
          </a:prstGeom>
          <a:noFill/>
        </p:spPr>
        <p:txBody>
          <a:bodyPr wrap="square" rtlCol="0">
            <a:spAutoFit/>
          </a:bodyPr>
          <a:lstStyle/>
          <a:p>
            <a:pPr algn="ctr"/>
            <a:r>
              <a:rPr lang="en-US" sz="4000" dirty="0"/>
              <a:t>Start with a common vision…then build policies, practices, &amp; tools</a:t>
            </a:r>
          </a:p>
        </p:txBody>
      </p:sp>
    </p:spTree>
    <p:extLst>
      <p:ext uri="{BB962C8B-B14F-4D97-AF65-F5344CB8AC3E}">
        <p14:creationId xmlns:p14="http://schemas.microsoft.com/office/powerpoint/2010/main" val="37230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9D20-BBBD-23B6-ECCF-A999282C0EC3}"/>
              </a:ext>
            </a:extLst>
          </p:cNvPr>
          <p:cNvSpPr>
            <a:spLocks noGrp="1"/>
          </p:cNvSpPr>
          <p:nvPr>
            <p:ph type="title"/>
          </p:nvPr>
        </p:nvSpPr>
        <p:spPr>
          <a:xfrm>
            <a:off x="393954" y="5857103"/>
            <a:ext cx="10959846" cy="708136"/>
          </a:xfrm>
        </p:spPr>
        <p:txBody>
          <a:bodyPr>
            <a:normAutofit fontScale="90000"/>
          </a:bodyPr>
          <a:lstStyle/>
          <a:p>
            <a:r>
              <a:rPr lang="en-US" sz="2800" dirty="0"/>
              <a:t>Listen to Harrisburg, SD’s development process (13:00 – 17:22)</a:t>
            </a:r>
            <a:br>
              <a:rPr lang="en-US" sz="2800" dirty="0">
                <a:solidFill>
                  <a:srgbClr val="FFFFFF"/>
                </a:solidFill>
              </a:rPr>
            </a:br>
            <a:r>
              <a:rPr lang="en-US" sz="2000" dirty="0">
                <a:hlinkClick r:id="rId3"/>
              </a:rPr>
              <a:t>Competency-Based Education - Aurora Institute (aurora-institute.org)</a:t>
            </a:r>
            <a:endParaRPr lang="en-US" sz="2000" dirty="0"/>
          </a:p>
        </p:txBody>
      </p:sp>
      <p:pic>
        <p:nvPicPr>
          <p:cNvPr id="3" name="Picture 2" descr="A picture containing text, clock, screenshot, design&#10;&#10;Description automatically generated">
            <a:extLst>
              <a:ext uri="{FF2B5EF4-FFF2-40B4-BE49-F238E27FC236}">
                <a16:creationId xmlns:a16="http://schemas.microsoft.com/office/drawing/2014/main" id="{4B69ACF9-16F2-F5FB-D072-00E019D30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54" y="41829"/>
            <a:ext cx="11370584" cy="5815274"/>
          </a:xfrm>
          <a:prstGeom prst="rect">
            <a:avLst/>
          </a:prstGeom>
        </p:spPr>
      </p:pic>
    </p:spTree>
    <p:extLst>
      <p:ext uri="{BB962C8B-B14F-4D97-AF65-F5344CB8AC3E}">
        <p14:creationId xmlns:p14="http://schemas.microsoft.com/office/powerpoint/2010/main" val="1229062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font, graphic design&#10;&#10;Description automatically generated">
            <a:extLst>
              <a:ext uri="{FF2B5EF4-FFF2-40B4-BE49-F238E27FC236}">
                <a16:creationId xmlns:a16="http://schemas.microsoft.com/office/drawing/2014/main" id="{616FC6DC-ED3E-24B2-02C7-D4001693D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40" y="531340"/>
            <a:ext cx="11457119" cy="6058519"/>
          </a:xfrm>
          <a:prstGeom prst="rect">
            <a:avLst/>
          </a:prstGeom>
        </p:spPr>
      </p:pic>
    </p:spTree>
    <p:extLst>
      <p:ext uri="{BB962C8B-B14F-4D97-AF65-F5344CB8AC3E}">
        <p14:creationId xmlns:p14="http://schemas.microsoft.com/office/powerpoint/2010/main" val="2387262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8;p5">
            <a:extLst>
              <a:ext uri="{FF2B5EF4-FFF2-40B4-BE49-F238E27FC236}">
                <a16:creationId xmlns:a16="http://schemas.microsoft.com/office/drawing/2014/main" id="{7220108A-B4A8-5A45-EBAB-9BCF42FD7AA3}"/>
              </a:ext>
            </a:extLst>
          </p:cNvPr>
          <p:cNvSpPr/>
          <p:nvPr/>
        </p:nvSpPr>
        <p:spPr>
          <a:xfrm>
            <a:off x="5636832" y="4913274"/>
            <a:ext cx="807300" cy="783300"/>
          </a:xfrm>
          <a:prstGeom prst="ellipse">
            <a:avLst/>
          </a:prstGeom>
          <a:solidFill>
            <a:srgbClr val="F29B1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599;p5">
            <a:extLst>
              <a:ext uri="{FF2B5EF4-FFF2-40B4-BE49-F238E27FC236}">
                <a16:creationId xmlns:a16="http://schemas.microsoft.com/office/drawing/2014/main" id="{A8001252-CED3-206E-4122-1E702F49CDEC}"/>
              </a:ext>
            </a:extLst>
          </p:cNvPr>
          <p:cNvSpPr txBox="1">
            <a:spLocks/>
          </p:cNvSpPr>
          <p:nvPr/>
        </p:nvSpPr>
        <p:spPr>
          <a:xfrm>
            <a:off x="2388093" y="466613"/>
            <a:ext cx="7892249" cy="103293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SzPts val="4400"/>
            </a:pPr>
            <a:r>
              <a:rPr lang="en-US" sz="3200" b="1">
                <a:solidFill>
                  <a:srgbClr val="7F7F7F"/>
                </a:solidFill>
                <a:latin typeface="Open Sans"/>
                <a:ea typeface="Open Sans"/>
                <a:cs typeface="Open Sans"/>
                <a:sym typeface="Open Sans"/>
              </a:rPr>
              <a:t>Core Components of Competency-Based Education for Deeper Learning</a:t>
            </a:r>
            <a:endParaRPr lang="en-US" sz="5400" dirty="0"/>
          </a:p>
        </p:txBody>
      </p:sp>
      <p:sp>
        <p:nvSpPr>
          <p:cNvPr id="4" name="Google Shape;601;p5">
            <a:extLst>
              <a:ext uri="{FF2B5EF4-FFF2-40B4-BE49-F238E27FC236}">
                <a16:creationId xmlns:a16="http://schemas.microsoft.com/office/drawing/2014/main" id="{0E5BE9CC-F553-6FAF-697B-2C0CC73783DE}"/>
              </a:ext>
            </a:extLst>
          </p:cNvPr>
          <p:cNvSpPr/>
          <p:nvPr/>
        </p:nvSpPr>
        <p:spPr>
          <a:xfrm>
            <a:off x="6023737" y="2374900"/>
            <a:ext cx="1761067" cy="1032933"/>
          </a:xfrm>
          <a:custGeom>
            <a:avLst/>
            <a:gdLst/>
            <a:ahLst/>
            <a:cxnLst/>
            <a:rect l="l" t="t" r="r" b="b"/>
            <a:pathLst>
              <a:path w="455" h="267" extrusionOk="0">
                <a:moveTo>
                  <a:pt x="408" y="267"/>
                </a:moveTo>
                <a:cubicBezTo>
                  <a:pt x="425" y="248"/>
                  <a:pt x="438" y="226"/>
                  <a:pt x="444" y="203"/>
                </a:cubicBezTo>
                <a:cubicBezTo>
                  <a:pt x="451" y="179"/>
                  <a:pt x="452" y="153"/>
                  <a:pt x="447" y="129"/>
                </a:cubicBezTo>
                <a:cubicBezTo>
                  <a:pt x="442" y="105"/>
                  <a:pt x="431" y="82"/>
                  <a:pt x="415" y="63"/>
                </a:cubicBezTo>
                <a:cubicBezTo>
                  <a:pt x="400" y="44"/>
                  <a:pt x="380" y="29"/>
                  <a:pt x="357" y="20"/>
                </a:cubicBezTo>
                <a:cubicBezTo>
                  <a:pt x="312" y="0"/>
                  <a:pt x="257" y="4"/>
                  <a:pt x="216" y="31"/>
                </a:cubicBezTo>
                <a:cubicBezTo>
                  <a:pt x="195" y="44"/>
                  <a:pt x="178" y="62"/>
                  <a:pt x="165" y="83"/>
                </a:cubicBezTo>
                <a:cubicBezTo>
                  <a:pt x="153" y="105"/>
                  <a:pt x="146" y="129"/>
                  <a:pt x="145" y="153"/>
                </a:cubicBezTo>
                <a:cubicBezTo>
                  <a:pt x="145" y="155"/>
                  <a:pt x="145" y="155"/>
                  <a:pt x="145" y="155"/>
                </a:cubicBezTo>
                <a:cubicBezTo>
                  <a:pt x="143" y="155"/>
                  <a:pt x="143" y="155"/>
                  <a:pt x="143" y="155"/>
                </a:cubicBezTo>
                <a:cubicBezTo>
                  <a:pt x="72" y="154"/>
                  <a:pt x="72" y="154"/>
                  <a:pt x="72" y="154"/>
                </a:cubicBezTo>
                <a:cubicBezTo>
                  <a:pt x="0" y="153"/>
                  <a:pt x="0" y="153"/>
                  <a:pt x="0" y="153"/>
                </a:cubicBezTo>
                <a:cubicBezTo>
                  <a:pt x="72" y="152"/>
                  <a:pt x="72" y="152"/>
                  <a:pt x="72" y="152"/>
                </a:cubicBezTo>
                <a:cubicBezTo>
                  <a:pt x="143" y="152"/>
                  <a:pt x="143" y="152"/>
                  <a:pt x="143" y="152"/>
                </a:cubicBezTo>
                <a:cubicBezTo>
                  <a:pt x="142" y="153"/>
                  <a:pt x="142" y="153"/>
                  <a:pt x="142" y="153"/>
                </a:cubicBezTo>
                <a:cubicBezTo>
                  <a:pt x="142" y="128"/>
                  <a:pt x="149" y="103"/>
                  <a:pt x="162" y="81"/>
                </a:cubicBezTo>
                <a:cubicBezTo>
                  <a:pt x="175" y="60"/>
                  <a:pt x="192" y="41"/>
                  <a:pt x="214" y="27"/>
                </a:cubicBezTo>
                <a:cubicBezTo>
                  <a:pt x="235" y="14"/>
                  <a:pt x="260" y="6"/>
                  <a:pt x="285" y="4"/>
                </a:cubicBezTo>
                <a:cubicBezTo>
                  <a:pt x="310" y="2"/>
                  <a:pt x="335" y="6"/>
                  <a:pt x="359" y="16"/>
                </a:cubicBezTo>
                <a:cubicBezTo>
                  <a:pt x="382" y="26"/>
                  <a:pt x="402" y="41"/>
                  <a:pt x="418" y="61"/>
                </a:cubicBezTo>
                <a:cubicBezTo>
                  <a:pt x="434" y="81"/>
                  <a:pt x="445" y="104"/>
                  <a:pt x="450" y="129"/>
                </a:cubicBezTo>
                <a:cubicBezTo>
                  <a:pt x="455" y="153"/>
                  <a:pt x="453" y="179"/>
                  <a:pt x="446" y="203"/>
                </a:cubicBezTo>
                <a:cubicBezTo>
                  <a:pt x="439" y="227"/>
                  <a:pt x="426" y="249"/>
                  <a:pt x="408" y="267"/>
                </a:cubicBezTo>
                <a:close/>
              </a:path>
            </a:pathLst>
          </a:custGeom>
          <a:solidFill>
            <a:schemeClr val="accent2"/>
          </a:solidFill>
          <a:ln w="9525" cap="flat" cmpd="sng">
            <a:solidFill>
              <a:srgbClr val="3C78D8"/>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5" name="Google Shape;602;p5">
            <a:extLst>
              <a:ext uri="{FF2B5EF4-FFF2-40B4-BE49-F238E27FC236}">
                <a16:creationId xmlns:a16="http://schemas.microsoft.com/office/drawing/2014/main" id="{38C9D518-3C6E-48C3-C461-C71DECF35668}"/>
              </a:ext>
            </a:extLst>
          </p:cNvPr>
          <p:cNvSpPr/>
          <p:nvPr/>
        </p:nvSpPr>
        <p:spPr>
          <a:xfrm>
            <a:off x="5033139" y="2142067"/>
            <a:ext cx="1145117" cy="1697566"/>
          </a:xfrm>
          <a:custGeom>
            <a:avLst/>
            <a:gdLst/>
            <a:ahLst/>
            <a:cxnLst/>
            <a:rect l="l" t="t" r="r" b="b"/>
            <a:pathLst>
              <a:path w="296" h="438" extrusionOk="0">
                <a:moveTo>
                  <a:pt x="296" y="85"/>
                </a:moveTo>
                <a:cubicBezTo>
                  <a:pt x="284" y="64"/>
                  <a:pt x="266" y="45"/>
                  <a:pt x="246" y="31"/>
                </a:cubicBezTo>
                <a:cubicBezTo>
                  <a:pt x="225" y="18"/>
                  <a:pt x="201" y="9"/>
                  <a:pt x="177" y="6"/>
                </a:cubicBezTo>
                <a:cubicBezTo>
                  <a:pt x="152" y="3"/>
                  <a:pt x="127" y="7"/>
                  <a:pt x="105" y="16"/>
                </a:cubicBezTo>
                <a:cubicBezTo>
                  <a:pt x="82" y="25"/>
                  <a:pt x="61" y="39"/>
                  <a:pt x="45" y="58"/>
                </a:cubicBezTo>
                <a:cubicBezTo>
                  <a:pt x="12" y="95"/>
                  <a:pt x="0" y="148"/>
                  <a:pt x="12" y="195"/>
                </a:cubicBezTo>
                <a:cubicBezTo>
                  <a:pt x="18" y="219"/>
                  <a:pt x="30" y="241"/>
                  <a:pt x="46" y="260"/>
                </a:cubicBezTo>
                <a:cubicBezTo>
                  <a:pt x="63" y="278"/>
                  <a:pt x="83" y="292"/>
                  <a:pt x="106" y="301"/>
                </a:cubicBezTo>
                <a:cubicBezTo>
                  <a:pt x="108" y="302"/>
                  <a:pt x="108" y="302"/>
                  <a:pt x="108" y="302"/>
                </a:cubicBezTo>
                <a:cubicBezTo>
                  <a:pt x="107" y="303"/>
                  <a:pt x="107" y="303"/>
                  <a:pt x="107" y="303"/>
                </a:cubicBezTo>
                <a:cubicBezTo>
                  <a:pt x="85" y="371"/>
                  <a:pt x="85" y="371"/>
                  <a:pt x="85" y="371"/>
                </a:cubicBezTo>
                <a:cubicBezTo>
                  <a:pt x="62" y="438"/>
                  <a:pt x="62" y="438"/>
                  <a:pt x="62" y="438"/>
                </a:cubicBezTo>
                <a:cubicBezTo>
                  <a:pt x="83" y="370"/>
                  <a:pt x="83" y="370"/>
                  <a:pt x="83" y="370"/>
                </a:cubicBezTo>
                <a:cubicBezTo>
                  <a:pt x="105" y="302"/>
                  <a:pt x="105" y="302"/>
                  <a:pt x="105" y="302"/>
                </a:cubicBezTo>
                <a:cubicBezTo>
                  <a:pt x="105" y="304"/>
                  <a:pt x="105" y="304"/>
                  <a:pt x="105" y="304"/>
                </a:cubicBezTo>
                <a:cubicBezTo>
                  <a:pt x="82" y="295"/>
                  <a:pt x="60" y="281"/>
                  <a:pt x="43" y="262"/>
                </a:cubicBezTo>
                <a:cubicBezTo>
                  <a:pt x="27" y="244"/>
                  <a:pt x="14" y="221"/>
                  <a:pt x="8" y="196"/>
                </a:cubicBezTo>
                <a:cubicBezTo>
                  <a:pt x="2" y="172"/>
                  <a:pt x="1" y="146"/>
                  <a:pt x="7" y="122"/>
                </a:cubicBezTo>
                <a:cubicBezTo>
                  <a:pt x="13" y="97"/>
                  <a:pt x="25" y="74"/>
                  <a:pt x="42" y="55"/>
                </a:cubicBezTo>
                <a:cubicBezTo>
                  <a:pt x="58" y="36"/>
                  <a:pt x="80" y="21"/>
                  <a:pt x="103" y="12"/>
                </a:cubicBezTo>
                <a:cubicBezTo>
                  <a:pt x="127" y="3"/>
                  <a:pt x="152" y="0"/>
                  <a:pt x="177" y="3"/>
                </a:cubicBezTo>
                <a:cubicBezTo>
                  <a:pt x="202" y="6"/>
                  <a:pt x="226" y="15"/>
                  <a:pt x="247" y="30"/>
                </a:cubicBezTo>
                <a:cubicBezTo>
                  <a:pt x="267" y="44"/>
                  <a:pt x="284" y="63"/>
                  <a:pt x="296" y="85"/>
                </a:cubicBezTo>
                <a:close/>
              </a:path>
            </a:pathLst>
          </a:custGeom>
          <a:solidFill>
            <a:srgbClr val="9900FF"/>
          </a:solidFill>
          <a:ln w="9525" cap="flat" cmpd="sng">
            <a:solidFill>
              <a:srgbClr val="9900FF"/>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6" name="Google Shape;603;p5">
            <a:extLst>
              <a:ext uri="{FF2B5EF4-FFF2-40B4-BE49-F238E27FC236}">
                <a16:creationId xmlns:a16="http://schemas.microsoft.com/office/drawing/2014/main" id="{758155FF-CB0E-1384-5F61-D63AF93E7C5B}"/>
              </a:ext>
            </a:extLst>
          </p:cNvPr>
          <p:cNvSpPr/>
          <p:nvPr/>
        </p:nvSpPr>
        <p:spPr>
          <a:xfrm>
            <a:off x="4343105" y="3541185"/>
            <a:ext cx="1526117" cy="1284817"/>
          </a:xfrm>
          <a:custGeom>
            <a:avLst/>
            <a:gdLst/>
            <a:ahLst/>
            <a:cxnLst/>
            <a:rect l="l" t="t" r="r" b="b"/>
            <a:pathLst>
              <a:path w="394" h="332" extrusionOk="0">
                <a:moveTo>
                  <a:pt x="130" y="0"/>
                </a:moveTo>
                <a:cubicBezTo>
                  <a:pt x="106" y="5"/>
                  <a:pt x="83" y="16"/>
                  <a:pt x="63" y="31"/>
                </a:cubicBezTo>
                <a:cubicBezTo>
                  <a:pt x="44" y="46"/>
                  <a:pt x="28" y="66"/>
                  <a:pt x="18" y="89"/>
                </a:cubicBezTo>
                <a:cubicBezTo>
                  <a:pt x="8" y="111"/>
                  <a:pt x="4" y="136"/>
                  <a:pt x="5" y="161"/>
                </a:cubicBezTo>
                <a:cubicBezTo>
                  <a:pt x="6" y="185"/>
                  <a:pt x="14" y="209"/>
                  <a:pt x="27" y="230"/>
                </a:cubicBezTo>
                <a:cubicBezTo>
                  <a:pt x="52" y="273"/>
                  <a:pt x="98" y="301"/>
                  <a:pt x="147" y="304"/>
                </a:cubicBezTo>
                <a:cubicBezTo>
                  <a:pt x="172" y="306"/>
                  <a:pt x="197" y="301"/>
                  <a:pt x="219" y="291"/>
                </a:cubicBezTo>
                <a:cubicBezTo>
                  <a:pt x="241" y="282"/>
                  <a:pt x="262" y="266"/>
                  <a:pt x="277" y="247"/>
                </a:cubicBezTo>
                <a:cubicBezTo>
                  <a:pt x="278" y="246"/>
                  <a:pt x="278" y="246"/>
                  <a:pt x="278" y="246"/>
                </a:cubicBezTo>
                <a:cubicBezTo>
                  <a:pt x="279" y="247"/>
                  <a:pt x="279" y="247"/>
                  <a:pt x="279" y="247"/>
                </a:cubicBezTo>
                <a:cubicBezTo>
                  <a:pt x="336" y="289"/>
                  <a:pt x="336" y="289"/>
                  <a:pt x="336" y="289"/>
                </a:cubicBezTo>
                <a:cubicBezTo>
                  <a:pt x="394" y="332"/>
                  <a:pt x="394" y="332"/>
                  <a:pt x="394" y="332"/>
                </a:cubicBezTo>
                <a:cubicBezTo>
                  <a:pt x="335" y="291"/>
                  <a:pt x="335" y="291"/>
                  <a:pt x="335" y="291"/>
                </a:cubicBezTo>
                <a:cubicBezTo>
                  <a:pt x="277" y="249"/>
                  <a:pt x="277" y="249"/>
                  <a:pt x="277" y="249"/>
                </a:cubicBezTo>
                <a:cubicBezTo>
                  <a:pt x="279" y="249"/>
                  <a:pt x="279" y="249"/>
                  <a:pt x="279" y="249"/>
                </a:cubicBezTo>
                <a:cubicBezTo>
                  <a:pt x="264" y="269"/>
                  <a:pt x="244" y="285"/>
                  <a:pt x="221" y="295"/>
                </a:cubicBezTo>
                <a:cubicBezTo>
                  <a:pt x="198" y="305"/>
                  <a:pt x="172" y="310"/>
                  <a:pt x="147" y="308"/>
                </a:cubicBezTo>
                <a:cubicBezTo>
                  <a:pt x="122" y="307"/>
                  <a:pt x="97" y="299"/>
                  <a:pt x="76" y="286"/>
                </a:cubicBezTo>
                <a:cubicBezTo>
                  <a:pt x="54" y="273"/>
                  <a:pt x="36" y="254"/>
                  <a:pt x="23" y="232"/>
                </a:cubicBezTo>
                <a:cubicBezTo>
                  <a:pt x="10" y="211"/>
                  <a:pt x="3" y="186"/>
                  <a:pt x="1" y="161"/>
                </a:cubicBezTo>
                <a:cubicBezTo>
                  <a:pt x="0" y="136"/>
                  <a:pt x="5" y="110"/>
                  <a:pt x="15" y="88"/>
                </a:cubicBezTo>
                <a:cubicBezTo>
                  <a:pt x="26" y="65"/>
                  <a:pt x="42" y="45"/>
                  <a:pt x="62" y="30"/>
                </a:cubicBezTo>
                <a:cubicBezTo>
                  <a:pt x="82" y="14"/>
                  <a:pt x="106" y="4"/>
                  <a:pt x="13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7" name="Google Shape;604;p5">
            <a:extLst>
              <a:ext uri="{FF2B5EF4-FFF2-40B4-BE49-F238E27FC236}">
                <a16:creationId xmlns:a16="http://schemas.microsoft.com/office/drawing/2014/main" id="{EA02C01E-2F13-C8D8-A336-15DAE00C15AB}"/>
              </a:ext>
            </a:extLst>
          </p:cNvPr>
          <p:cNvSpPr/>
          <p:nvPr/>
        </p:nvSpPr>
        <p:spPr>
          <a:xfrm>
            <a:off x="5439537" y="4563533"/>
            <a:ext cx="1549400" cy="1270000"/>
          </a:xfrm>
          <a:custGeom>
            <a:avLst/>
            <a:gdLst/>
            <a:ahLst/>
            <a:cxnLst/>
            <a:rect l="l" t="t" r="r" b="b"/>
            <a:pathLst>
              <a:path w="400" h="328" extrusionOk="0">
                <a:moveTo>
                  <a:pt x="4" y="148"/>
                </a:moveTo>
                <a:cubicBezTo>
                  <a:pt x="1" y="173"/>
                  <a:pt x="3" y="198"/>
                  <a:pt x="12" y="221"/>
                </a:cubicBezTo>
                <a:cubicBezTo>
                  <a:pt x="21" y="245"/>
                  <a:pt x="35" y="266"/>
                  <a:pt x="53" y="282"/>
                </a:cubicBezTo>
                <a:cubicBezTo>
                  <a:pt x="71" y="299"/>
                  <a:pt x="94" y="311"/>
                  <a:pt x="117" y="317"/>
                </a:cubicBezTo>
                <a:cubicBezTo>
                  <a:pt x="141" y="323"/>
                  <a:pt x="166" y="323"/>
                  <a:pt x="190" y="318"/>
                </a:cubicBezTo>
                <a:cubicBezTo>
                  <a:pt x="238" y="307"/>
                  <a:pt x="280" y="272"/>
                  <a:pt x="298" y="226"/>
                </a:cubicBezTo>
                <a:cubicBezTo>
                  <a:pt x="307" y="203"/>
                  <a:pt x="310" y="178"/>
                  <a:pt x="308" y="154"/>
                </a:cubicBezTo>
                <a:cubicBezTo>
                  <a:pt x="305" y="129"/>
                  <a:pt x="297" y="105"/>
                  <a:pt x="283" y="85"/>
                </a:cubicBezTo>
                <a:cubicBezTo>
                  <a:pt x="283" y="84"/>
                  <a:pt x="283" y="84"/>
                  <a:pt x="283" y="84"/>
                </a:cubicBezTo>
                <a:cubicBezTo>
                  <a:pt x="284" y="83"/>
                  <a:pt x="284" y="83"/>
                  <a:pt x="284" y="83"/>
                </a:cubicBezTo>
                <a:cubicBezTo>
                  <a:pt x="342" y="41"/>
                  <a:pt x="342" y="41"/>
                  <a:pt x="342" y="41"/>
                </a:cubicBezTo>
                <a:cubicBezTo>
                  <a:pt x="400" y="0"/>
                  <a:pt x="400" y="0"/>
                  <a:pt x="400" y="0"/>
                </a:cubicBezTo>
                <a:cubicBezTo>
                  <a:pt x="343" y="43"/>
                  <a:pt x="343" y="43"/>
                  <a:pt x="343" y="43"/>
                </a:cubicBezTo>
                <a:cubicBezTo>
                  <a:pt x="286" y="85"/>
                  <a:pt x="286" y="85"/>
                  <a:pt x="286" y="85"/>
                </a:cubicBezTo>
                <a:cubicBezTo>
                  <a:pt x="286" y="83"/>
                  <a:pt x="286" y="83"/>
                  <a:pt x="286" y="83"/>
                </a:cubicBezTo>
                <a:cubicBezTo>
                  <a:pt x="300" y="104"/>
                  <a:pt x="309" y="128"/>
                  <a:pt x="312" y="153"/>
                </a:cubicBezTo>
                <a:cubicBezTo>
                  <a:pt x="314" y="178"/>
                  <a:pt x="311" y="204"/>
                  <a:pt x="302" y="228"/>
                </a:cubicBezTo>
                <a:cubicBezTo>
                  <a:pt x="292" y="251"/>
                  <a:pt x="277" y="272"/>
                  <a:pt x="258" y="288"/>
                </a:cubicBezTo>
                <a:cubicBezTo>
                  <a:pt x="239" y="305"/>
                  <a:pt x="216" y="317"/>
                  <a:pt x="191" y="322"/>
                </a:cubicBezTo>
                <a:cubicBezTo>
                  <a:pt x="167" y="328"/>
                  <a:pt x="141" y="327"/>
                  <a:pt x="116" y="321"/>
                </a:cubicBezTo>
                <a:cubicBezTo>
                  <a:pt x="92" y="314"/>
                  <a:pt x="69" y="301"/>
                  <a:pt x="51" y="284"/>
                </a:cubicBezTo>
                <a:cubicBezTo>
                  <a:pt x="33" y="267"/>
                  <a:pt x="19" y="246"/>
                  <a:pt x="10" y="222"/>
                </a:cubicBezTo>
                <a:cubicBezTo>
                  <a:pt x="2" y="198"/>
                  <a:pt x="0" y="173"/>
                  <a:pt x="4" y="14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 name="Google Shape;605;p5">
            <a:extLst>
              <a:ext uri="{FF2B5EF4-FFF2-40B4-BE49-F238E27FC236}">
                <a16:creationId xmlns:a16="http://schemas.microsoft.com/office/drawing/2014/main" id="{A1E0EBDD-D57C-0AB1-2FA6-EBAB401AFEA1}"/>
              </a:ext>
            </a:extLst>
          </p:cNvPr>
          <p:cNvSpPr/>
          <p:nvPr/>
        </p:nvSpPr>
        <p:spPr>
          <a:xfrm>
            <a:off x="7084190" y="3416300"/>
            <a:ext cx="946151" cy="1703918"/>
          </a:xfrm>
          <a:custGeom>
            <a:avLst/>
            <a:gdLst/>
            <a:ahLst/>
            <a:cxnLst/>
            <a:rect l="l" t="t" r="r" b="b"/>
            <a:pathLst>
              <a:path w="244" h="440" extrusionOk="0">
                <a:moveTo>
                  <a:pt x="19" y="423"/>
                </a:moveTo>
                <a:cubicBezTo>
                  <a:pt x="41" y="433"/>
                  <a:pt x="66" y="438"/>
                  <a:pt x="91" y="437"/>
                </a:cubicBezTo>
                <a:cubicBezTo>
                  <a:pt x="116" y="436"/>
                  <a:pt x="140" y="429"/>
                  <a:pt x="161" y="417"/>
                </a:cubicBezTo>
                <a:cubicBezTo>
                  <a:pt x="183" y="405"/>
                  <a:pt x="201" y="387"/>
                  <a:pt x="214" y="367"/>
                </a:cubicBezTo>
                <a:cubicBezTo>
                  <a:pt x="227" y="346"/>
                  <a:pt x="236" y="322"/>
                  <a:pt x="238" y="298"/>
                </a:cubicBezTo>
                <a:cubicBezTo>
                  <a:pt x="242" y="249"/>
                  <a:pt x="221" y="198"/>
                  <a:pt x="183" y="167"/>
                </a:cubicBezTo>
                <a:cubicBezTo>
                  <a:pt x="165" y="151"/>
                  <a:pt x="142" y="140"/>
                  <a:pt x="118" y="135"/>
                </a:cubicBezTo>
                <a:cubicBezTo>
                  <a:pt x="94" y="130"/>
                  <a:pt x="69" y="131"/>
                  <a:pt x="45" y="137"/>
                </a:cubicBezTo>
                <a:cubicBezTo>
                  <a:pt x="44" y="137"/>
                  <a:pt x="44" y="137"/>
                  <a:pt x="44" y="137"/>
                </a:cubicBezTo>
                <a:cubicBezTo>
                  <a:pt x="43" y="136"/>
                  <a:pt x="43" y="136"/>
                  <a:pt x="43" y="136"/>
                </a:cubicBezTo>
                <a:cubicBezTo>
                  <a:pt x="22" y="68"/>
                  <a:pt x="22" y="68"/>
                  <a:pt x="22" y="68"/>
                </a:cubicBezTo>
                <a:cubicBezTo>
                  <a:pt x="0" y="0"/>
                  <a:pt x="0" y="0"/>
                  <a:pt x="0" y="0"/>
                </a:cubicBezTo>
                <a:cubicBezTo>
                  <a:pt x="23" y="67"/>
                  <a:pt x="23" y="67"/>
                  <a:pt x="23" y="67"/>
                </a:cubicBezTo>
                <a:cubicBezTo>
                  <a:pt x="46" y="135"/>
                  <a:pt x="46" y="135"/>
                  <a:pt x="46" y="135"/>
                </a:cubicBezTo>
                <a:cubicBezTo>
                  <a:pt x="44" y="134"/>
                  <a:pt x="44" y="134"/>
                  <a:pt x="44" y="134"/>
                </a:cubicBezTo>
                <a:cubicBezTo>
                  <a:pt x="68" y="127"/>
                  <a:pt x="94" y="126"/>
                  <a:pt x="119" y="131"/>
                </a:cubicBezTo>
                <a:cubicBezTo>
                  <a:pt x="143" y="137"/>
                  <a:pt x="167" y="148"/>
                  <a:pt x="186" y="164"/>
                </a:cubicBezTo>
                <a:cubicBezTo>
                  <a:pt x="206" y="180"/>
                  <a:pt x="221" y="201"/>
                  <a:pt x="231" y="224"/>
                </a:cubicBezTo>
                <a:cubicBezTo>
                  <a:pt x="240" y="247"/>
                  <a:pt x="244" y="273"/>
                  <a:pt x="242" y="298"/>
                </a:cubicBezTo>
                <a:cubicBezTo>
                  <a:pt x="240" y="323"/>
                  <a:pt x="231" y="348"/>
                  <a:pt x="217" y="369"/>
                </a:cubicBezTo>
                <a:cubicBezTo>
                  <a:pt x="204" y="390"/>
                  <a:pt x="185" y="408"/>
                  <a:pt x="163" y="420"/>
                </a:cubicBezTo>
                <a:cubicBezTo>
                  <a:pt x="141" y="432"/>
                  <a:pt x="116" y="439"/>
                  <a:pt x="91" y="439"/>
                </a:cubicBezTo>
                <a:cubicBezTo>
                  <a:pt x="66" y="440"/>
                  <a:pt x="41" y="434"/>
                  <a:pt x="19" y="42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 name="Google Shape;606;p5">
            <a:extLst>
              <a:ext uri="{FF2B5EF4-FFF2-40B4-BE49-F238E27FC236}">
                <a16:creationId xmlns:a16="http://schemas.microsoft.com/office/drawing/2014/main" id="{2EAE2677-8D98-2CF5-11C4-5FDD109A31CA}"/>
              </a:ext>
            </a:extLst>
          </p:cNvPr>
          <p:cNvSpPr/>
          <p:nvPr/>
        </p:nvSpPr>
        <p:spPr>
          <a:xfrm>
            <a:off x="4846872" y="2658533"/>
            <a:ext cx="262467" cy="882651"/>
          </a:xfrm>
          <a:custGeom>
            <a:avLst/>
            <a:gdLst/>
            <a:ahLst/>
            <a:cxnLst/>
            <a:rect l="l" t="t" r="r" b="b"/>
            <a:pathLst>
              <a:path w="68" h="228" extrusionOk="0">
                <a:moveTo>
                  <a:pt x="68" y="13"/>
                </a:moveTo>
                <a:cubicBezTo>
                  <a:pt x="68" y="6"/>
                  <a:pt x="62" y="0"/>
                  <a:pt x="55" y="0"/>
                </a:cubicBezTo>
                <a:cubicBezTo>
                  <a:pt x="47" y="0"/>
                  <a:pt x="41" y="6"/>
                  <a:pt x="41" y="13"/>
                </a:cubicBezTo>
                <a:cubicBezTo>
                  <a:pt x="41" y="17"/>
                  <a:pt x="43" y="21"/>
                  <a:pt x="46" y="23"/>
                </a:cubicBezTo>
                <a:cubicBezTo>
                  <a:pt x="0" y="228"/>
                  <a:pt x="0" y="228"/>
                  <a:pt x="0" y="228"/>
                </a:cubicBezTo>
                <a:cubicBezTo>
                  <a:pt x="57" y="26"/>
                  <a:pt x="57" y="26"/>
                  <a:pt x="57" y="26"/>
                </a:cubicBezTo>
                <a:cubicBezTo>
                  <a:pt x="63" y="25"/>
                  <a:pt x="68" y="20"/>
                  <a:pt x="68" y="13"/>
                </a:cubicBezTo>
                <a:close/>
              </a:path>
            </a:pathLst>
          </a:custGeom>
          <a:solidFill>
            <a:schemeClr val="accent5"/>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 name="Google Shape;607;p5">
            <a:extLst>
              <a:ext uri="{FF2B5EF4-FFF2-40B4-BE49-F238E27FC236}">
                <a16:creationId xmlns:a16="http://schemas.microsoft.com/office/drawing/2014/main" id="{515AE8A9-AC61-E22C-35FA-429435215A44}"/>
              </a:ext>
            </a:extLst>
          </p:cNvPr>
          <p:cNvSpPr/>
          <p:nvPr/>
        </p:nvSpPr>
        <p:spPr>
          <a:xfrm>
            <a:off x="4679656" y="4610101"/>
            <a:ext cx="774700" cy="522817"/>
          </a:xfrm>
          <a:custGeom>
            <a:avLst/>
            <a:gdLst/>
            <a:ahLst/>
            <a:cxnLst/>
            <a:rect l="l" t="t" r="r" b="b"/>
            <a:pathLst>
              <a:path w="200" h="135" extrusionOk="0">
                <a:moveTo>
                  <a:pt x="20" y="2"/>
                </a:moveTo>
                <a:cubicBezTo>
                  <a:pt x="13" y="0"/>
                  <a:pt x="5" y="4"/>
                  <a:pt x="3" y="11"/>
                </a:cubicBezTo>
                <a:cubicBezTo>
                  <a:pt x="0" y="18"/>
                  <a:pt x="4" y="26"/>
                  <a:pt x="11" y="28"/>
                </a:cubicBezTo>
                <a:cubicBezTo>
                  <a:pt x="15" y="29"/>
                  <a:pt x="19" y="29"/>
                  <a:pt x="23" y="26"/>
                </a:cubicBezTo>
                <a:cubicBezTo>
                  <a:pt x="200" y="135"/>
                  <a:pt x="200" y="135"/>
                  <a:pt x="200" y="135"/>
                </a:cubicBezTo>
                <a:cubicBezTo>
                  <a:pt x="29" y="17"/>
                  <a:pt x="29" y="17"/>
                  <a:pt x="29" y="17"/>
                </a:cubicBezTo>
                <a:cubicBezTo>
                  <a:pt x="30" y="11"/>
                  <a:pt x="26" y="4"/>
                  <a:pt x="20" y="2"/>
                </a:cubicBezTo>
                <a:close/>
              </a:path>
            </a:pathLst>
          </a:custGeom>
          <a:solidFill>
            <a:schemeClr val="accent4"/>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 name="Google Shape;608;p5">
            <a:extLst>
              <a:ext uri="{FF2B5EF4-FFF2-40B4-BE49-F238E27FC236}">
                <a16:creationId xmlns:a16="http://schemas.microsoft.com/office/drawing/2014/main" id="{23FE5150-6FEA-0811-D715-663A3CEAC2F6}"/>
              </a:ext>
            </a:extLst>
          </p:cNvPr>
          <p:cNvSpPr/>
          <p:nvPr/>
        </p:nvSpPr>
        <p:spPr>
          <a:xfrm>
            <a:off x="6444956" y="5054601"/>
            <a:ext cx="713317" cy="579967"/>
          </a:xfrm>
          <a:custGeom>
            <a:avLst/>
            <a:gdLst/>
            <a:ahLst/>
            <a:cxnLst/>
            <a:rect l="l" t="t" r="r" b="b"/>
            <a:pathLst>
              <a:path w="184" h="150" extrusionOk="0">
                <a:moveTo>
                  <a:pt x="4" y="127"/>
                </a:moveTo>
                <a:cubicBezTo>
                  <a:pt x="0" y="133"/>
                  <a:pt x="1" y="141"/>
                  <a:pt x="7" y="146"/>
                </a:cubicBezTo>
                <a:cubicBezTo>
                  <a:pt x="13" y="150"/>
                  <a:pt x="22" y="149"/>
                  <a:pt x="26" y="143"/>
                </a:cubicBezTo>
                <a:cubicBezTo>
                  <a:pt x="29" y="139"/>
                  <a:pt x="29" y="135"/>
                  <a:pt x="28" y="131"/>
                </a:cubicBezTo>
                <a:cubicBezTo>
                  <a:pt x="184" y="0"/>
                  <a:pt x="184" y="0"/>
                  <a:pt x="184" y="0"/>
                </a:cubicBezTo>
                <a:cubicBezTo>
                  <a:pt x="21" y="123"/>
                  <a:pt x="21" y="123"/>
                  <a:pt x="21" y="123"/>
                </a:cubicBezTo>
                <a:cubicBezTo>
                  <a:pt x="15" y="120"/>
                  <a:pt x="8" y="122"/>
                  <a:pt x="4" y="127"/>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2" name="Google Shape;609;p5">
            <a:extLst>
              <a:ext uri="{FF2B5EF4-FFF2-40B4-BE49-F238E27FC236}">
                <a16:creationId xmlns:a16="http://schemas.microsoft.com/office/drawing/2014/main" id="{6179C51A-B86E-48C6-7959-FF388A1D9355}"/>
              </a:ext>
            </a:extLst>
          </p:cNvPr>
          <p:cNvSpPr/>
          <p:nvPr/>
        </p:nvSpPr>
        <p:spPr>
          <a:xfrm>
            <a:off x="7604890" y="3407834"/>
            <a:ext cx="370417" cy="829733"/>
          </a:xfrm>
          <a:custGeom>
            <a:avLst/>
            <a:gdLst/>
            <a:ahLst/>
            <a:cxnLst/>
            <a:rect l="l" t="t" r="r" b="b"/>
            <a:pathLst>
              <a:path w="96" h="214" extrusionOk="0">
                <a:moveTo>
                  <a:pt x="69" y="207"/>
                </a:moveTo>
                <a:cubicBezTo>
                  <a:pt x="74" y="213"/>
                  <a:pt x="82" y="214"/>
                  <a:pt x="88" y="210"/>
                </a:cubicBezTo>
                <a:cubicBezTo>
                  <a:pt x="94" y="205"/>
                  <a:pt x="96" y="197"/>
                  <a:pt x="91" y="191"/>
                </a:cubicBezTo>
                <a:cubicBezTo>
                  <a:pt x="89" y="187"/>
                  <a:pt x="85" y="186"/>
                  <a:pt x="81" y="185"/>
                </a:cubicBezTo>
                <a:cubicBezTo>
                  <a:pt x="0" y="0"/>
                  <a:pt x="0" y="0"/>
                  <a:pt x="0" y="0"/>
                </a:cubicBezTo>
                <a:cubicBezTo>
                  <a:pt x="71" y="189"/>
                  <a:pt x="71" y="189"/>
                  <a:pt x="71" y="189"/>
                </a:cubicBezTo>
                <a:cubicBezTo>
                  <a:pt x="66" y="194"/>
                  <a:pt x="66" y="201"/>
                  <a:pt x="69" y="207"/>
                </a:cubicBezTo>
                <a:close/>
              </a:path>
            </a:pathLst>
          </a:custGeom>
          <a:solidFill>
            <a:srgbClr val="3C78D8"/>
          </a:solidFill>
          <a:ln w="9525" cap="flat" cmpd="sng">
            <a:solidFill>
              <a:srgbClr val="3C78D8"/>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 name="Google Shape;610;p5">
            <a:extLst>
              <a:ext uri="{FF2B5EF4-FFF2-40B4-BE49-F238E27FC236}">
                <a16:creationId xmlns:a16="http://schemas.microsoft.com/office/drawing/2014/main" id="{D1604365-883F-26FE-059D-D333B13F0D4D}"/>
              </a:ext>
            </a:extLst>
          </p:cNvPr>
          <p:cNvSpPr/>
          <p:nvPr/>
        </p:nvSpPr>
        <p:spPr>
          <a:xfrm>
            <a:off x="6178257" y="2347385"/>
            <a:ext cx="903817" cy="124884"/>
          </a:xfrm>
          <a:custGeom>
            <a:avLst/>
            <a:gdLst/>
            <a:ahLst/>
            <a:cxnLst/>
            <a:rect l="l" t="t" r="r" b="b"/>
            <a:pathLst>
              <a:path w="233" h="32" extrusionOk="0">
                <a:moveTo>
                  <a:pt x="222" y="28"/>
                </a:moveTo>
                <a:cubicBezTo>
                  <a:pt x="229" y="25"/>
                  <a:pt x="233" y="18"/>
                  <a:pt x="230" y="11"/>
                </a:cubicBezTo>
                <a:cubicBezTo>
                  <a:pt x="228" y="4"/>
                  <a:pt x="220" y="0"/>
                  <a:pt x="213" y="2"/>
                </a:cubicBezTo>
                <a:cubicBezTo>
                  <a:pt x="209" y="3"/>
                  <a:pt x="206" y="6"/>
                  <a:pt x="205" y="10"/>
                </a:cubicBezTo>
                <a:cubicBezTo>
                  <a:pt x="0" y="32"/>
                  <a:pt x="0" y="32"/>
                  <a:pt x="0" y="32"/>
                </a:cubicBezTo>
                <a:cubicBezTo>
                  <a:pt x="206" y="21"/>
                  <a:pt x="206" y="21"/>
                  <a:pt x="206" y="21"/>
                </a:cubicBezTo>
                <a:cubicBezTo>
                  <a:pt x="209" y="27"/>
                  <a:pt x="215" y="30"/>
                  <a:pt x="222" y="28"/>
                </a:cubicBezTo>
                <a:close/>
              </a:path>
            </a:pathLst>
          </a:custGeom>
          <a:solidFill>
            <a:srgbClr val="9900FF"/>
          </a:solidFill>
          <a:ln w="9525" cap="flat" cmpd="sng">
            <a:solidFill>
              <a:srgbClr val="9900FF"/>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4" name="Google Shape;611;p5">
            <a:extLst>
              <a:ext uri="{FF2B5EF4-FFF2-40B4-BE49-F238E27FC236}">
                <a16:creationId xmlns:a16="http://schemas.microsoft.com/office/drawing/2014/main" id="{406CA17B-BC9E-A951-73A6-28D4687617A1}"/>
              </a:ext>
            </a:extLst>
          </p:cNvPr>
          <p:cNvSpPr txBox="1"/>
          <p:nvPr/>
        </p:nvSpPr>
        <p:spPr>
          <a:xfrm>
            <a:off x="8313216" y="2055726"/>
            <a:ext cx="3051782" cy="90270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1200"/>
              <a:buFont typeface="Arial"/>
              <a:buNone/>
            </a:pPr>
            <a:r>
              <a:rPr lang="en-US" sz="1600" b="1" i="0" u="none" strike="noStrike" cap="none" dirty="0">
                <a:solidFill>
                  <a:srgbClr val="0070C0"/>
                </a:solidFill>
                <a:ea typeface="Open Sans ExtraBold"/>
                <a:cs typeface="Open Sans ExtraBold"/>
                <a:sym typeface="Open Sans ExtraBold"/>
              </a:rPr>
              <a:t>Personal Success Skills</a:t>
            </a:r>
            <a:endParaRPr b="1" i="0" u="none" strike="noStrike" cap="none" dirty="0">
              <a:solidFill>
                <a:srgbClr val="0070C0"/>
              </a:solidFill>
              <a:ea typeface="Arial"/>
              <a:cs typeface="Arial"/>
              <a:sym typeface="Arial"/>
            </a:endParaRPr>
          </a:p>
          <a:p>
            <a:pPr algn="ctr">
              <a:buClr>
                <a:srgbClr val="000000"/>
              </a:buClr>
              <a:buSzPts val="1333"/>
            </a:pPr>
            <a:r>
              <a:rPr lang="en-US" sz="1400" dirty="0">
                <a:solidFill>
                  <a:schemeClr val="bg1">
                    <a:lumMod val="50000"/>
                  </a:schemeClr>
                </a:solidFill>
              </a:rPr>
              <a:t>Life skills explicitly referenced in a school’s portrait of the graduate, including workplace habits, self-management skills, and skills for interacting and working effectively with others.</a:t>
            </a:r>
          </a:p>
        </p:txBody>
      </p:sp>
      <p:sp>
        <p:nvSpPr>
          <p:cNvPr id="15" name="Google Shape;612;p5">
            <a:extLst>
              <a:ext uri="{FF2B5EF4-FFF2-40B4-BE49-F238E27FC236}">
                <a16:creationId xmlns:a16="http://schemas.microsoft.com/office/drawing/2014/main" id="{0DD1FF89-1243-09CE-283E-30FCB6D8630D}"/>
              </a:ext>
            </a:extLst>
          </p:cNvPr>
          <p:cNvSpPr txBox="1"/>
          <p:nvPr/>
        </p:nvSpPr>
        <p:spPr>
          <a:xfrm>
            <a:off x="8632193" y="4240801"/>
            <a:ext cx="2819700" cy="90270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1200"/>
              <a:buFont typeface="Arial"/>
              <a:buNone/>
            </a:pPr>
            <a:r>
              <a:rPr lang="en-US" sz="1600" b="1" i="0" u="none" strike="noStrike" cap="none" dirty="0">
                <a:solidFill>
                  <a:srgbClr val="0070C0"/>
                </a:solidFill>
                <a:ea typeface="Open Sans ExtraBold"/>
                <a:cs typeface="Open Sans ExtraBold"/>
                <a:sym typeface="Open Sans ExtraBold"/>
              </a:rPr>
              <a:t>Performance Assessments</a:t>
            </a:r>
            <a:endParaRPr b="1" i="0" u="none" strike="noStrike" cap="none" dirty="0">
              <a:solidFill>
                <a:srgbClr val="0070C0"/>
              </a:solidFill>
              <a:ea typeface="Arial"/>
              <a:cs typeface="Arial"/>
              <a:sym typeface="Arial"/>
            </a:endParaRPr>
          </a:p>
          <a:p>
            <a:pPr lvl="0" algn="ctr">
              <a:buClr>
                <a:srgbClr val="000000"/>
              </a:buClr>
              <a:buSzPts val="1333"/>
            </a:pPr>
            <a:r>
              <a:rPr lang="en-US" sz="1400" dirty="0">
                <a:solidFill>
                  <a:schemeClr val="bg1">
                    <a:lumMod val="50000"/>
                  </a:schemeClr>
                </a:solidFill>
              </a:rPr>
              <a:t>Multistep assessments with clear criteria, expectations, and processes that measure how well a student transfers knowledge and integrates complex skills to create or refine an original product.</a:t>
            </a:r>
            <a:endParaRPr sz="1400" b="1" i="0" u="none" strike="noStrike" cap="none" dirty="0">
              <a:solidFill>
                <a:schemeClr val="bg1">
                  <a:lumMod val="50000"/>
                </a:schemeClr>
              </a:solidFill>
              <a:latin typeface="Calibri"/>
              <a:ea typeface="Calibri"/>
              <a:cs typeface="Calibri"/>
              <a:sym typeface="Calibri"/>
            </a:endParaRPr>
          </a:p>
        </p:txBody>
      </p:sp>
      <p:sp>
        <p:nvSpPr>
          <p:cNvPr id="16" name="Google Shape;613;p5">
            <a:extLst>
              <a:ext uri="{FF2B5EF4-FFF2-40B4-BE49-F238E27FC236}">
                <a16:creationId xmlns:a16="http://schemas.microsoft.com/office/drawing/2014/main" id="{1516FC3B-26E0-FC0F-495C-BCC167AAB7CF}"/>
              </a:ext>
            </a:extLst>
          </p:cNvPr>
          <p:cNvSpPr txBox="1"/>
          <p:nvPr/>
        </p:nvSpPr>
        <p:spPr>
          <a:xfrm>
            <a:off x="1240466" y="2020919"/>
            <a:ext cx="3209783" cy="90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rgbClr val="0070C0"/>
                </a:solidFill>
                <a:ea typeface="Open Sans ExtraBold"/>
                <a:cs typeface="Open Sans ExtraBold"/>
                <a:sym typeface="Open Sans ExtraBold"/>
              </a:rPr>
              <a:t>Competencies</a:t>
            </a:r>
            <a:endParaRPr b="0" i="0" u="none" strike="noStrike" cap="none" dirty="0">
              <a:solidFill>
                <a:srgbClr val="0070C0"/>
              </a:solidFill>
              <a:ea typeface="Arial"/>
              <a:cs typeface="Arial"/>
              <a:sym typeface="Arial"/>
            </a:endParaRPr>
          </a:p>
          <a:p>
            <a:pPr lvl="0" algn="ctr">
              <a:buClr>
                <a:srgbClr val="000000"/>
              </a:buClr>
              <a:buSzPts val="1333"/>
            </a:pPr>
            <a:r>
              <a:rPr lang="en-US" sz="1400" dirty="0">
                <a:solidFill>
                  <a:schemeClr val="bg1">
                    <a:lumMod val="50000"/>
                  </a:schemeClr>
                </a:solidFill>
                <a:ea typeface="Calibri"/>
                <a:cs typeface="Calibri"/>
                <a:sym typeface="Calibri"/>
              </a:rPr>
              <a:t>Broadly-stated academic goals and personal success skills</a:t>
            </a:r>
            <a:r>
              <a:rPr lang="en-US" sz="1400" b="0" i="0" u="none" strike="noStrike" cap="none" dirty="0">
                <a:solidFill>
                  <a:schemeClr val="bg1">
                    <a:lumMod val="50000"/>
                  </a:schemeClr>
                </a:solidFill>
                <a:ea typeface="Calibri"/>
                <a:cs typeface="Calibri"/>
                <a:sym typeface="Calibri"/>
              </a:rPr>
              <a:t> </a:t>
            </a:r>
            <a:r>
              <a:rPr lang="en-US" sz="1400" dirty="0">
                <a:solidFill>
                  <a:schemeClr val="bg1">
                    <a:lumMod val="50000"/>
                  </a:schemeClr>
                </a:solidFill>
                <a:ea typeface="Calibri"/>
                <a:cs typeface="Calibri"/>
                <a:sym typeface="Calibri"/>
              </a:rPr>
              <a:t>that are</a:t>
            </a:r>
            <a:r>
              <a:rPr lang="en-US" sz="1400" dirty="0">
                <a:solidFill>
                  <a:schemeClr val="bg1">
                    <a:lumMod val="50000"/>
                  </a:schemeClr>
                </a:solidFill>
              </a:rPr>
              <a:t> measurable, rigorous, and  transferable, empowering student learning beyond a single lesson, unit of study, or course.</a:t>
            </a:r>
            <a:endParaRPr sz="1400" b="0" i="0" u="none" strike="noStrike" cap="none" dirty="0">
              <a:solidFill>
                <a:schemeClr val="bg1">
                  <a:lumMod val="50000"/>
                </a:schemeClr>
              </a:solidFill>
              <a:ea typeface="Calibri"/>
              <a:cs typeface="Calibri"/>
              <a:sym typeface="Calibri"/>
            </a:endParaRPr>
          </a:p>
          <a:p>
            <a:pPr marL="0" marR="0" lvl="0" indent="0" algn="r" rtl="0">
              <a:lnSpc>
                <a:spcPct val="100000"/>
              </a:lnSpc>
              <a:spcBef>
                <a:spcPts val="267"/>
              </a:spcBef>
              <a:spcAft>
                <a:spcPts val="0"/>
              </a:spcAft>
              <a:buClr>
                <a:srgbClr val="000000"/>
              </a:buClr>
              <a:buSzPts val="1600"/>
              <a:buFont typeface="Arial"/>
              <a:buNone/>
            </a:pPr>
            <a:endParaRPr sz="1600" b="1" i="0" u="none" strike="noStrike" cap="none" dirty="0">
              <a:solidFill>
                <a:schemeClr val="accent1"/>
              </a:solidFill>
              <a:latin typeface="Calibri"/>
              <a:ea typeface="Calibri"/>
              <a:cs typeface="Calibri"/>
              <a:sym typeface="Calibri"/>
            </a:endParaRPr>
          </a:p>
        </p:txBody>
      </p:sp>
      <p:sp>
        <p:nvSpPr>
          <p:cNvPr id="17" name="Google Shape;614;p5">
            <a:extLst>
              <a:ext uri="{FF2B5EF4-FFF2-40B4-BE49-F238E27FC236}">
                <a16:creationId xmlns:a16="http://schemas.microsoft.com/office/drawing/2014/main" id="{2FBEDCF5-91AC-226E-7432-612FC4B756DD}"/>
              </a:ext>
            </a:extLst>
          </p:cNvPr>
          <p:cNvSpPr txBox="1"/>
          <p:nvPr/>
        </p:nvSpPr>
        <p:spPr>
          <a:xfrm>
            <a:off x="1213734" y="3629593"/>
            <a:ext cx="2819700" cy="90270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1200"/>
              <a:buFont typeface="Arial"/>
              <a:buNone/>
            </a:pPr>
            <a:r>
              <a:rPr lang="en-US" sz="1600" b="1" i="0" u="none" strike="noStrike" cap="none" dirty="0">
                <a:solidFill>
                  <a:srgbClr val="0070C0"/>
                </a:solidFill>
                <a:ea typeface="Open Sans ExtraBold"/>
                <a:cs typeface="Open Sans ExtraBold"/>
                <a:sym typeface="Open Sans ExtraBold"/>
              </a:rPr>
              <a:t>Evidence-Based Grading</a:t>
            </a:r>
            <a:endParaRPr b="0" i="0" u="none" strike="noStrike" cap="none" dirty="0">
              <a:solidFill>
                <a:srgbClr val="0070C0"/>
              </a:solidFill>
              <a:ea typeface="Arial"/>
              <a:cs typeface="Arial"/>
              <a:sym typeface="Arial"/>
            </a:endParaRPr>
          </a:p>
          <a:p>
            <a:pPr marL="0" marR="0" lvl="0" indent="0" algn="ctr" rtl="0">
              <a:lnSpc>
                <a:spcPct val="100000"/>
              </a:lnSpc>
              <a:spcBef>
                <a:spcPts val="0"/>
              </a:spcBef>
              <a:spcAft>
                <a:spcPts val="0"/>
              </a:spcAft>
              <a:buClr>
                <a:srgbClr val="000000"/>
              </a:buClr>
              <a:buSzPts val="1333"/>
              <a:buFont typeface="Arial"/>
              <a:buNone/>
            </a:pPr>
            <a:r>
              <a:rPr lang="en-US" sz="1400" b="0" i="0" u="none" strike="noStrike" cap="none" dirty="0">
                <a:solidFill>
                  <a:srgbClr val="7F7F7F"/>
                </a:solidFill>
                <a:ea typeface="Calibri"/>
                <a:cs typeface="Calibri"/>
                <a:sym typeface="Calibri"/>
              </a:rPr>
              <a:t>Scoring and reporting based on a body of evidence (BOE) that reflects progress or mastery of unit, course, and graduation competencies.</a:t>
            </a:r>
            <a:endParaRPr sz="1400" b="0" i="0" u="none" strike="noStrike" cap="none" dirty="0">
              <a:solidFill>
                <a:schemeClr val="dk1"/>
              </a:solidFill>
              <a:ea typeface="Arial"/>
              <a:cs typeface="Arial"/>
              <a:sym typeface="Arial"/>
            </a:endParaRPr>
          </a:p>
          <a:p>
            <a:pPr marL="0" marR="0" lvl="0" indent="0" algn="r" rtl="0">
              <a:lnSpc>
                <a:spcPct val="100000"/>
              </a:lnSpc>
              <a:spcBef>
                <a:spcPts val="267"/>
              </a:spcBef>
              <a:spcAft>
                <a:spcPts val="0"/>
              </a:spcAft>
              <a:buClr>
                <a:srgbClr val="000000"/>
              </a:buClr>
              <a:buSzPts val="1600"/>
              <a:buFont typeface="Arial"/>
              <a:buNone/>
            </a:pPr>
            <a:endParaRPr sz="1600" b="1" i="0" u="none" strike="noStrike" cap="none" dirty="0">
              <a:solidFill>
                <a:schemeClr val="accent5"/>
              </a:solidFill>
              <a:latin typeface="Calibri"/>
              <a:ea typeface="Calibri"/>
              <a:cs typeface="Calibri"/>
              <a:sym typeface="Calibri"/>
            </a:endParaRPr>
          </a:p>
        </p:txBody>
      </p:sp>
      <p:sp>
        <p:nvSpPr>
          <p:cNvPr id="18" name="Google Shape;615;p5">
            <a:extLst>
              <a:ext uri="{FF2B5EF4-FFF2-40B4-BE49-F238E27FC236}">
                <a16:creationId xmlns:a16="http://schemas.microsoft.com/office/drawing/2014/main" id="{9E85ACA3-B390-623F-D540-52C66EEAA25B}"/>
              </a:ext>
            </a:extLst>
          </p:cNvPr>
          <p:cNvSpPr txBox="1"/>
          <p:nvPr/>
        </p:nvSpPr>
        <p:spPr>
          <a:xfrm>
            <a:off x="2013098" y="5143501"/>
            <a:ext cx="3063068" cy="90270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1200"/>
              <a:buFont typeface="Arial"/>
              <a:buNone/>
            </a:pPr>
            <a:r>
              <a:rPr lang="en-US" sz="1600" b="1" i="0" u="none" strike="noStrike" cap="none" dirty="0">
                <a:solidFill>
                  <a:srgbClr val="0070C0"/>
                </a:solidFill>
                <a:ea typeface="Open Sans ExtraBold"/>
                <a:cs typeface="Open Sans ExtraBold"/>
                <a:sym typeface="Open Sans ExtraBold"/>
              </a:rPr>
              <a:t>Learning Pathways</a:t>
            </a:r>
            <a:endParaRPr b="0" i="0" u="none" strike="noStrike" cap="none" dirty="0">
              <a:solidFill>
                <a:srgbClr val="0070C0"/>
              </a:solidFill>
              <a:ea typeface="Arial"/>
              <a:cs typeface="Arial"/>
              <a:sym typeface="Arial"/>
            </a:endParaRPr>
          </a:p>
          <a:p>
            <a:pPr lvl="0" algn="ctr">
              <a:buClr>
                <a:srgbClr val="000000"/>
              </a:buClr>
              <a:buSzPts val="1333"/>
            </a:pPr>
            <a:r>
              <a:rPr lang="en-US" sz="1400" dirty="0">
                <a:solidFill>
                  <a:schemeClr val="bg1">
                    <a:lumMod val="50000"/>
                  </a:schemeClr>
                </a:solidFill>
              </a:rPr>
              <a:t>Descriptions of how students will develop and demonstrate deeper, broader, and more sophisticated understanding over time,</a:t>
            </a:r>
            <a:r>
              <a:rPr lang="en-US" sz="1400" b="0" i="0" u="none" strike="noStrike" cap="none" dirty="0">
                <a:solidFill>
                  <a:srgbClr val="7F7F7F"/>
                </a:solidFill>
                <a:ea typeface="Calibri"/>
                <a:cs typeface="Calibri"/>
                <a:sym typeface="Calibri"/>
              </a:rPr>
              <a:t> with flexible pacing of learning. </a:t>
            </a:r>
            <a:endParaRPr sz="1400" b="0" i="0" u="none" strike="noStrike" cap="none" dirty="0">
              <a:solidFill>
                <a:srgbClr val="7F7F7F"/>
              </a:solidFill>
              <a:ea typeface="Calibri"/>
              <a:cs typeface="Calibri"/>
              <a:sym typeface="Calibri"/>
            </a:endParaRPr>
          </a:p>
          <a:p>
            <a:pPr marL="0" marR="0" lvl="0" indent="0" algn="r" rtl="0">
              <a:lnSpc>
                <a:spcPct val="100000"/>
              </a:lnSpc>
              <a:spcBef>
                <a:spcPts val="267"/>
              </a:spcBef>
              <a:spcAft>
                <a:spcPts val="0"/>
              </a:spcAft>
              <a:buClr>
                <a:srgbClr val="000000"/>
              </a:buClr>
              <a:buSzPts val="1600"/>
              <a:buFont typeface="Arial"/>
              <a:buNone/>
            </a:pPr>
            <a:endParaRPr sz="1600" b="1" i="0" u="none" strike="noStrike" cap="none" dirty="0">
              <a:solidFill>
                <a:schemeClr val="accent4"/>
              </a:solidFill>
              <a:latin typeface="Calibri"/>
              <a:ea typeface="Calibri"/>
              <a:cs typeface="Calibri"/>
              <a:sym typeface="Calibri"/>
            </a:endParaRPr>
          </a:p>
        </p:txBody>
      </p:sp>
      <p:sp>
        <p:nvSpPr>
          <p:cNvPr id="19" name="Google Shape;616;p5">
            <a:extLst>
              <a:ext uri="{FF2B5EF4-FFF2-40B4-BE49-F238E27FC236}">
                <a16:creationId xmlns:a16="http://schemas.microsoft.com/office/drawing/2014/main" id="{BE92B1FB-E431-AE25-C137-24A726188303}"/>
              </a:ext>
            </a:extLst>
          </p:cNvPr>
          <p:cNvSpPr/>
          <p:nvPr/>
        </p:nvSpPr>
        <p:spPr>
          <a:xfrm>
            <a:off x="5199322" y="2276378"/>
            <a:ext cx="858300" cy="829800"/>
          </a:xfrm>
          <a:prstGeom prst="ellipse">
            <a:avLst/>
          </a:prstGeom>
          <a:solidFill>
            <a:srgbClr val="8E67B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617;p5">
            <a:extLst>
              <a:ext uri="{FF2B5EF4-FFF2-40B4-BE49-F238E27FC236}">
                <a16:creationId xmlns:a16="http://schemas.microsoft.com/office/drawing/2014/main" id="{E1262AF5-7A48-48E3-84B2-87490D0FA0D0}"/>
              </a:ext>
            </a:extLst>
          </p:cNvPr>
          <p:cNvSpPr/>
          <p:nvPr/>
        </p:nvSpPr>
        <p:spPr>
          <a:xfrm>
            <a:off x="5402755" y="2485888"/>
            <a:ext cx="451450" cy="417300"/>
          </a:xfrm>
          <a:custGeom>
            <a:avLst/>
            <a:gdLst/>
            <a:ahLst/>
            <a:cxnLst/>
            <a:rect l="l" t="t" r="r" b="b"/>
            <a:pathLst>
              <a:path w="130" h="134" extrusionOk="0">
                <a:moveTo>
                  <a:pt x="83" y="92"/>
                </a:moveTo>
                <a:cubicBezTo>
                  <a:pt x="130" y="63"/>
                  <a:pt x="128" y="26"/>
                  <a:pt x="128" y="26"/>
                </a:cubicBezTo>
                <a:cubicBezTo>
                  <a:pt x="128" y="21"/>
                  <a:pt x="128" y="21"/>
                  <a:pt x="128" y="21"/>
                </a:cubicBezTo>
                <a:cubicBezTo>
                  <a:pt x="128" y="21"/>
                  <a:pt x="128" y="10"/>
                  <a:pt x="118" y="10"/>
                </a:cubicBezTo>
                <a:cubicBezTo>
                  <a:pt x="115" y="10"/>
                  <a:pt x="112" y="10"/>
                  <a:pt x="112" y="10"/>
                </a:cubicBezTo>
                <a:cubicBezTo>
                  <a:pt x="107" y="10"/>
                  <a:pt x="107" y="15"/>
                  <a:pt x="107" y="15"/>
                </a:cubicBezTo>
                <a:cubicBezTo>
                  <a:pt x="107" y="15"/>
                  <a:pt x="105" y="16"/>
                  <a:pt x="101" y="16"/>
                </a:cubicBezTo>
                <a:cubicBezTo>
                  <a:pt x="101" y="12"/>
                  <a:pt x="102" y="0"/>
                  <a:pt x="102" y="0"/>
                </a:cubicBezTo>
                <a:cubicBezTo>
                  <a:pt x="56" y="6"/>
                  <a:pt x="28" y="0"/>
                  <a:pt x="28" y="0"/>
                </a:cubicBezTo>
                <a:cubicBezTo>
                  <a:pt x="28" y="16"/>
                  <a:pt x="28" y="16"/>
                  <a:pt x="28" y="16"/>
                </a:cubicBezTo>
                <a:cubicBezTo>
                  <a:pt x="24" y="16"/>
                  <a:pt x="23" y="15"/>
                  <a:pt x="23" y="15"/>
                </a:cubicBezTo>
                <a:cubicBezTo>
                  <a:pt x="23" y="15"/>
                  <a:pt x="22" y="10"/>
                  <a:pt x="18" y="10"/>
                </a:cubicBezTo>
                <a:cubicBezTo>
                  <a:pt x="18" y="10"/>
                  <a:pt x="15" y="10"/>
                  <a:pt x="12" y="10"/>
                </a:cubicBezTo>
                <a:cubicBezTo>
                  <a:pt x="2" y="10"/>
                  <a:pt x="1" y="21"/>
                  <a:pt x="1" y="21"/>
                </a:cubicBezTo>
                <a:cubicBezTo>
                  <a:pt x="1" y="26"/>
                  <a:pt x="1" y="26"/>
                  <a:pt x="1" y="26"/>
                </a:cubicBezTo>
                <a:cubicBezTo>
                  <a:pt x="1" y="26"/>
                  <a:pt x="0" y="63"/>
                  <a:pt x="47" y="92"/>
                </a:cubicBezTo>
                <a:cubicBezTo>
                  <a:pt x="47" y="92"/>
                  <a:pt x="52" y="97"/>
                  <a:pt x="59" y="97"/>
                </a:cubicBezTo>
                <a:cubicBezTo>
                  <a:pt x="59" y="103"/>
                  <a:pt x="59" y="103"/>
                  <a:pt x="59" y="103"/>
                </a:cubicBezTo>
                <a:cubicBezTo>
                  <a:pt x="59" y="103"/>
                  <a:pt x="54" y="102"/>
                  <a:pt x="54" y="105"/>
                </a:cubicBezTo>
                <a:cubicBezTo>
                  <a:pt x="54" y="109"/>
                  <a:pt x="59" y="108"/>
                  <a:pt x="59" y="108"/>
                </a:cubicBezTo>
                <a:cubicBezTo>
                  <a:pt x="59" y="114"/>
                  <a:pt x="59" y="114"/>
                  <a:pt x="59" y="114"/>
                </a:cubicBezTo>
                <a:cubicBezTo>
                  <a:pt x="59" y="114"/>
                  <a:pt x="58" y="119"/>
                  <a:pt x="55" y="119"/>
                </a:cubicBezTo>
                <a:cubicBezTo>
                  <a:pt x="55" y="124"/>
                  <a:pt x="49" y="124"/>
                  <a:pt x="49" y="124"/>
                </a:cubicBezTo>
                <a:cubicBezTo>
                  <a:pt x="49" y="124"/>
                  <a:pt x="44" y="125"/>
                  <a:pt x="44" y="129"/>
                </a:cubicBezTo>
                <a:cubicBezTo>
                  <a:pt x="44" y="129"/>
                  <a:pt x="43" y="134"/>
                  <a:pt x="49" y="134"/>
                </a:cubicBezTo>
                <a:cubicBezTo>
                  <a:pt x="57" y="134"/>
                  <a:pt x="80" y="134"/>
                  <a:pt x="80" y="134"/>
                </a:cubicBezTo>
                <a:cubicBezTo>
                  <a:pt x="85" y="134"/>
                  <a:pt x="86" y="129"/>
                  <a:pt x="86" y="129"/>
                </a:cubicBezTo>
                <a:cubicBezTo>
                  <a:pt x="86" y="129"/>
                  <a:pt x="86" y="124"/>
                  <a:pt x="80" y="124"/>
                </a:cubicBezTo>
                <a:cubicBezTo>
                  <a:pt x="75" y="124"/>
                  <a:pt x="75" y="118"/>
                  <a:pt x="75" y="118"/>
                </a:cubicBezTo>
                <a:cubicBezTo>
                  <a:pt x="75" y="118"/>
                  <a:pt x="70" y="119"/>
                  <a:pt x="70" y="114"/>
                </a:cubicBezTo>
                <a:cubicBezTo>
                  <a:pt x="70" y="108"/>
                  <a:pt x="70" y="108"/>
                  <a:pt x="70" y="108"/>
                </a:cubicBezTo>
                <a:cubicBezTo>
                  <a:pt x="70" y="108"/>
                  <a:pt x="75" y="109"/>
                  <a:pt x="75" y="105"/>
                </a:cubicBezTo>
                <a:cubicBezTo>
                  <a:pt x="75" y="102"/>
                  <a:pt x="70" y="103"/>
                  <a:pt x="70" y="103"/>
                </a:cubicBezTo>
                <a:cubicBezTo>
                  <a:pt x="70" y="97"/>
                  <a:pt x="70" y="97"/>
                  <a:pt x="70" y="97"/>
                </a:cubicBezTo>
                <a:cubicBezTo>
                  <a:pt x="75" y="97"/>
                  <a:pt x="79" y="95"/>
                  <a:pt x="83" y="92"/>
                </a:cubicBezTo>
                <a:close/>
                <a:moveTo>
                  <a:pt x="102" y="21"/>
                </a:moveTo>
                <a:cubicBezTo>
                  <a:pt x="103" y="21"/>
                  <a:pt x="107" y="21"/>
                  <a:pt x="107" y="21"/>
                </a:cubicBezTo>
                <a:cubicBezTo>
                  <a:pt x="112" y="21"/>
                  <a:pt x="113" y="16"/>
                  <a:pt x="113" y="16"/>
                </a:cubicBezTo>
                <a:cubicBezTo>
                  <a:pt x="118" y="16"/>
                  <a:pt x="118" y="21"/>
                  <a:pt x="118" y="21"/>
                </a:cubicBezTo>
                <a:cubicBezTo>
                  <a:pt x="118" y="26"/>
                  <a:pt x="118" y="26"/>
                  <a:pt x="118" y="26"/>
                </a:cubicBezTo>
                <a:cubicBezTo>
                  <a:pt x="118" y="26"/>
                  <a:pt x="116" y="47"/>
                  <a:pt x="91" y="71"/>
                </a:cubicBezTo>
                <a:cubicBezTo>
                  <a:pt x="97" y="61"/>
                  <a:pt x="102" y="38"/>
                  <a:pt x="102" y="21"/>
                </a:cubicBezTo>
                <a:close/>
                <a:moveTo>
                  <a:pt x="37" y="72"/>
                </a:moveTo>
                <a:cubicBezTo>
                  <a:pt x="11" y="48"/>
                  <a:pt x="10" y="27"/>
                  <a:pt x="10" y="27"/>
                </a:cubicBezTo>
                <a:cubicBezTo>
                  <a:pt x="10" y="22"/>
                  <a:pt x="10" y="22"/>
                  <a:pt x="10" y="22"/>
                </a:cubicBezTo>
                <a:cubicBezTo>
                  <a:pt x="10" y="22"/>
                  <a:pt x="10" y="16"/>
                  <a:pt x="15" y="16"/>
                </a:cubicBezTo>
                <a:cubicBezTo>
                  <a:pt x="15" y="16"/>
                  <a:pt x="15" y="22"/>
                  <a:pt x="21" y="22"/>
                </a:cubicBezTo>
                <a:cubicBezTo>
                  <a:pt x="21" y="22"/>
                  <a:pt x="25" y="22"/>
                  <a:pt x="26" y="22"/>
                </a:cubicBezTo>
                <a:cubicBezTo>
                  <a:pt x="26" y="39"/>
                  <a:pt x="31" y="62"/>
                  <a:pt x="37" y="7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13"/>
              <a:buFont typeface="Arial"/>
              <a:buNone/>
            </a:pPr>
            <a:endParaRPr sz="1013" b="0" i="0" u="none" strike="noStrike" cap="none">
              <a:solidFill>
                <a:srgbClr val="000000"/>
              </a:solidFill>
              <a:latin typeface="Calibri"/>
              <a:ea typeface="Calibri"/>
              <a:cs typeface="Calibri"/>
              <a:sym typeface="Calibri"/>
            </a:endParaRPr>
          </a:p>
        </p:txBody>
      </p:sp>
      <p:sp>
        <p:nvSpPr>
          <p:cNvPr id="21" name="Google Shape;618;p5">
            <a:extLst>
              <a:ext uri="{FF2B5EF4-FFF2-40B4-BE49-F238E27FC236}">
                <a16:creationId xmlns:a16="http://schemas.microsoft.com/office/drawing/2014/main" id="{63CFDDEC-16D1-AC1A-D367-0DC062D59141}"/>
              </a:ext>
            </a:extLst>
          </p:cNvPr>
          <p:cNvSpPr/>
          <p:nvPr/>
        </p:nvSpPr>
        <p:spPr>
          <a:xfrm>
            <a:off x="6776431" y="2507076"/>
            <a:ext cx="858300" cy="783300"/>
          </a:xfrm>
          <a:prstGeom prst="ellipse">
            <a:avLst/>
          </a:prstGeom>
          <a:solidFill>
            <a:srgbClr val="2980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2" name="Google Shape;619;p5" descr="Head with Gears">
            <a:extLst>
              <a:ext uri="{FF2B5EF4-FFF2-40B4-BE49-F238E27FC236}">
                <a16:creationId xmlns:a16="http://schemas.microsoft.com/office/drawing/2014/main" id="{1148A61D-8624-FBDB-95D7-335B7F48F567}"/>
              </a:ext>
            </a:extLst>
          </p:cNvPr>
          <p:cNvPicPr preferRelativeResize="0"/>
          <p:nvPr/>
        </p:nvPicPr>
        <p:blipFill rotWithShape="1">
          <a:blip r:embed="rId2">
            <a:alphaModFix/>
          </a:blip>
          <a:srcRect/>
          <a:stretch/>
        </p:blipFill>
        <p:spPr>
          <a:xfrm>
            <a:off x="6906791" y="2547808"/>
            <a:ext cx="650700" cy="650700"/>
          </a:xfrm>
          <a:prstGeom prst="rect">
            <a:avLst/>
          </a:prstGeom>
          <a:noFill/>
          <a:ln>
            <a:noFill/>
          </a:ln>
        </p:spPr>
      </p:pic>
      <p:grpSp>
        <p:nvGrpSpPr>
          <p:cNvPr id="23" name="Google Shape;620;p5">
            <a:extLst>
              <a:ext uri="{FF2B5EF4-FFF2-40B4-BE49-F238E27FC236}">
                <a16:creationId xmlns:a16="http://schemas.microsoft.com/office/drawing/2014/main" id="{7E631D9B-B1F4-18D3-B73B-4F1D75417899}"/>
              </a:ext>
            </a:extLst>
          </p:cNvPr>
          <p:cNvGrpSpPr/>
          <p:nvPr/>
        </p:nvGrpSpPr>
        <p:grpSpPr>
          <a:xfrm>
            <a:off x="7038941" y="4166136"/>
            <a:ext cx="807254" cy="758592"/>
            <a:chOff x="3139276" y="1442055"/>
            <a:chExt cx="541200" cy="540000"/>
          </a:xfrm>
        </p:grpSpPr>
        <p:sp>
          <p:nvSpPr>
            <p:cNvPr id="24" name="Google Shape;621;p5">
              <a:extLst>
                <a:ext uri="{FF2B5EF4-FFF2-40B4-BE49-F238E27FC236}">
                  <a16:creationId xmlns:a16="http://schemas.microsoft.com/office/drawing/2014/main" id="{F93E5795-46CB-ABAC-676A-857E5F396CC0}"/>
                </a:ext>
              </a:extLst>
            </p:cNvPr>
            <p:cNvSpPr/>
            <p:nvPr/>
          </p:nvSpPr>
          <p:spPr>
            <a:xfrm>
              <a:off x="3139276" y="1442055"/>
              <a:ext cx="541200" cy="540000"/>
            </a:xfrm>
            <a:prstGeom prst="ellipse">
              <a:avLst/>
            </a:prstGeom>
            <a:solidFill>
              <a:srgbClr val="A6C12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622;p5">
              <a:extLst>
                <a:ext uri="{FF2B5EF4-FFF2-40B4-BE49-F238E27FC236}">
                  <a16:creationId xmlns:a16="http://schemas.microsoft.com/office/drawing/2014/main" id="{DBE84D85-5920-509D-DBA9-87C636869E18}"/>
                </a:ext>
              </a:extLst>
            </p:cNvPr>
            <p:cNvSpPr/>
            <p:nvPr/>
          </p:nvSpPr>
          <p:spPr>
            <a:xfrm>
              <a:off x="3374253" y="1757041"/>
              <a:ext cx="1200" cy="12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6" name="Google Shape;623;p5" descr="Bulls-eye">
            <a:extLst>
              <a:ext uri="{FF2B5EF4-FFF2-40B4-BE49-F238E27FC236}">
                <a16:creationId xmlns:a16="http://schemas.microsoft.com/office/drawing/2014/main" id="{1E32B20E-6880-CE8B-F98C-9E3236F15800}"/>
              </a:ext>
            </a:extLst>
          </p:cNvPr>
          <p:cNvPicPr preferRelativeResize="0"/>
          <p:nvPr/>
        </p:nvPicPr>
        <p:blipFill rotWithShape="1">
          <a:blip r:embed="rId3">
            <a:alphaModFix/>
          </a:blip>
          <a:srcRect/>
          <a:stretch/>
        </p:blipFill>
        <p:spPr>
          <a:xfrm>
            <a:off x="7181156" y="4284012"/>
            <a:ext cx="522825" cy="522825"/>
          </a:xfrm>
          <a:prstGeom prst="rect">
            <a:avLst/>
          </a:prstGeom>
          <a:noFill/>
          <a:ln>
            <a:noFill/>
          </a:ln>
        </p:spPr>
      </p:pic>
      <p:pic>
        <p:nvPicPr>
          <p:cNvPr id="27" name="Google Shape;624;p5" descr="Signpost">
            <a:extLst>
              <a:ext uri="{FF2B5EF4-FFF2-40B4-BE49-F238E27FC236}">
                <a16:creationId xmlns:a16="http://schemas.microsoft.com/office/drawing/2014/main" id="{033D5E27-C88B-255E-4A68-4580F92FC8F8}"/>
              </a:ext>
            </a:extLst>
          </p:cNvPr>
          <p:cNvPicPr preferRelativeResize="0"/>
          <p:nvPr/>
        </p:nvPicPr>
        <p:blipFill rotWithShape="1">
          <a:blip r:embed="rId4">
            <a:alphaModFix/>
          </a:blip>
          <a:srcRect/>
          <a:stretch/>
        </p:blipFill>
        <p:spPr>
          <a:xfrm>
            <a:off x="5725170" y="4974997"/>
            <a:ext cx="650700" cy="650700"/>
          </a:xfrm>
          <a:prstGeom prst="rect">
            <a:avLst/>
          </a:prstGeom>
          <a:noFill/>
          <a:ln>
            <a:noFill/>
          </a:ln>
        </p:spPr>
      </p:pic>
      <p:sp>
        <p:nvSpPr>
          <p:cNvPr id="28" name="Google Shape;625;p5">
            <a:extLst>
              <a:ext uri="{FF2B5EF4-FFF2-40B4-BE49-F238E27FC236}">
                <a16:creationId xmlns:a16="http://schemas.microsoft.com/office/drawing/2014/main" id="{FA45FC9C-8B42-02C4-EE49-50AF6B673C51}"/>
              </a:ext>
            </a:extLst>
          </p:cNvPr>
          <p:cNvSpPr/>
          <p:nvPr/>
        </p:nvSpPr>
        <p:spPr>
          <a:xfrm>
            <a:off x="4523881" y="3732982"/>
            <a:ext cx="807300" cy="829800"/>
          </a:xfrm>
          <a:prstGeom prst="ellipse">
            <a:avLst/>
          </a:prstGeom>
          <a:solidFill>
            <a:srgbClr val="C039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626;p5">
            <a:extLst>
              <a:ext uri="{FF2B5EF4-FFF2-40B4-BE49-F238E27FC236}">
                <a16:creationId xmlns:a16="http://schemas.microsoft.com/office/drawing/2014/main" id="{D452D061-086F-3826-1E1D-D03E986DE922}"/>
              </a:ext>
            </a:extLst>
          </p:cNvPr>
          <p:cNvSpPr/>
          <p:nvPr/>
        </p:nvSpPr>
        <p:spPr>
          <a:xfrm flipH="1">
            <a:off x="5369327" y="3052275"/>
            <a:ext cx="1773673" cy="1753878"/>
          </a:xfrm>
          <a:custGeom>
            <a:avLst/>
            <a:gdLst/>
            <a:ahLst/>
            <a:cxnLst/>
            <a:rect l="l" t="t" r="r" b="b"/>
            <a:pathLst>
              <a:path w="1583637" h="1583637" extrusionOk="0">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rgbClr val="A5A5A5"/>
          </a:solidFill>
          <a:ln>
            <a:noFill/>
          </a:ln>
        </p:spPr>
        <p:txBody>
          <a:bodyPr spcFirstLastPara="1" wrap="square" lIns="475300" tIns="731500" rIns="475300" bIns="5823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3F3F3F"/>
              </a:solidFill>
              <a:latin typeface="Calibri"/>
              <a:ea typeface="Calibri"/>
              <a:cs typeface="Calibri"/>
              <a:sym typeface="Calibri"/>
            </a:endParaRPr>
          </a:p>
        </p:txBody>
      </p:sp>
      <p:pic>
        <p:nvPicPr>
          <p:cNvPr id="30" name="Google Shape;627;p5" descr="Checklist">
            <a:extLst>
              <a:ext uri="{FF2B5EF4-FFF2-40B4-BE49-F238E27FC236}">
                <a16:creationId xmlns:a16="http://schemas.microsoft.com/office/drawing/2014/main" id="{3B5FC97E-3B45-B843-18E2-03ACB234B096}"/>
              </a:ext>
            </a:extLst>
          </p:cNvPr>
          <p:cNvPicPr preferRelativeResize="0"/>
          <p:nvPr/>
        </p:nvPicPr>
        <p:blipFill rotWithShape="1">
          <a:blip r:embed="rId5">
            <a:alphaModFix/>
          </a:blip>
          <a:srcRect/>
          <a:stretch/>
        </p:blipFill>
        <p:spPr>
          <a:xfrm>
            <a:off x="4645534" y="3887180"/>
            <a:ext cx="522825" cy="522825"/>
          </a:xfrm>
          <a:prstGeom prst="rect">
            <a:avLst/>
          </a:prstGeom>
          <a:noFill/>
          <a:ln>
            <a:noFill/>
          </a:ln>
        </p:spPr>
      </p:pic>
      <p:sp>
        <p:nvSpPr>
          <p:cNvPr id="31" name="Google Shape;629;p5">
            <a:extLst>
              <a:ext uri="{FF2B5EF4-FFF2-40B4-BE49-F238E27FC236}">
                <a16:creationId xmlns:a16="http://schemas.microsoft.com/office/drawing/2014/main" id="{3D5BBDF2-6855-D68E-69C9-AEE7F8A82FE5}"/>
              </a:ext>
            </a:extLst>
          </p:cNvPr>
          <p:cNvSpPr txBox="1"/>
          <p:nvPr/>
        </p:nvSpPr>
        <p:spPr>
          <a:xfrm>
            <a:off x="5619104" y="3450406"/>
            <a:ext cx="1269900" cy="82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DEEPER </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LEARNING</a:t>
            </a:r>
            <a:endParaRPr sz="1800" b="1" i="0" u="none" strike="noStrike" cap="none">
              <a:solidFill>
                <a:srgbClr val="000000"/>
              </a:solidFill>
              <a:latin typeface="Calibri"/>
              <a:ea typeface="Calibri"/>
              <a:cs typeface="Calibri"/>
              <a:sym typeface="Calibri"/>
            </a:endParaRPr>
          </a:p>
        </p:txBody>
      </p:sp>
      <p:sp>
        <p:nvSpPr>
          <p:cNvPr id="32" name="TextBox 31">
            <a:extLst>
              <a:ext uri="{FF2B5EF4-FFF2-40B4-BE49-F238E27FC236}">
                <a16:creationId xmlns:a16="http://schemas.microsoft.com/office/drawing/2014/main" id="{4ACAA16D-9CED-A6EE-1FC1-8C7468C0E540}"/>
              </a:ext>
            </a:extLst>
          </p:cNvPr>
          <p:cNvSpPr txBox="1"/>
          <p:nvPr/>
        </p:nvSpPr>
        <p:spPr>
          <a:xfrm>
            <a:off x="83548" y="293991"/>
            <a:ext cx="2412518" cy="1077218"/>
          </a:xfrm>
          <a:prstGeom prst="rect">
            <a:avLst/>
          </a:prstGeom>
          <a:solidFill>
            <a:schemeClr val="accent5">
              <a:lumMod val="20000"/>
              <a:lumOff val="80000"/>
            </a:schemeClr>
          </a:solidFill>
          <a:ln w="38100">
            <a:solidFill>
              <a:schemeClr val="tx1"/>
            </a:solidFill>
          </a:ln>
        </p:spPr>
        <p:txBody>
          <a:bodyPr wrap="square" rtlCol="0">
            <a:spAutoFit/>
          </a:bodyPr>
          <a:lstStyle/>
          <a:p>
            <a:pPr algn="ctr"/>
            <a:r>
              <a:rPr lang="en-US" sz="1600" b="1" i="1" dirty="0"/>
              <a:t>Deeper Competency-Based Learning</a:t>
            </a:r>
          </a:p>
          <a:p>
            <a:pPr algn="ctr"/>
            <a:r>
              <a:rPr lang="en-US" sz="1600" b="1" dirty="0"/>
              <a:t>(Hess, Colby, &amp; Joseph, 2020)</a:t>
            </a:r>
          </a:p>
        </p:txBody>
      </p:sp>
    </p:spTree>
    <p:extLst>
      <p:ext uri="{BB962C8B-B14F-4D97-AF65-F5344CB8AC3E}">
        <p14:creationId xmlns:p14="http://schemas.microsoft.com/office/powerpoint/2010/main" val="19466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par>
                          <p:cTn id="48" fill="hold">
                            <p:stCondLst>
                              <p:cond delay="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676B-8AE5-411F-1F9B-78D4F1D37BC0}"/>
              </a:ext>
            </a:extLst>
          </p:cNvPr>
          <p:cNvSpPr>
            <a:spLocks noGrp="1"/>
          </p:cNvSpPr>
          <p:nvPr>
            <p:ph type="title"/>
          </p:nvPr>
        </p:nvSpPr>
        <p:spPr/>
        <p:txBody>
          <a:bodyPr/>
          <a:lstStyle/>
          <a:p>
            <a:r>
              <a:rPr lang="en-US" b="1" dirty="0">
                <a:solidFill>
                  <a:srgbClr val="0070C0"/>
                </a:solidFill>
              </a:rPr>
              <a:t>Personal Success Skills: </a:t>
            </a:r>
            <a:r>
              <a:rPr lang="en-US" b="1" dirty="0">
                <a:solidFill>
                  <a:schemeClr val="tx1"/>
                </a:solidFill>
              </a:rPr>
              <a:t>Personalization, Profile of the Graduate/Profile of the Learner, Work Study Practices</a:t>
            </a:r>
          </a:p>
        </p:txBody>
      </p:sp>
      <p:sp>
        <p:nvSpPr>
          <p:cNvPr id="3" name="Text Placeholder 2">
            <a:extLst>
              <a:ext uri="{FF2B5EF4-FFF2-40B4-BE49-F238E27FC236}">
                <a16:creationId xmlns:a16="http://schemas.microsoft.com/office/drawing/2014/main" id="{B544E733-F713-49F1-C12D-B326570F2A9A}"/>
              </a:ext>
            </a:extLst>
          </p:cNvPr>
          <p:cNvSpPr>
            <a:spLocks noGrp="1"/>
          </p:cNvSpPr>
          <p:nvPr>
            <p:ph type="body" idx="1"/>
          </p:nvPr>
        </p:nvSpPr>
        <p:spPr>
          <a:xfrm>
            <a:off x="689918" y="1690688"/>
            <a:ext cx="10515600" cy="4351339"/>
          </a:xfrm>
        </p:spPr>
        <p:txBody>
          <a:bodyPr>
            <a:normAutofit/>
          </a:bodyPr>
          <a:lstStyle/>
          <a:p>
            <a:r>
              <a:rPr lang="en-US" sz="3200" dirty="0">
                <a:latin typeface="Calibri" panose="020F0502020204030204" pitchFamily="34" charset="0"/>
                <a:cs typeface="Calibri" panose="020F0502020204030204" pitchFamily="34" charset="0"/>
              </a:rPr>
              <a:t>Most states and schools have started with a focus on personalization – E.g., VT, RI, KY, SC, NH, UT, ND, and …</a:t>
            </a:r>
          </a:p>
          <a:p>
            <a:r>
              <a:rPr lang="en-US" sz="3200" dirty="0">
                <a:solidFill>
                  <a:srgbClr val="404040"/>
                </a:solidFill>
                <a:latin typeface="Calibri" panose="020F0502020204030204" pitchFamily="34" charset="0"/>
                <a:ea typeface="Arial"/>
                <a:cs typeface="Calibri" panose="020F0502020204030204" pitchFamily="34" charset="0"/>
                <a:sym typeface="Arial"/>
              </a:rPr>
              <a:t>Life Skills Promote Engagement, Ownership, Agency, Equity</a:t>
            </a:r>
          </a:p>
          <a:p>
            <a:r>
              <a:rPr lang="en-US" sz="3200" dirty="0">
                <a:latin typeface="Calibri" panose="020F0502020204030204" pitchFamily="34" charset="0"/>
                <a:cs typeface="Calibri" panose="020F0502020204030204" pitchFamily="34" charset="0"/>
              </a:rPr>
              <a:t>Collaboratively identify skills that can be applied to learning inside school (academics) and outside of school (internships, personal interests, capstone projects, etc.).</a:t>
            </a:r>
          </a:p>
          <a:p>
            <a:r>
              <a:rPr lang="en-US" sz="3200" b="1" dirty="0">
                <a:solidFill>
                  <a:srgbClr val="FF0000"/>
                </a:solidFill>
                <a:latin typeface="Calibri" panose="020F0502020204030204" pitchFamily="34" charset="0"/>
                <a:cs typeface="Calibri" panose="020F0502020204030204" pitchFamily="34" charset="0"/>
              </a:rPr>
              <a:t>Challenges</a:t>
            </a:r>
            <a:r>
              <a:rPr lang="en-US" sz="3200" dirty="0">
                <a:latin typeface="Calibri" panose="020F0502020204030204" pitchFamily="34" charset="0"/>
                <a:cs typeface="Calibri" panose="020F0502020204030204" pitchFamily="34" charset="0"/>
              </a:rPr>
              <a:t>: How to measure/assess “personal” skills; Scale-up: Implementation throughout the system</a:t>
            </a:r>
          </a:p>
          <a:p>
            <a:endParaRPr lang="en-US" sz="3200" dirty="0"/>
          </a:p>
        </p:txBody>
      </p:sp>
    </p:spTree>
    <p:extLst>
      <p:ext uri="{BB962C8B-B14F-4D97-AF65-F5344CB8AC3E}">
        <p14:creationId xmlns:p14="http://schemas.microsoft.com/office/powerpoint/2010/main" val="49292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40f3715b79_0_9"/>
          <p:cNvSpPr txBox="1">
            <a:spLocks noGrp="1"/>
          </p:cNvSpPr>
          <p:nvPr>
            <p:ph type="title"/>
          </p:nvPr>
        </p:nvSpPr>
        <p:spPr>
          <a:xfrm>
            <a:off x="519033" y="222882"/>
            <a:ext cx="10515600" cy="793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dirty="0"/>
              <a:t>Session Overview</a:t>
            </a:r>
            <a:endParaRPr dirty="0"/>
          </a:p>
        </p:txBody>
      </p:sp>
      <p:sp>
        <p:nvSpPr>
          <p:cNvPr id="125" name="Google Shape;125;g140f3715b79_0_9"/>
          <p:cNvSpPr txBox="1">
            <a:spLocks noGrp="1"/>
          </p:cNvSpPr>
          <p:nvPr>
            <p:ph type="body" idx="1"/>
          </p:nvPr>
        </p:nvSpPr>
        <p:spPr>
          <a:xfrm>
            <a:off x="397499" y="1374229"/>
            <a:ext cx="11397001" cy="4109542"/>
          </a:xfrm>
          <a:prstGeom prst="rect">
            <a:avLst/>
          </a:prstGeom>
        </p:spPr>
        <p:txBody>
          <a:bodyPr spcFirstLastPara="1" wrap="square" lIns="91425" tIns="45700" rIns="91425" bIns="45700" anchor="t" anchorCtr="0">
            <a:noAutofit/>
          </a:bodyPr>
          <a:lstStyle/>
          <a:p>
            <a:pPr marL="342900">
              <a:lnSpc>
                <a:spcPct val="170000"/>
              </a:lnSpc>
              <a:buSzPts val="1100"/>
              <a:buFont typeface="Wingdings" panose="05000000000000000000" pitchFamily="2" charset="2"/>
              <a:buChar char="Ø"/>
            </a:pPr>
            <a:r>
              <a:rPr lang="en-US" sz="2400" b="1" dirty="0">
                <a:solidFill>
                  <a:srgbClr val="404040"/>
                </a:solidFill>
                <a:latin typeface="Arial"/>
                <a:ea typeface="Arial"/>
                <a:cs typeface="Arial"/>
                <a:sym typeface="Arial"/>
              </a:rPr>
              <a:t>Develop a shared understanding of </a:t>
            </a:r>
            <a:r>
              <a:rPr lang="en-US" sz="2400" b="1" dirty="0">
                <a:solidFill>
                  <a:srgbClr val="7030A0"/>
                </a:solidFill>
                <a:latin typeface="Arial"/>
                <a:ea typeface="Arial"/>
                <a:cs typeface="Arial"/>
                <a:sym typeface="Arial"/>
              </a:rPr>
              <a:t>WHY and HOW </a:t>
            </a:r>
            <a:r>
              <a:rPr lang="en-US" sz="2400" b="1" dirty="0">
                <a:solidFill>
                  <a:srgbClr val="404040"/>
                </a:solidFill>
                <a:latin typeface="Arial"/>
                <a:ea typeface="Arial"/>
                <a:cs typeface="Arial"/>
                <a:sym typeface="Arial"/>
              </a:rPr>
              <a:t>Proficiency-Based Education/PBE has evolved across the country</a:t>
            </a:r>
          </a:p>
          <a:p>
            <a:pPr marL="342900">
              <a:lnSpc>
                <a:spcPct val="170000"/>
              </a:lnSpc>
              <a:buSzPts val="1100"/>
              <a:buFont typeface="Wingdings" panose="05000000000000000000" pitchFamily="2" charset="2"/>
              <a:buChar char="Ø"/>
            </a:pPr>
            <a:r>
              <a:rPr lang="en-US" sz="2400" b="1" dirty="0">
                <a:solidFill>
                  <a:srgbClr val="404040"/>
                </a:solidFill>
                <a:latin typeface="Arial"/>
                <a:ea typeface="Arial"/>
                <a:cs typeface="Arial"/>
                <a:sym typeface="Arial"/>
              </a:rPr>
              <a:t>Share some current research and lessons learned related to core components of PBE</a:t>
            </a:r>
          </a:p>
          <a:p>
            <a:pPr marL="342900">
              <a:lnSpc>
                <a:spcPct val="170000"/>
              </a:lnSpc>
              <a:buSzPts val="1100"/>
              <a:buFont typeface="Wingdings" panose="05000000000000000000" pitchFamily="2" charset="2"/>
              <a:buChar char="Ø"/>
            </a:pPr>
            <a:r>
              <a:rPr lang="en-US" sz="2400" b="1" dirty="0">
                <a:solidFill>
                  <a:srgbClr val="404040"/>
                </a:solidFill>
                <a:latin typeface="Arial"/>
                <a:ea typeface="Arial"/>
                <a:cs typeface="Arial"/>
                <a:sym typeface="Arial"/>
              </a:rPr>
              <a:t>Hear and see a few examples of how schools/states have approached implementing core components of Proficiency-Based Learning</a:t>
            </a:r>
          </a:p>
          <a:p>
            <a:pPr marL="0" lvl="0" indent="0" algn="l" rtl="0">
              <a:lnSpc>
                <a:spcPct val="170000"/>
              </a:lnSpc>
              <a:spcBef>
                <a:spcPts val="1000"/>
              </a:spcBef>
              <a:spcAft>
                <a:spcPts val="0"/>
              </a:spcAft>
              <a:buClr>
                <a:schemeClr val="dk1"/>
              </a:buClr>
              <a:buSzPts val="1100"/>
              <a:buFont typeface="Arial"/>
              <a:buNone/>
            </a:pPr>
            <a:endParaRPr sz="2400" b="1" dirty="0">
              <a:solidFill>
                <a:srgbClr val="404040"/>
              </a:solidFill>
              <a:latin typeface="Arial"/>
              <a:ea typeface="Arial"/>
              <a:cs typeface="Arial"/>
              <a:sym typeface="Arial"/>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BB2374-7FEB-9AB8-66AC-1F18F5A67D28}"/>
                  </a:ext>
                </a:extLst>
              </p14:cNvPr>
              <p14:cNvContentPartPr/>
              <p14:nvPr/>
            </p14:nvContentPartPr>
            <p14:xfrm>
              <a:off x="1988621" y="3756396"/>
              <a:ext cx="360" cy="360"/>
            </p14:xfrm>
          </p:contentPart>
        </mc:Choice>
        <mc:Fallback xmlns="">
          <p:pic>
            <p:nvPicPr>
              <p:cNvPr id="2" name="Ink 1">
                <a:extLst>
                  <a:ext uri="{FF2B5EF4-FFF2-40B4-BE49-F238E27FC236}">
                    <a16:creationId xmlns:a16="http://schemas.microsoft.com/office/drawing/2014/main" id="{45BB2374-7FEB-9AB8-66AC-1F18F5A67D28}"/>
                  </a:ext>
                </a:extLst>
              </p:cNvPr>
              <p:cNvPicPr/>
              <p:nvPr/>
            </p:nvPicPr>
            <p:blipFill>
              <a:blip r:embed="rId4"/>
              <a:stretch>
                <a:fillRect/>
              </a:stretch>
            </p:blipFill>
            <p:spPr>
              <a:xfrm>
                <a:off x="1979981" y="37473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D9F5B12-F0E2-4D41-F3AF-9EB61B631541}"/>
                  </a:ext>
                </a:extLst>
              </p14:cNvPr>
              <p14:cNvContentPartPr/>
              <p14:nvPr/>
            </p14:nvContentPartPr>
            <p14:xfrm>
              <a:off x="9341981" y="2902836"/>
              <a:ext cx="360" cy="360"/>
            </p14:xfrm>
          </p:contentPart>
        </mc:Choice>
        <mc:Fallback xmlns="">
          <p:pic>
            <p:nvPicPr>
              <p:cNvPr id="3" name="Ink 2">
                <a:extLst>
                  <a:ext uri="{FF2B5EF4-FFF2-40B4-BE49-F238E27FC236}">
                    <a16:creationId xmlns:a16="http://schemas.microsoft.com/office/drawing/2014/main" id="{3D9F5B12-F0E2-4D41-F3AF-9EB61B631541}"/>
                  </a:ext>
                </a:extLst>
              </p:cNvPr>
              <p:cNvPicPr/>
              <p:nvPr/>
            </p:nvPicPr>
            <p:blipFill>
              <a:blip r:embed="rId4"/>
              <a:stretch>
                <a:fillRect/>
              </a:stretch>
            </p:blipFill>
            <p:spPr>
              <a:xfrm>
                <a:off x="9332981" y="28941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08D26CE2-2A77-0606-668F-0C2E349D44EC}"/>
                  </a:ext>
                </a:extLst>
              </p14:cNvPr>
              <p14:cNvContentPartPr/>
              <p14:nvPr/>
            </p14:nvContentPartPr>
            <p14:xfrm>
              <a:off x="8031941" y="1024716"/>
              <a:ext cx="360" cy="360"/>
            </p14:xfrm>
          </p:contentPart>
        </mc:Choice>
        <mc:Fallback xmlns="">
          <p:pic>
            <p:nvPicPr>
              <p:cNvPr id="4" name="Ink 3">
                <a:extLst>
                  <a:ext uri="{FF2B5EF4-FFF2-40B4-BE49-F238E27FC236}">
                    <a16:creationId xmlns:a16="http://schemas.microsoft.com/office/drawing/2014/main" id="{08D26CE2-2A77-0606-668F-0C2E349D44EC}"/>
                  </a:ext>
                </a:extLst>
              </p:cNvPr>
              <p:cNvPicPr/>
              <p:nvPr/>
            </p:nvPicPr>
            <p:blipFill>
              <a:blip r:embed="rId4"/>
              <a:stretch>
                <a:fillRect/>
              </a:stretch>
            </p:blipFill>
            <p:spPr>
              <a:xfrm>
                <a:off x="8022941" y="1016076"/>
                <a:ext cx="18000" cy="180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rtrait of a Graduate examples">
            <a:hlinkClick r:id="rId3" tgtFrame="&quot;_blank&quot;"/>
            <a:extLst>
              <a:ext uri="{FF2B5EF4-FFF2-40B4-BE49-F238E27FC236}">
                <a16:creationId xmlns:a16="http://schemas.microsoft.com/office/drawing/2014/main" id="{BEBF9698-62DD-9A46-322C-B22968DFAD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076" y="111212"/>
            <a:ext cx="12220627" cy="6612776"/>
          </a:xfrm>
          <a:prstGeom prst="rect">
            <a:avLst/>
          </a:prstGeom>
          <a:noFill/>
          <a:ln>
            <a:noFill/>
          </a:ln>
        </p:spPr>
      </p:pic>
    </p:spTree>
    <p:extLst>
      <p:ext uri="{BB962C8B-B14F-4D97-AF65-F5344CB8AC3E}">
        <p14:creationId xmlns:p14="http://schemas.microsoft.com/office/powerpoint/2010/main" val="879643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C13F-DD6C-3023-CE79-AD6175CCF1B4}"/>
              </a:ext>
            </a:extLst>
          </p:cNvPr>
          <p:cNvSpPr>
            <a:spLocks noGrp="1"/>
          </p:cNvSpPr>
          <p:nvPr>
            <p:ph type="title"/>
          </p:nvPr>
        </p:nvSpPr>
        <p:spPr/>
        <p:txBody>
          <a:bodyPr/>
          <a:lstStyle/>
          <a:p>
            <a:r>
              <a:rPr lang="en-US" sz="3600" b="1" dirty="0">
                <a:solidFill>
                  <a:srgbClr val="0070C0"/>
                </a:solidFill>
                <a:latin typeface="Calibri" panose="020F0502020204030204" pitchFamily="34" charset="0"/>
                <a:cs typeface="Calibri" panose="020F0502020204030204" pitchFamily="34" charset="0"/>
              </a:rPr>
              <a:t>Developing </a:t>
            </a:r>
            <a:r>
              <a:rPr lang="en-US" sz="3600" b="1" dirty="0">
                <a:solidFill>
                  <a:srgbClr val="0070C0"/>
                </a:solidFill>
                <a:latin typeface="Calibri" panose="020F0502020204030204" pitchFamily="34" charset="0"/>
                <a:ea typeface="Arial"/>
                <a:cs typeface="Calibri" panose="020F0502020204030204" pitchFamily="34" charset="0"/>
                <a:sym typeface="Arial"/>
              </a:rPr>
              <a:t>Academic Competencies</a:t>
            </a:r>
            <a:br>
              <a:rPr lang="en-US" sz="3600" b="1" dirty="0">
                <a:solidFill>
                  <a:srgbClr val="404040"/>
                </a:solidFill>
                <a:latin typeface="Arial"/>
                <a:ea typeface="Arial"/>
                <a:cs typeface="Arial"/>
                <a:sym typeface="Arial"/>
              </a:rPr>
            </a:br>
            <a:endParaRPr lang="en-US" dirty="0"/>
          </a:p>
        </p:txBody>
      </p:sp>
      <p:sp>
        <p:nvSpPr>
          <p:cNvPr id="3" name="Text Placeholder 2">
            <a:extLst>
              <a:ext uri="{FF2B5EF4-FFF2-40B4-BE49-F238E27FC236}">
                <a16:creationId xmlns:a16="http://schemas.microsoft.com/office/drawing/2014/main" id="{6EAF300D-592E-968A-3A93-3C22CDAAA2A3}"/>
              </a:ext>
            </a:extLst>
          </p:cNvPr>
          <p:cNvSpPr>
            <a:spLocks noGrp="1"/>
          </p:cNvSpPr>
          <p:nvPr>
            <p:ph type="body" idx="1"/>
          </p:nvPr>
        </p:nvSpPr>
        <p:spPr>
          <a:xfrm>
            <a:off x="140041" y="1253330"/>
            <a:ext cx="11617412" cy="4351339"/>
          </a:xfrm>
        </p:spPr>
        <p:txBody>
          <a:bodyPr/>
          <a:lstStyle/>
          <a:p>
            <a:pPr indent="-457200">
              <a:lnSpc>
                <a:spcPct val="100000"/>
              </a:lnSpc>
              <a:buSzPts val="1100"/>
            </a:pPr>
            <a:r>
              <a:rPr lang="en-US" sz="2800" dirty="0">
                <a:solidFill>
                  <a:schemeClr val="tx1"/>
                </a:solidFill>
                <a:ea typeface="Calibri"/>
                <a:cs typeface="Calibri"/>
                <a:sym typeface="Calibri"/>
              </a:rPr>
              <a:t>Broadly-stated academic goals that are</a:t>
            </a:r>
            <a:r>
              <a:rPr lang="en-US" sz="2800" dirty="0">
                <a:solidFill>
                  <a:schemeClr val="tx1"/>
                </a:solidFill>
              </a:rPr>
              <a:t> measurable, rigorous, and  transferable, empowering student learning beyond a single lesson, unit of study, or course.</a:t>
            </a:r>
          </a:p>
          <a:p>
            <a:pPr indent="-457200">
              <a:lnSpc>
                <a:spcPct val="100000"/>
              </a:lnSpc>
              <a:buSzPts val="1100"/>
            </a:pPr>
            <a:r>
              <a:rPr lang="en-US" sz="2800" i="0" dirty="0">
                <a:solidFill>
                  <a:srgbClr val="231F20"/>
                </a:solidFill>
                <a:effectLst/>
                <a:latin typeface="freight-sans-pro"/>
              </a:rPr>
              <a:t>Designed based on prioritizing nationally valued standards and </a:t>
            </a:r>
            <a:r>
              <a:rPr lang="en-US" sz="2800" b="1" i="0" dirty="0">
                <a:solidFill>
                  <a:srgbClr val="231F20"/>
                </a:solidFill>
                <a:effectLst/>
                <a:latin typeface="freight-sans-pro"/>
              </a:rPr>
              <a:t>organized by subject area, </a:t>
            </a:r>
            <a:r>
              <a:rPr lang="en-US" sz="2800" i="0" dirty="0">
                <a:solidFill>
                  <a:srgbClr val="231F20"/>
                </a:solidFill>
                <a:effectLst/>
                <a:latin typeface="freight-sans-pro"/>
              </a:rPr>
              <a:t>resulting in fewer, broader learning goals that could be integrated </a:t>
            </a:r>
            <a:r>
              <a:rPr lang="en-US" sz="2800" dirty="0">
                <a:solidFill>
                  <a:srgbClr val="231F20"/>
                </a:solidFill>
                <a:latin typeface="freight-sans-pro"/>
              </a:rPr>
              <a:t>across subjects</a:t>
            </a:r>
          </a:p>
          <a:p>
            <a:pPr indent="-457200">
              <a:lnSpc>
                <a:spcPct val="100000"/>
              </a:lnSpc>
              <a:buSzPts val="1100"/>
            </a:pPr>
            <a:r>
              <a:rPr lang="en-US" sz="2800" b="1" dirty="0">
                <a:solidFill>
                  <a:srgbClr val="FF0000"/>
                </a:solidFill>
                <a:latin typeface="freight-sans-pro"/>
              </a:rPr>
              <a:t>Challenges: </a:t>
            </a:r>
            <a:r>
              <a:rPr lang="en-US" sz="2800" dirty="0">
                <a:solidFill>
                  <a:srgbClr val="231F20"/>
                </a:solidFill>
                <a:latin typeface="freight-sans-pro"/>
              </a:rPr>
              <a:t>Consistency within Systems, Scale-up, Assessment, Integration with Personal Skills, Data Management, Evidence-Based Grading</a:t>
            </a:r>
          </a:p>
          <a:p>
            <a:pPr indent="-457200">
              <a:lnSpc>
                <a:spcPct val="100000"/>
              </a:lnSpc>
              <a:buSzPts val="1100"/>
            </a:pPr>
            <a:endParaRPr lang="en-US" sz="2800" i="0" u="none" strike="noStrike" cap="none" dirty="0">
              <a:solidFill>
                <a:schemeClr val="tx1"/>
              </a:solidFill>
              <a:ea typeface="Calibri"/>
              <a:cs typeface="Calibri"/>
              <a:sym typeface="Calibri"/>
            </a:endParaRPr>
          </a:p>
          <a:p>
            <a:pPr marL="0" indent="0">
              <a:lnSpc>
                <a:spcPct val="170000"/>
              </a:lnSpc>
              <a:buSzPts val="1100"/>
              <a:buNone/>
            </a:pPr>
            <a:endParaRPr lang="en-US" sz="2400" b="1" dirty="0">
              <a:solidFill>
                <a:srgbClr val="404040"/>
              </a:solidFill>
              <a:latin typeface="Arial"/>
              <a:ea typeface="Arial"/>
              <a:cs typeface="Arial"/>
              <a:sym typeface="Arial"/>
            </a:endParaRPr>
          </a:p>
        </p:txBody>
      </p:sp>
      <p:pic>
        <p:nvPicPr>
          <p:cNvPr id="5" name="Picture 4" descr="A picture containing text, font, logo, screenshot&#10;&#10;Description automatically generated">
            <a:extLst>
              <a:ext uri="{FF2B5EF4-FFF2-40B4-BE49-F238E27FC236}">
                <a16:creationId xmlns:a16="http://schemas.microsoft.com/office/drawing/2014/main" id="{5A23B6E0-89AC-97B7-102F-774BC119F874}"/>
              </a:ext>
            </a:extLst>
          </p:cNvPr>
          <p:cNvPicPr>
            <a:picLocks noChangeAspect="1"/>
          </p:cNvPicPr>
          <p:nvPr/>
        </p:nvPicPr>
        <p:blipFill>
          <a:blip r:embed="rId2"/>
          <a:stretch>
            <a:fillRect/>
          </a:stretch>
        </p:blipFill>
        <p:spPr>
          <a:xfrm>
            <a:off x="1055222" y="5302094"/>
            <a:ext cx="9787051" cy="1325563"/>
          </a:xfrm>
          <a:prstGeom prst="rect">
            <a:avLst/>
          </a:prstGeom>
        </p:spPr>
      </p:pic>
      <p:sp>
        <p:nvSpPr>
          <p:cNvPr id="6" name="TextBox 5">
            <a:extLst>
              <a:ext uri="{FF2B5EF4-FFF2-40B4-BE49-F238E27FC236}">
                <a16:creationId xmlns:a16="http://schemas.microsoft.com/office/drawing/2014/main" id="{3F6BE3CD-FEAF-909C-E617-DEAC5F6C9DC6}"/>
              </a:ext>
            </a:extLst>
          </p:cNvPr>
          <p:cNvSpPr txBox="1"/>
          <p:nvPr/>
        </p:nvSpPr>
        <p:spPr>
          <a:xfrm>
            <a:off x="3262185" y="6473768"/>
            <a:ext cx="7092778" cy="307777"/>
          </a:xfrm>
          <a:prstGeom prst="rect">
            <a:avLst/>
          </a:prstGeom>
          <a:noFill/>
        </p:spPr>
        <p:txBody>
          <a:bodyPr wrap="square" rtlCol="0">
            <a:spAutoFit/>
          </a:bodyPr>
          <a:lstStyle/>
          <a:p>
            <a:r>
              <a:rPr lang="en-US" dirty="0">
                <a:hlinkClick r:id="rId3"/>
              </a:rPr>
              <a:t>Five Key Lessons for Mastery Learning Startup - Aurora Institute (aurora-institute.org)</a:t>
            </a:r>
            <a:endParaRPr lang="en-US" dirty="0"/>
          </a:p>
        </p:txBody>
      </p:sp>
    </p:spTree>
    <p:extLst>
      <p:ext uri="{BB962C8B-B14F-4D97-AF65-F5344CB8AC3E}">
        <p14:creationId xmlns:p14="http://schemas.microsoft.com/office/powerpoint/2010/main" val="2258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6C17-5C88-50F3-5046-BBF7BB8D85B8}"/>
              </a:ext>
            </a:extLst>
          </p:cNvPr>
          <p:cNvSpPr>
            <a:spLocks noGrp="1"/>
          </p:cNvSpPr>
          <p:nvPr>
            <p:ph type="title"/>
          </p:nvPr>
        </p:nvSpPr>
        <p:spPr>
          <a:xfrm>
            <a:off x="405156" y="365125"/>
            <a:ext cx="11543828" cy="586345"/>
          </a:xfrm>
        </p:spPr>
        <p:txBody>
          <a:bodyPr>
            <a:noAutofit/>
          </a:bodyPr>
          <a:lstStyle/>
          <a:p>
            <a:r>
              <a:rPr lang="en-US" sz="2400" dirty="0"/>
              <a:t>“</a:t>
            </a:r>
            <a:r>
              <a:rPr lang="en-US" sz="2400" dirty="0">
                <a:solidFill>
                  <a:srgbClr val="231F20"/>
                </a:solidFill>
                <a:latin typeface="freight-sans-pro"/>
              </a:rPr>
              <a:t>… </a:t>
            </a:r>
            <a:r>
              <a:rPr lang="en-US" sz="2400" b="0" i="0" dirty="0">
                <a:solidFill>
                  <a:srgbClr val="231F20"/>
                </a:solidFill>
                <a:effectLst/>
                <a:latin typeface="freight-sans-pro"/>
              </a:rPr>
              <a:t>an excerpt of the continuum that matches the science competency referenced above, for the first skill “Ask a testable question:” [</a:t>
            </a:r>
            <a:r>
              <a:rPr lang="en-US" sz="2400" dirty="0">
                <a:hlinkClick r:id="rId3"/>
              </a:rPr>
              <a:t>Five Key Lessons for Mastery Learning Startup - Aurora Institute (aurora-institute.org)</a:t>
            </a:r>
            <a:r>
              <a:rPr lang="en-US" sz="2400" b="0" i="0" dirty="0">
                <a:solidFill>
                  <a:srgbClr val="231F20"/>
                </a:solidFill>
                <a:effectLst/>
                <a:latin typeface="freight-sans-pro"/>
              </a:rPr>
              <a:t>]</a:t>
            </a:r>
            <a:endParaRPr lang="en-US" sz="2400" dirty="0"/>
          </a:p>
        </p:txBody>
      </p:sp>
      <p:pic>
        <p:nvPicPr>
          <p:cNvPr id="4" name="Picture 3" descr="A picture containing text, screenshot, font, number&#10;&#10;Description automatically generated">
            <a:extLst>
              <a:ext uri="{FF2B5EF4-FFF2-40B4-BE49-F238E27FC236}">
                <a16:creationId xmlns:a16="http://schemas.microsoft.com/office/drawing/2014/main" id="{DC71C572-A01A-C695-E7C1-3C8034E101C4}"/>
              </a:ext>
            </a:extLst>
          </p:cNvPr>
          <p:cNvPicPr>
            <a:picLocks noChangeAspect="1"/>
          </p:cNvPicPr>
          <p:nvPr/>
        </p:nvPicPr>
        <p:blipFill>
          <a:blip r:embed="rId4"/>
          <a:stretch>
            <a:fillRect/>
          </a:stretch>
        </p:blipFill>
        <p:spPr>
          <a:xfrm>
            <a:off x="244819" y="1260389"/>
            <a:ext cx="11543828" cy="5424617"/>
          </a:xfrm>
          <a:prstGeom prst="rect">
            <a:avLst/>
          </a:prstGeom>
        </p:spPr>
      </p:pic>
      <p:sp>
        <p:nvSpPr>
          <p:cNvPr id="7" name="Arrow: Left 6">
            <a:extLst>
              <a:ext uri="{FF2B5EF4-FFF2-40B4-BE49-F238E27FC236}">
                <a16:creationId xmlns:a16="http://schemas.microsoft.com/office/drawing/2014/main" id="{8AE0B051-E6AD-C52B-F928-9BD4CDF150CA}"/>
              </a:ext>
            </a:extLst>
          </p:cNvPr>
          <p:cNvSpPr/>
          <p:nvPr/>
        </p:nvSpPr>
        <p:spPr>
          <a:xfrm>
            <a:off x="4428473" y="1655805"/>
            <a:ext cx="1161535" cy="74140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5AA7FB5A-F1B3-5D05-39D8-A1E631653A11}"/>
              </a:ext>
            </a:extLst>
          </p:cNvPr>
          <p:cNvSpPr/>
          <p:nvPr/>
        </p:nvSpPr>
        <p:spPr>
          <a:xfrm>
            <a:off x="827903" y="3682314"/>
            <a:ext cx="840259" cy="84025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48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font, number&#10;&#10;Description automatically generated">
            <a:extLst>
              <a:ext uri="{FF2B5EF4-FFF2-40B4-BE49-F238E27FC236}">
                <a16:creationId xmlns:a16="http://schemas.microsoft.com/office/drawing/2014/main" id="{9C46040F-339E-6062-3442-E00EE41125FF}"/>
              </a:ext>
            </a:extLst>
          </p:cNvPr>
          <p:cNvPicPr>
            <a:picLocks noChangeAspect="1"/>
          </p:cNvPicPr>
          <p:nvPr/>
        </p:nvPicPr>
        <p:blipFill>
          <a:blip r:embed="rId3"/>
          <a:stretch>
            <a:fillRect/>
          </a:stretch>
        </p:blipFill>
        <p:spPr>
          <a:xfrm>
            <a:off x="0" y="69544"/>
            <a:ext cx="10718062" cy="6718912"/>
          </a:xfrm>
          <a:prstGeom prst="rect">
            <a:avLst/>
          </a:prstGeom>
        </p:spPr>
      </p:pic>
      <p:sp>
        <p:nvSpPr>
          <p:cNvPr id="3" name="Arrow: Left 2">
            <a:extLst>
              <a:ext uri="{FF2B5EF4-FFF2-40B4-BE49-F238E27FC236}">
                <a16:creationId xmlns:a16="http://schemas.microsoft.com/office/drawing/2014/main" id="{C431E4F9-FA71-9DA0-F5FB-DE05DA45DC66}"/>
              </a:ext>
            </a:extLst>
          </p:cNvPr>
          <p:cNvSpPr/>
          <p:nvPr/>
        </p:nvSpPr>
        <p:spPr>
          <a:xfrm>
            <a:off x="10718062" y="1322172"/>
            <a:ext cx="1161535" cy="74140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667EB48C-0DFA-B261-A4F3-95E47A56AA9B}"/>
              </a:ext>
            </a:extLst>
          </p:cNvPr>
          <p:cNvSpPr/>
          <p:nvPr/>
        </p:nvSpPr>
        <p:spPr>
          <a:xfrm rot="16200000">
            <a:off x="10938107" y="4895653"/>
            <a:ext cx="840259" cy="12803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42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ff9576ac69_0_18"/>
          <p:cNvSpPr txBox="1">
            <a:spLocks noGrp="1"/>
          </p:cNvSpPr>
          <p:nvPr>
            <p:ph type="title"/>
          </p:nvPr>
        </p:nvSpPr>
        <p:spPr>
          <a:xfrm>
            <a:off x="838200" y="266271"/>
            <a:ext cx="10515600" cy="709913"/>
          </a:xfrm>
          <a:prstGeom prst="rect">
            <a:avLst/>
          </a:prstGeom>
        </p:spPr>
        <p:txBody>
          <a:bodyPr spcFirstLastPara="1" wrap="square" lIns="91425" tIns="45700" rIns="91425" bIns="45700" anchor="ctr" anchorCtr="0">
            <a:normAutofit fontScale="90000"/>
          </a:bodyPr>
          <a:lstStyle/>
          <a:p>
            <a:pPr marL="0" lvl="0" indent="0" rtl="0">
              <a:lnSpc>
                <a:spcPct val="115000"/>
              </a:lnSpc>
              <a:spcBef>
                <a:spcPts val="0"/>
              </a:spcBef>
              <a:spcAft>
                <a:spcPts val="0"/>
              </a:spcAft>
              <a:buNone/>
            </a:pPr>
            <a:r>
              <a:rPr lang="en" sz="3600" b="1" dirty="0">
                <a:solidFill>
                  <a:srgbClr val="0070C0"/>
                </a:solidFill>
                <a:latin typeface="Arial"/>
                <a:ea typeface="Arial"/>
                <a:cs typeface="Arial"/>
                <a:sym typeface="Arial"/>
              </a:rPr>
              <a:t>Performance-Based Assessments</a:t>
            </a:r>
            <a:endParaRPr sz="3600" b="1" dirty="0">
              <a:solidFill>
                <a:srgbClr val="0070C0"/>
              </a:solidFill>
            </a:endParaRPr>
          </a:p>
        </p:txBody>
      </p:sp>
      <p:sp>
        <p:nvSpPr>
          <p:cNvPr id="267" name="Google Shape;267;gff9576ac69_0_18"/>
          <p:cNvSpPr txBox="1">
            <a:spLocks noGrp="1"/>
          </p:cNvSpPr>
          <p:nvPr>
            <p:ph type="body" idx="1"/>
          </p:nvPr>
        </p:nvSpPr>
        <p:spPr>
          <a:xfrm>
            <a:off x="639298" y="1232195"/>
            <a:ext cx="10515600" cy="5069700"/>
          </a:xfrm>
          <a:prstGeom prst="rect">
            <a:avLst/>
          </a:prstGeom>
        </p:spPr>
        <p:txBody>
          <a:bodyPr spcFirstLastPara="1" wrap="square" lIns="91425" tIns="45700" rIns="91425" bIns="45700" anchor="t" anchorCtr="0">
            <a:normAutofit/>
          </a:bodyPr>
          <a:lstStyle/>
          <a:p>
            <a:pPr marL="0" lvl="0" indent="0" algn="l" rtl="0">
              <a:lnSpc>
                <a:spcPct val="80000"/>
              </a:lnSpc>
              <a:spcBef>
                <a:spcPts val="500"/>
              </a:spcBef>
              <a:spcAft>
                <a:spcPts val="0"/>
              </a:spcAft>
              <a:buClr>
                <a:schemeClr val="dk1"/>
              </a:buClr>
              <a:buSzPts val="1100"/>
              <a:buFont typeface="Arial"/>
              <a:buNone/>
            </a:pPr>
            <a:r>
              <a:rPr lang="en" sz="3000" b="1" dirty="0"/>
              <a:t>Problem-Based Learning - Performance Tasks</a:t>
            </a:r>
            <a:endParaRPr sz="3000" b="1" dirty="0"/>
          </a:p>
          <a:p>
            <a:pPr marL="0" lvl="0" indent="0" algn="l" rtl="0">
              <a:lnSpc>
                <a:spcPct val="80000"/>
              </a:lnSpc>
              <a:spcBef>
                <a:spcPts val="400"/>
              </a:spcBef>
              <a:spcAft>
                <a:spcPts val="0"/>
              </a:spcAft>
              <a:buClr>
                <a:schemeClr val="dk1"/>
              </a:buClr>
              <a:buSzPts val="1100"/>
              <a:buFont typeface="Arial"/>
              <a:buNone/>
            </a:pPr>
            <a:r>
              <a:rPr lang="en" sz="2800" dirty="0"/>
              <a:t>A</a:t>
            </a:r>
            <a:r>
              <a:rPr lang="en" sz="2800" dirty="0">
                <a:solidFill>
                  <a:srgbClr val="0070C0"/>
                </a:solidFill>
              </a:rPr>
              <a:t> </a:t>
            </a:r>
            <a:r>
              <a:rPr lang="en" sz="2800" b="1" dirty="0">
                <a:solidFill>
                  <a:srgbClr val="0070C0"/>
                </a:solidFill>
              </a:rPr>
              <a:t>student-centered</a:t>
            </a:r>
            <a:r>
              <a:rPr lang="en" sz="2800" dirty="0">
                <a:solidFill>
                  <a:srgbClr val="0070C0"/>
                </a:solidFill>
              </a:rPr>
              <a:t> </a:t>
            </a:r>
            <a:r>
              <a:rPr lang="en" sz="2800" dirty="0"/>
              <a:t>approach in which students learn about a subject by working in groups to </a:t>
            </a:r>
            <a:r>
              <a:rPr lang="en" sz="2800" b="1" dirty="0">
                <a:solidFill>
                  <a:srgbClr val="0070C0"/>
                </a:solidFill>
              </a:rPr>
              <a:t>solve an open-ended problem</a:t>
            </a:r>
            <a:r>
              <a:rPr lang="en" sz="2800" dirty="0"/>
              <a:t>. This problem is what drives the motivation and the learning. The approach is also </a:t>
            </a:r>
            <a:r>
              <a:rPr lang="en" sz="2800" b="1" dirty="0">
                <a:solidFill>
                  <a:srgbClr val="0070C0"/>
                </a:solidFill>
              </a:rPr>
              <a:t>inquiry-based</a:t>
            </a:r>
            <a:r>
              <a:rPr lang="en" sz="2800" dirty="0"/>
              <a:t> when students are active in creating/identifying the problem.</a:t>
            </a:r>
            <a:endParaRPr sz="2800" dirty="0"/>
          </a:p>
          <a:p>
            <a:pPr marL="0" lvl="0" indent="0" algn="l" rtl="0">
              <a:lnSpc>
                <a:spcPct val="80000"/>
              </a:lnSpc>
              <a:spcBef>
                <a:spcPts val="500"/>
              </a:spcBef>
              <a:spcAft>
                <a:spcPts val="0"/>
              </a:spcAft>
              <a:buNone/>
            </a:pPr>
            <a:endParaRPr sz="2800" b="1" dirty="0"/>
          </a:p>
          <a:p>
            <a:pPr marL="0" lvl="0" indent="0" algn="l" rtl="0">
              <a:lnSpc>
                <a:spcPct val="80000"/>
              </a:lnSpc>
              <a:spcBef>
                <a:spcPts val="500"/>
              </a:spcBef>
              <a:spcAft>
                <a:spcPts val="0"/>
              </a:spcAft>
              <a:buClr>
                <a:schemeClr val="dk1"/>
              </a:buClr>
              <a:buSzPts val="1100"/>
              <a:buFont typeface="Arial"/>
              <a:buNone/>
            </a:pPr>
            <a:r>
              <a:rPr lang="en" sz="3000" b="1" dirty="0"/>
              <a:t>Project-Based Learning &amp; Extended Projects</a:t>
            </a:r>
            <a:endParaRPr sz="3000" b="1" dirty="0"/>
          </a:p>
          <a:p>
            <a:pPr marL="0" lvl="0" indent="0" algn="l" rtl="0">
              <a:lnSpc>
                <a:spcPct val="80000"/>
              </a:lnSpc>
              <a:spcBef>
                <a:spcPts val="400"/>
              </a:spcBef>
              <a:spcAft>
                <a:spcPts val="0"/>
              </a:spcAft>
              <a:buNone/>
            </a:pPr>
            <a:r>
              <a:rPr lang="en" sz="2800" dirty="0"/>
              <a:t>A </a:t>
            </a:r>
            <a:r>
              <a:rPr lang="en" sz="2800" b="1" dirty="0">
                <a:solidFill>
                  <a:srgbClr val="0070C0"/>
                </a:solidFill>
              </a:rPr>
              <a:t>student-centered</a:t>
            </a:r>
            <a:r>
              <a:rPr lang="en" sz="2800" dirty="0">
                <a:solidFill>
                  <a:srgbClr val="0070C0"/>
                </a:solidFill>
              </a:rPr>
              <a:t> </a:t>
            </a:r>
            <a:r>
              <a:rPr lang="en" sz="2800" dirty="0"/>
              <a:t>approach to learning focusing on developing content knowledge through </a:t>
            </a:r>
            <a:r>
              <a:rPr lang="en" sz="2800" b="1" dirty="0">
                <a:solidFill>
                  <a:srgbClr val="0070C0"/>
                </a:solidFill>
              </a:rPr>
              <a:t>extended projects </a:t>
            </a:r>
            <a:r>
              <a:rPr lang="en" sz="2800" dirty="0"/>
              <a:t>addressing a </a:t>
            </a:r>
            <a:r>
              <a:rPr lang="en" sz="2800" b="1" dirty="0">
                <a:solidFill>
                  <a:srgbClr val="0070C0"/>
                </a:solidFill>
              </a:rPr>
              <a:t>real-world</a:t>
            </a:r>
            <a:r>
              <a:rPr lang="en" sz="2800" dirty="0"/>
              <a:t> </a:t>
            </a:r>
            <a:r>
              <a:rPr lang="en" sz="2800" b="1" dirty="0">
                <a:solidFill>
                  <a:srgbClr val="0070C0"/>
                </a:solidFill>
              </a:rPr>
              <a:t>problem or answering a complex question</a:t>
            </a:r>
            <a:r>
              <a:rPr lang="en" sz="2800" dirty="0"/>
              <a:t>. Students develop a public product or presentation (beyond the classroom) to share their learning.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24CB-03D2-F46A-1111-5E9FFF1B0258}"/>
              </a:ext>
            </a:extLst>
          </p:cNvPr>
          <p:cNvSpPr>
            <a:spLocks noGrp="1"/>
          </p:cNvSpPr>
          <p:nvPr>
            <p:ph type="title"/>
          </p:nvPr>
        </p:nvSpPr>
        <p:spPr>
          <a:xfrm>
            <a:off x="286675" y="469702"/>
            <a:ext cx="11067125" cy="1325563"/>
          </a:xfrm>
        </p:spPr>
        <p:txBody>
          <a:bodyPr>
            <a:normAutofit fontScale="90000"/>
          </a:bodyPr>
          <a:lstStyle/>
          <a:p>
            <a:pPr algn="ctr"/>
            <a:r>
              <a:rPr lang="en-US" sz="4000" dirty="0">
                <a:solidFill>
                  <a:schemeClr val="tx1"/>
                </a:solidFill>
                <a:latin typeface="Arial" panose="020B0604020202020204" pitchFamily="34" charset="0"/>
                <a:cs typeface="Arial" panose="020B0604020202020204" pitchFamily="34" charset="0"/>
              </a:rPr>
              <a:t>NOT one performance assessment, but</a:t>
            </a:r>
            <a:r>
              <a:rPr lang="en-US" sz="4000" kern="1200" dirty="0">
                <a:solidFill>
                  <a:schemeClr val="tx1"/>
                </a:solidFill>
                <a:latin typeface="Arial" panose="020B0604020202020204" pitchFamily="34" charset="0"/>
                <a:ea typeface="+mj-ea"/>
                <a:cs typeface="Arial" panose="020B0604020202020204" pitchFamily="34" charset="0"/>
              </a:rPr>
              <a:t> </a:t>
            </a:r>
            <a:br>
              <a:rPr lang="en-US" sz="4000" kern="1200" dirty="0">
                <a:solidFill>
                  <a:schemeClr val="tx1"/>
                </a:solidFill>
                <a:latin typeface="Arial" panose="020B0604020202020204" pitchFamily="34" charset="0"/>
                <a:ea typeface="+mj-ea"/>
                <a:cs typeface="Arial" panose="020B0604020202020204" pitchFamily="34" charset="0"/>
              </a:rPr>
            </a:br>
            <a:r>
              <a:rPr lang="en-US" sz="4000" kern="1200" dirty="0">
                <a:solidFill>
                  <a:schemeClr val="tx1"/>
                </a:solidFill>
                <a:latin typeface="Arial" panose="020B0604020202020204" pitchFamily="34" charset="0"/>
                <a:ea typeface="+mj-ea"/>
                <a:cs typeface="Arial" panose="020B0604020202020204" pitchFamily="34" charset="0"/>
              </a:rPr>
              <a:t>a continuum of increasingly complex performance </a:t>
            </a:r>
            <a:r>
              <a:rPr lang="en-US" sz="4000" dirty="0">
                <a:solidFill>
                  <a:schemeClr val="tx1"/>
                </a:solidFill>
                <a:latin typeface="Arial" panose="020B0604020202020204" pitchFamily="34" charset="0"/>
                <a:cs typeface="Arial" panose="020B0604020202020204" pitchFamily="34" charset="0"/>
              </a:rPr>
              <a:t>a</a:t>
            </a:r>
            <a:r>
              <a:rPr lang="en-US" sz="4000" kern="1200" dirty="0">
                <a:solidFill>
                  <a:schemeClr val="tx1"/>
                </a:solidFill>
                <a:latin typeface="Arial" panose="020B0604020202020204" pitchFamily="34" charset="0"/>
                <a:ea typeface="+mj-ea"/>
                <a:cs typeface="Arial" panose="020B0604020202020204" pitchFamily="34" charset="0"/>
              </a:rPr>
              <a:t>ssessments </a:t>
            </a:r>
            <a:r>
              <a:rPr lang="en-US" sz="2200" kern="1200" dirty="0">
                <a:solidFill>
                  <a:schemeClr val="tx1"/>
                </a:solidFill>
                <a:latin typeface="+mj-lt"/>
                <a:ea typeface="+mj-ea"/>
                <a:cs typeface="+mj-cs"/>
              </a:rPr>
              <a:t>[</a:t>
            </a:r>
            <a:r>
              <a:rPr lang="en-US" sz="2200" i="1" kern="1200" dirty="0">
                <a:solidFill>
                  <a:schemeClr val="tx1"/>
                </a:solidFill>
                <a:latin typeface="+mj-lt"/>
                <a:ea typeface="+mj-ea"/>
                <a:cs typeface="+mj-cs"/>
              </a:rPr>
              <a:t>Deeper</a:t>
            </a:r>
            <a:r>
              <a:rPr lang="en-US" sz="2200" kern="1200" dirty="0">
                <a:solidFill>
                  <a:schemeClr val="tx1"/>
                </a:solidFill>
                <a:latin typeface="+mj-lt"/>
                <a:ea typeface="+mj-ea"/>
                <a:cs typeface="+mj-cs"/>
              </a:rPr>
              <a:t> </a:t>
            </a:r>
            <a:r>
              <a:rPr lang="en-US" sz="2200" i="1" kern="1200" dirty="0">
                <a:solidFill>
                  <a:schemeClr val="tx1"/>
                </a:solidFill>
                <a:latin typeface="+mj-lt"/>
                <a:ea typeface="+mj-ea"/>
                <a:cs typeface="+mj-cs"/>
              </a:rPr>
              <a:t>CB Learning</a:t>
            </a:r>
            <a:r>
              <a:rPr lang="en-US" sz="2200" kern="1200" dirty="0">
                <a:solidFill>
                  <a:schemeClr val="tx1"/>
                </a:solidFill>
                <a:latin typeface="+mj-lt"/>
                <a:ea typeface="+mj-ea"/>
                <a:cs typeface="+mj-cs"/>
              </a:rPr>
              <a:t>, p. 65]</a:t>
            </a:r>
            <a:br>
              <a:rPr lang="en-US" sz="4000" kern="1200" dirty="0">
                <a:solidFill>
                  <a:schemeClr val="tx1"/>
                </a:solidFill>
                <a:latin typeface="Arial" panose="020B0604020202020204" pitchFamily="34" charset="0"/>
                <a:ea typeface="+mj-ea"/>
                <a:cs typeface="Arial" panose="020B0604020202020204" pitchFamily="34" charset="0"/>
              </a:rPr>
            </a:br>
            <a:endParaRPr lang="en-US" sz="2700" dirty="0">
              <a:solidFill>
                <a:schemeClr val="tx1"/>
              </a:solidFill>
            </a:endParaRPr>
          </a:p>
        </p:txBody>
      </p:sp>
      <p:pic>
        <p:nvPicPr>
          <p:cNvPr id="3" name="Google Shape;434;ge2c46582da_0_6">
            <a:extLst>
              <a:ext uri="{FF2B5EF4-FFF2-40B4-BE49-F238E27FC236}">
                <a16:creationId xmlns:a16="http://schemas.microsoft.com/office/drawing/2014/main" id="{D4C27FCB-FAAE-C997-9DD7-CDEA63BC1B57}"/>
              </a:ext>
            </a:extLst>
          </p:cNvPr>
          <p:cNvPicPr preferRelativeResize="0"/>
          <p:nvPr/>
        </p:nvPicPr>
        <p:blipFill>
          <a:blip r:embed="rId2"/>
          <a:stretch>
            <a:fillRect/>
          </a:stretch>
        </p:blipFill>
        <p:spPr>
          <a:xfrm>
            <a:off x="498389" y="2977376"/>
            <a:ext cx="11195222" cy="4379870"/>
          </a:xfrm>
          <a:prstGeom prst="rect">
            <a:avLst/>
          </a:prstGeom>
          <a:noFill/>
        </p:spPr>
      </p:pic>
      <p:pic>
        <p:nvPicPr>
          <p:cNvPr id="4" name="Google Shape;435;ge2c46582da_0_6">
            <a:extLst>
              <a:ext uri="{FF2B5EF4-FFF2-40B4-BE49-F238E27FC236}">
                <a16:creationId xmlns:a16="http://schemas.microsoft.com/office/drawing/2014/main" id="{FF9447D6-19D8-FF00-B756-FD2576097C99}"/>
              </a:ext>
            </a:extLst>
          </p:cNvPr>
          <p:cNvPicPr preferRelativeResize="0"/>
          <p:nvPr/>
        </p:nvPicPr>
        <p:blipFill>
          <a:blip r:embed="rId3">
            <a:alphaModFix/>
          </a:blip>
          <a:stretch>
            <a:fillRect/>
          </a:stretch>
        </p:blipFill>
        <p:spPr>
          <a:xfrm>
            <a:off x="7368312" y="5186405"/>
            <a:ext cx="1558210" cy="746291"/>
          </a:xfrm>
          <a:prstGeom prst="rect">
            <a:avLst/>
          </a:prstGeom>
          <a:noFill/>
          <a:ln>
            <a:noFill/>
          </a:ln>
        </p:spPr>
      </p:pic>
      <p:pic>
        <p:nvPicPr>
          <p:cNvPr id="6" name="Picture 2">
            <a:extLst>
              <a:ext uri="{FF2B5EF4-FFF2-40B4-BE49-F238E27FC236}">
                <a16:creationId xmlns:a16="http://schemas.microsoft.com/office/drawing/2014/main" id="{53B447BF-B23E-7AAC-40C2-101B58799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971" y="1824181"/>
            <a:ext cx="2071797" cy="1391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E90D7C-1FC3-81AF-06F6-5E9873795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90" y="3580680"/>
            <a:ext cx="2223814" cy="14865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walking on a grass field&#10;&#10;Description automatically generated with medium confidence">
            <a:extLst>
              <a:ext uri="{FF2B5EF4-FFF2-40B4-BE49-F238E27FC236}">
                <a16:creationId xmlns:a16="http://schemas.microsoft.com/office/drawing/2014/main" id="{E320DF89-C0FD-E5D6-6944-32D62B65F12F}"/>
              </a:ext>
            </a:extLst>
          </p:cNvPr>
          <p:cNvPicPr>
            <a:picLocks noChangeAspect="1"/>
          </p:cNvPicPr>
          <p:nvPr/>
        </p:nvPicPr>
        <p:blipFill>
          <a:blip r:embed="rId6"/>
          <a:stretch>
            <a:fillRect/>
          </a:stretch>
        </p:blipFill>
        <p:spPr>
          <a:xfrm>
            <a:off x="4313362" y="1886058"/>
            <a:ext cx="2997285" cy="1771379"/>
          </a:xfrm>
          <a:prstGeom prst="rect">
            <a:avLst/>
          </a:prstGeom>
        </p:spPr>
      </p:pic>
      <p:pic>
        <p:nvPicPr>
          <p:cNvPr id="7" name="Picture 6" descr="Man coaching boy to play baseball">
            <a:extLst>
              <a:ext uri="{FF2B5EF4-FFF2-40B4-BE49-F238E27FC236}">
                <a16:creationId xmlns:a16="http://schemas.microsoft.com/office/drawing/2014/main" id="{C89BCA38-4D21-4BFD-90A4-591137A9B7D6}"/>
              </a:ext>
            </a:extLst>
          </p:cNvPr>
          <p:cNvPicPr>
            <a:picLocks noChangeAspect="1"/>
          </p:cNvPicPr>
          <p:nvPr/>
        </p:nvPicPr>
        <p:blipFill>
          <a:blip r:embed="rId7"/>
          <a:stretch>
            <a:fillRect/>
          </a:stretch>
        </p:blipFill>
        <p:spPr>
          <a:xfrm>
            <a:off x="2411204" y="3215291"/>
            <a:ext cx="2049873" cy="1366449"/>
          </a:xfrm>
          <a:prstGeom prst="rect">
            <a:avLst/>
          </a:prstGeom>
        </p:spPr>
      </p:pic>
    </p:spTree>
    <p:extLst>
      <p:ext uri="{BB962C8B-B14F-4D97-AF65-F5344CB8AC3E}">
        <p14:creationId xmlns:p14="http://schemas.microsoft.com/office/powerpoint/2010/main" val="31398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ff9576ac69_0_38"/>
          <p:cNvSpPr txBox="1">
            <a:spLocks noGrp="1"/>
          </p:cNvSpPr>
          <p:nvPr>
            <p:ph type="title"/>
          </p:nvPr>
        </p:nvSpPr>
        <p:spPr>
          <a:xfrm>
            <a:off x="457200" y="315698"/>
            <a:ext cx="11368216" cy="1325563"/>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990"/>
              <a:buFont typeface="Arial"/>
              <a:buNone/>
            </a:pPr>
            <a:r>
              <a:rPr lang="en" sz="3600" i="1" dirty="0">
                <a:solidFill>
                  <a:schemeClr val="tx1">
                    <a:lumMod val="95000"/>
                    <a:lumOff val="5000"/>
                  </a:schemeClr>
                </a:solidFill>
                <a:latin typeface="Arial"/>
                <a:ea typeface="Arial"/>
                <a:cs typeface="Arial"/>
                <a:sym typeface="Arial"/>
              </a:rPr>
              <a:t>D</a:t>
            </a:r>
            <a:r>
              <a:rPr lang="en" sz="3200" i="1" dirty="0">
                <a:latin typeface="Arial"/>
                <a:ea typeface="Arial"/>
                <a:cs typeface="Arial"/>
                <a:sym typeface="Arial"/>
              </a:rPr>
              <a:t>esign</a:t>
            </a:r>
            <a:r>
              <a:rPr lang="en" sz="3200" b="1" dirty="0">
                <a:latin typeface="Arial"/>
                <a:ea typeface="Arial"/>
                <a:cs typeface="Arial"/>
                <a:sym typeface="Arial"/>
              </a:rPr>
              <a:t> </a:t>
            </a:r>
            <a:r>
              <a:rPr lang="en" sz="3200" i="1" dirty="0">
                <a:latin typeface="Arial"/>
                <a:ea typeface="Arial"/>
                <a:cs typeface="Arial"/>
                <a:sym typeface="Arial"/>
              </a:rPr>
              <a:t>complex tasks, </a:t>
            </a:r>
            <a:r>
              <a:rPr lang="en" sz="3200" i="1" u="sng" dirty="0">
                <a:latin typeface="Arial"/>
                <a:ea typeface="Arial"/>
                <a:cs typeface="Arial"/>
                <a:sym typeface="Arial"/>
              </a:rPr>
              <a:t>emphasizing student input </a:t>
            </a:r>
            <a:r>
              <a:rPr lang="en" sz="3200" i="1" dirty="0">
                <a:latin typeface="Arial"/>
                <a:ea typeface="Arial"/>
                <a:cs typeface="Arial"/>
                <a:sym typeface="Arial"/>
              </a:rPr>
              <a:t>and evidence-based solutions. </a:t>
            </a:r>
            <a:r>
              <a:rPr lang="en" sz="2400" dirty="0">
                <a:latin typeface="Arial"/>
                <a:ea typeface="Arial"/>
                <a:cs typeface="Arial"/>
                <a:sym typeface="Arial"/>
              </a:rPr>
              <a:t>(</a:t>
            </a:r>
            <a:r>
              <a:rPr lang="en" sz="2400" i="1" dirty="0">
                <a:latin typeface="Arial"/>
                <a:ea typeface="Arial"/>
                <a:cs typeface="Arial"/>
                <a:sym typeface="Arial"/>
              </a:rPr>
              <a:t>Rigor by Design, Not Chance, </a:t>
            </a:r>
            <a:r>
              <a:rPr lang="en" sz="2400" dirty="0">
                <a:latin typeface="Arial"/>
                <a:ea typeface="Arial"/>
                <a:cs typeface="Arial"/>
                <a:sym typeface="Arial"/>
              </a:rPr>
              <a:t>Hess, 2023)</a:t>
            </a:r>
            <a:endParaRPr sz="2400" dirty="0">
              <a:latin typeface="Arial"/>
              <a:ea typeface="Arial"/>
              <a:cs typeface="Arial"/>
              <a:sym typeface="Arial"/>
            </a:endParaRPr>
          </a:p>
          <a:p>
            <a:pPr marL="0" lvl="0" indent="0" algn="l" rtl="0">
              <a:spcBef>
                <a:spcPts val="0"/>
              </a:spcBef>
              <a:spcAft>
                <a:spcPts val="0"/>
              </a:spcAft>
              <a:buSzPts val="990"/>
              <a:buNone/>
            </a:pPr>
            <a:endParaRPr sz="3170" dirty="0"/>
          </a:p>
        </p:txBody>
      </p:sp>
      <p:pic>
        <p:nvPicPr>
          <p:cNvPr id="2" name="Picture 1" descr="Graphical user interface, text&#10;&#10;Description automatically generated">
            <a:extLst>
              <a:ext uri="{FF2B5EF4-FFF2-40B4-BE49-F238E27FC236}">
                <a16:creationId xmlns:a16="http://schemas.microsoft.com/office/drawing/2014/main" id="{818B4487-8B1D-C422-5D99-18748A6BA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70454"/>
            <a:ext cx="3499022" cy="5111250"/>
          </a:xfrm>
          <a:prstGeom prst="rect">
            <a:avLst/>
          </a:prstGeom>
        </p:spPr>
      </p:pic>
      <p:pic>
        <p:nvPicPr>
          <p:cNvPr id="3" name="Picture 2">
            <a:extLst>
              <a:ext uri="{FF2B5EF4-FFF2-40B4-BE49-F238E27FC236}">
                <a16:creationId xmlns:a16="http://schemas.microsoft.com/office/drawing/2014/main" id="{B27CFA6C-2708-2D72-2A3E-4739BBA30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222" y="1470454"/>
            <a:ext cx="3622590" cy="5111250"/>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2FA3FFF8-E88E-5A2F-E5D6-4598549B8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92" y="1381769"/>
            <a:ext cx="3793524" cy="52244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 name="Google Shape;529;ge2c46582da_1_55">
            <a:extLst>
              <a:ext uri="{FF2B5EF4-FFF2-40B4-BE49-F238E27FC236}">
                <a16:creationId xmlns:a16="http://schemas.microsoft.com/office/drawing/2014/main" id="{71CB4A09-E5BA-C906-D538-C9EADA7BE31B}"/>
              </a:ext>
            </a:extLst>
          </p:cNvPr>
          <p:cNvPicPr preferRelativeResize="0"/>
          <p:nvPr/>
        </p:nvPicPr>
        <p:blipFill>
          <a:blip r:embed="rId3"/>
          <a:stretch>
            <a:fillRect/>
          </a:stretch>
        </p:blipFill>
        <p:spPr>
          <a:xfrm>
            <a:off x="568411" y="200001"/>
            <a:ext cx="11232292" cy="6376087"/>
          </a:xfrm>
          <a:prstGeom prst="rect">
            <a:avLst/>
          </a:prstGeom>
          <a:noFill/>
        </p:spPr>
      </p:pic>
      <p:sp>
        <p:nvSpPr>
          <p:cNvPr id="3" name="Arrow: Right 2">
            <a:extLst>
              <a:ext uri="{FF2B5EF4-FFF2-40B4-BE49-F238E27FC236}">
                <a16:creationId xmlns:a16="http://schemas.microsoft.com/office/drawing/2014/main" id="{2A6F3DB6-4553-F6EA-23F9-4FA23D49C967}"/>
              </a:ext>
            </a:extLst>
          </p:cNvPr>
          <p:cNvSpPr/>
          <p:nvPr/>
        </p:nvSpPr>
        <p:spPr>
          <a:xfrm>
            <a:off x="284206" y="5276335"/>
            <a:ext cx="2063578" cy="1124465"/>
          </a:xfrm>
          <a:prstGeom prst="rightArrow">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Start Here</a:t>
            </a:r>
          </a:p>
        </p:txBody>
      </p:sp>
      <p:sp>
        <p:nvSpPr>
          <p:cNvPr id="4" name="TextBox 3">
            <a:extLst>
              <a:ext uri="{FF2B5EF4-FFF2-40B4-BE49-F238E27FC236}">
                <a16:creationId xmlns:a16="http://schemas.microsoft.com/office/drawing/2014/main" id="{DF09E04B-45F4-DAC7-1FAD-F28140D64F54}"/>
              </a:ext>
            </a:extLst>
          </p:cNvPr>
          <p:cNvSpPr txBox="1"/>
          <p:nvPr/>
        </p:nvSpPr>
        <p:spPr>
          <a:xfrm>
            <a:off x="391296" y="200001"/>
            <a:ext cx="3093309" cy="1015663"/>
          </a:xfrm>
          <a:prstGeom prst="rect">
            <a:avLst/>
          </a:prstGeom>
          <a:solidFill>
            <a:schemeClr val="accent2">
              <a:lumMod val="60000"/>
              <a:lumOff val="40000"/>
            </a:schemeClr>
          </a:solidFill>
        </p:spPr>
        <p:txBody>
          <a:bodyPr wrap="square" rtlCol="0">
            <a:spAutoFit/>
          </a:bodyPr>
          <a:lstStyle/>
          <a:p>
            <a:r>
              <a:rPr lang="en-US" sz="2000" dirty="0"/>
              <a:t>Developing Complex Performance Tasks</a:t>
            </a:r>
          </a:p>
          <a:p>
            <a:r>
              <a:rPr lang="en-US" sz="2000" dirty="0"/>
              <a:t>[Hess, </a:t>
            </a:r>
            <a:r>
              <a:rPr lang="en-US" sz="2000" dirty="0" err="1"/>
              <a:t>RbD</a:t>
            </a:r>
            <a:r>
              <a:rPr lang="en-US" sz="2000" dirty="0"/>
              <a:t>, pp. 103-107]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g140f6fc079d_0_51"/>
          <p:cNvSpPr txBox="1"/>
          <p:nvPr/>
        </p:nvSpPr>
        <p:spPr>
          <a:xfrm>
            <a:off x="8129725" y="273600"/>
            <a:ext cx="3793500" cy="631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dirty="0">
                <a:latin typeface="Calibri"/>
                <a:ea typeface="Calibri"/>
                <a:cs typeface="Calibri"/>
                <a:sym typeface="Calibri"/>
              </a:rPr>
              <a:t>Creating a PB task prompt…</a:t>
            </a:r>
            <a:endParaRPr sz="3500" dirty="0">
              <a:latin typeface="Calibri"/>
              <a:ea typeface="Calibri"/>
              <a:cs typeface="Calibri"/>
              <a:sym typeface="Calibri"/>
            </a:endParaRPr>
          </a:p>
          <a:p>
            <a:pPr marL="0" lvl="0" indent="0" algn="l" rtl="0">
              <a:spcBef>
                <a:spcPts val="0"/>
              </a:spcBef>
              <a:spcAft>
                <a:spcPts val="0"/>
              </a:spcAft>
              <a:buNone/>
            </a:pPr>
            <a:endParaRPr sz="3500" dirty="0">
              <a:latin typeface="Calibri"/>
              <a:ea typeface="Calibri"/>
              <a:cs typeface="Calibri"/>
              <a:sym typeface="Calibri"/>
            </a:endParaRPr>
          </a:p>
          <a:p>
            <a:pPr marL="457200" lvl="0" indent="-425450" algn="l" rtl="0">
              <a:spcBef>
                <a:spcPts val="0"/>
              </a:spcBef>
              <a:spcAft>
                <a:spcPts val="0"/>
              </a:spcAft>
              <a:buSzPts val="3100"/>
              <a:buFont typeface="Calibri"/>
              <a:buAutoNum type="arabicPeriod"/>
            </a:pPr>
            <a:r>
              <a:rPr lang="en" sz="3100" dirty="0">
                <a:latin typeface="Calibri"/>
                <a:ea typeface="Calibri"/>
                <a:cs typeface="Calibri"/>
                <a:sym typeface="Calibri"/>
              </a:rPr>
              <a:t>Decide what content &amp; processes students will transfer</a:t>
            </a:r>
            <a:endParaRPr sz="3100" dirty="0">
              <a:latin typeface="Calibri"/>
              <a:ea typeface="Calibri"/>
              <a:cs typeface="Calibri"/>
              <a:sym typeface="Calibri"/>
            </a:endParaRPr>
          </a:p>
          <a:p>
            <a:pPr marL="457200" lvl="0" indent="-425450" algn="l" rtl="0">
              <a:spcBef>
                <a:spcPts val="0"/>
              </a:spcBef>
              <a:spcAft>
                <a:spcPts val="0"/>
              </a:spcAft>
              <a:buSzPts val="3100"/>
              <a:buFont typeface="Calibri"/>
              <a:buAutoNum type="arabicPeriod"/>
            </a:pPr>
            <a:r>
              <a:rPr lang="en" sz="3100" dirty="0">
                <a:latin typeface="Calibri"/>
                <a:ea typeface="Calibri"/>
                <a:cs typeface="Calibri"/>
                <a:sym typeface="Calibri"/>
              </a:rPr>
              <a:t>Identify a real-world context for the learning</a:t>
            </a:r>
            <a:endParaRPr sz="3100" dirty="0">
              <a:latin typeface="Calibri"/>
              <a:ea typeface="Calibri"/>
              <a:cs typeface="Calibri"/>
              <a:sym typeface="Calibri"/>
            </a:endParaRPr>
          </a:p>
          <a:p>
            <a:pPr marL="457200" lvl="0" indent="-425450" algn="l" rtl="0">
              <a:spcBef>
                <a:spcPts val="0"/>
              </a:spcBef>
              <a:spcAft>
                <a:spcPts val="0"/>
              </a:spcAft>
              <a:buSzPts val="3100"/>
              <a:buFont typeface="Calibri"/>
              <a:buAutoNum type="arabicPeriod"/>
            </a:pPr>
            <a:r>
              <a:rPr lang="en" sz="3100" dirty="0">
                <a:latin typeface="Calibri"/>
                <a:ea typeface="Calibri"/>
                <a:cs typeface="Calibri"/>
                <a:sym typeface="Calibri"/>
              </a:rPr>
              <a:t>What input/choices will students have?</a:t>
            </a:r>
            <a:endParaRPr sz="3100"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 name="Picture 2" descr="Table, calendar&#10;&#10;Description automatically generated">
            <a:extLst>
              <a:ext uri="{FF2B5EF4-FFF2-40B4-BE49-F238E27FC236}">
                <a16:creationId xmlns:a16="http://schemas.microsoft.com/office/drawing/2014/main" id="{F2FE24CF-4755-6D14-99AB-DF58D3A8093A}"/>
              </a:ext>
            </a:extLst>
          </p:cNvPr>
          <p:cNvPicPr>
            <a:picLocks noChangeAspect="1"/>
          </p:cNvPicPr>
          <p:nvPr/>
        </p:nvPicPr>
        <p:blipFill>
          <a:blip r:embed="rId3"/>
          <a:stretch>
            <a:fillRect/>
          </a:stretch>
        </p:blipFill>
        <p:spPr>
          <a:xfrm>
            <a:off x="268774" y="359168"/>
            <a:ext cx="7565409" cy="5880994"/>
          </a:xfrm>
          <a:prstGeom prst="rect">
            <a:avLst/>
          </a:prstGeom>
        </p:spPr>
      </p:pic>
      <p:cxnSp>
        <p:nvCxnSpPr>
          <p:cNvPr id="4" name="Google Shape;288;g140f6fc079d_0_51">
            <a:extLst>
              <a:ext uri="{FF2B5EF4-FFF2-40B4-BE49-F238E27FC236}">
                <a16:creationId xmlns:a16="http://schemas.microsoft.com/office/drawing/2014/main" id="{5C2E9CC2-118B-F7C7-46FE-BC818AA989D9}"/>
              </a:ext>
            </a:extLst>
          </p:cNvPr>
          <p:cNvCxnSpPr>
            <a:cxnSpLocks/>
          </p:cNvCxnSpPr>
          <p:nvPr/>
        </p:nvCxnSpPr>
        <p:spPr>
          <a:xfrm flipH="1" flipV="1">
            <a:off x="1383957" y="1952368"/>
            <a:ext cx="6595243" cy="2177382"/>
          </a:xfrm>
          <a:prstGeom prst="straightConnector1">
            <a:avLst/>
          </a:prstGeom>
          <a:noFill/>
          <a:ln w="38100" cap="flat" cmpd="sng">
            <a:solidFill>
              <a:schemeClr val="dk2"/>
            </a:solidFill>
            <a:prstDash val="solid"/>
            <a:round/>
            <a:headEnd type="none" w="med" len="med"/>
            <a:tailEnd type="none" w="med" len="med"/>
          </a:ln>
        </p:spPr>
      </p:cxnSp>
      <p:cxnSp>
        <p:nvCxnSpPr>
          <p:cNvPr id="6" name="Google Shape;287;g140f6fc079d_0_51">
            <a:extLst>
              <a:ext uri="{FF2B5EF4-FFF2-40B4-BE49-F238E27FC236}">
                <a16:creationId xmlns:a16="http://schemas.microsoft.com/office/drawing/2014/main" id="{697B1F4E-847F-93F8-AA36-3F09F97795DE}"/>
              </a:ext>
            </a:extLst>
          </p:cNvPr>
          <p:cNvCxnSpPr>
            <a:cxnSpLocks/>
          </p:cNvCxnSpPr>
          <p:nvPr/>
        </p:nvCxnSpPr>
        <p:spPr>
          <a:xfrm flipH="1" flipV="1">
            <a:off x="5894173" y="1952368"/>
            <a:ext cx="2408149" cy="524201"/>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1624c33247f_0_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dirty="0"/>
              <a:t>EQ: </a:t>
            </a:r>
            <a:r>
              <a:rPr lang="en" sz="3800" b="1" dirty="0">
                <a:solidFill>
                  <a:srgbClr val="0070C0"/>
                </a:solidFill>
                <a:latin typeface="Arial"/>
                <a:ea typeface="Arial"/>
                <a:cs typeface="Arial"/>
                <a:sym typeface="Arial"/>
              </a:rPr>
              <a:t>How do authors use rhetorical strategies to communicate the content of a message?</a:t>
            </a:r>
            <a:endParaRPr sz="3100" dirty="0"/>
          </a:p>
        </p:txBody>
      </p:sp>
      <p:sp>
        <p:nvSpPr>
          <p:cNvPr id="177" name="Google Shape;177;g1624c33247f_0_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0" lvl="0" indent="0" algn="l" rtl="0">
              <a:spcBef>
                <a:spcPts val="1600"/>
              </a:spcBef>
              <a:spcAft>
                <a:spcPts val="0"/>
              </a:spcAft>
              <a:buClr>
                <a:schemeClr val="dk1"/>
              </a:buClr>
              <a:buSzPts val="1100"/>
              <a:buFont typeface="Arial"/>
              <a:buNone/>
            </a:pPr>
            <a:r>
              <a:rPr lang="en" sz="2800" b="1" dirty="0"/>
              <a:t>We’ve been learning about how authors use </a:t>
            </a:r>
            <a:r>
              <a:rPr lang="en" sz="2800" b="1" dirty="0">
                <a:solidFill>
                  <a:schemeClr val="accent2"/>
                </a:solidFill>
              </a:rPr>
              <a:t>rhetorical strategies </a:t>
            </a:r>
            <a:r>
              <a:rPr lang="en" sz="2800" b="1" dirty="0"/>
              <a:t>to communicate a message. Now you’ll incorporate the use of rhetorical strategies to develop either:</a:t>
            </a:r>
            <a:endParaRPr sz="2800" b="1" dirty="0"/>
          </a:p>
          <a:p>
            <a:pPr marL="457200" lvl="1" indent="0">
              <a:spcBef>
                <a:spcPts val="1600"/>
              </a:spcBef>
              <a:buSzPts val="1100"/>
              <a:buNone/>
            </a:pPr>
            <a:r>
              <a:rPr lang="en" sz="2800" dirty="0">
                <a:solidFill>
                  <a:srgbClr val="6AA84F"/>
                </a:solidFill>
                <a:latin typeface="Arial"/>
                <a:ea typeface="Arial"/>
                <a:cs typeface="Arial"/>
                <a:sym typeface="Arial"/>
              </a:rPr>
              <a:t>●</a:t>
            </a:r>
            <a:r>
              <a:rPr lang="en" sz="2800" b="1" dirty="0">
                <a:solidFill>
                  <a:srgbClr val="00B050"/>
                </a:solidFill>
              </a:rPr>
              <a:t>an original advertisement,</a:t>
            </a:r>
            <a:endParaRPr sz="2800" b="1" dirty="0">
              <a:solidFill>
                <a:srgbClr val="00B050"/>
              </a:solidFill>
            </a:endParaRPr>
          </a:p>
          <a:p>
            <a:pPr marL="457200" lvl="1" indent="0">
              <a:spcBef>
                <a:spcPts val="0"/>
              </a:spcBef>
              <a:buSzPts val="1100"/>
              <a:buNone/>
            </a:pPr>
            <a:r>
              <a:rPr lang="en" sz="2800" dirty="0">
                <a:solidFill>
                  <a:srgbClr val="6AA84F"/>
                </a:solidFill>
                <a:latin typeface="Arial"/>
                <a:ea typeface="Arial"/>
                <a:cs typeface="Arial"/>
                <a:sym typeface="Arial"/>
              </a:rPr>
              <a:t>●</a:t>
            </a:r>
            <a:r>
              <a:rPr lang="en" sz="2800" b="1" dirty="0">
                <a:solidFill>
                  <a:srgbClr val="00B050"/>
                </a:solidFill>
              </a:rPr>
              <a:t>a speech on a debatable issue, or</a:t>
            </a:r>
            <a:endParaRPr sz="2800" b="1" dirty="0">
              <a:solidFill>
                <a:srgbClr val="00B050"/>
              </a:solidFill>
            </a:endParaRPr>
          </a:p>
          <a:p>
            <a:pPr marL="457200" lvl="1" indent="0">
              <a:spcBef>
                <a:spcPts val="0"/>
              </a:spcBef>
              <a:buSzPts val="1100"/>
              <a:buNone/>
            </a:pPr>
            <a:r>
              <a:rPr lang="en" sz="2800" dirty="0">
                <a:solidFill>
                  <a:srgbClr val="6AA84F"/>
                </a:solidFill>
                <a:latin typeface="Arial"/>
                <a:ea typeface="Arial"/>
                <a:cs typeface="Arial"/>
                <a:sym typeface="Arial"/>
              </a:rPr>
              <a:t>●</a:t>
            </a:r>
            <a:r>
              <a:rPr lang="en" sz="2800" b="1" dirty="0">
                <a:solidFill>
                  <a:srgbClr val="00B050"/>
                </a:solidFill>
              </a:rPr>
              <a:t>a debatable scientific treatise.</a:t>
            </a:r>
            <a:endParaRPr sz="2800" b="1" dirty="0">
              <a:solidFill>
                <a:srgbClr val="00B050"/>
              </a:solidFill>
            </a:endParaRPr>
          </a:p>
          <a:p>
            <a:pPr marL="0" lvl="0" indent="0" algn="l" rtl="0">
              <a:spcBef>
                <a:spcPts val="1600"/>
              </a:spcBef>
              <a:spcAft>
                <a:spcPts val="0"/>
              </a:spcAft>
              <a:buNone/>
            </a:pPr>
            <a:r>
              <a:rPr lang="en" sz="3200" dirty="0"/>
              <a:t>The final product will be critiqued by your peers. </a:t>
            </a:r>
            <a:endParaRPr sz="3200" dirty="0"/>
          </a:p>
          <a:p>
            <a:pPr marL="0" lvl="0" indent="0" algn="l" rtl="0">
              <a:spcBef>
                <a:spcPts val="1600"/>
              </a:spcBef>
              <a:spcAft>
                <a:spcPts val="0"/>
              </a:spcAft>
              <a:buNone/>
            </a:pPr>
            <a:r>
              <a:rPr lang="en" sz="3200" dirty="0"/>
              <a:t>And, you’ll write a reflection evaluating the effectiveness of the strategies you used.</a:t>
            </a:r>
            <a:endParaRPr sz="3200" dirty="0"/>
          </a:p>
        </p:txBody>
      </p:sp>
      <p:sp>
        <p:nvSpPr>
          <p:cNvPr id="2" name="TextBox 1">
            <a:extLst>
              <a:ext uri="{FF2B5EF4-FFF2-40B4-BE49-F238E27FC236}">
                <a16:creationId xmlns:a16="http://schemas.microsoft.com/office/drawing/2014/main" id="{A86FB171-8705-1923-1606-62C812C68ED7}"/>
              </a:ext>
            </a:extLst>
          </p:cNvPr>
          <p:cNvSpPr txBox="1"/>
          <p:nvPr/>
        </p:nvSpPr>
        <p:spPr>
          <a:xfrm>
            <a:off x="7451126" y="1625570"/>
            <a:ext cx="3385750" cy="400110"/>
          </a:xfrm>
          <a:prstGeom prst="rect">
            <a:avLst/>
          </a:prstGeom>
          <a:solidFill>
            <a:schemeClr val="accent2">
              <a:lumMod val="60000"/>
              <a:lumOff val="40000"/>
            </a:schemeClr>
          </a:solidFill>
        </p:spPr>
        <p:txBody>
          <a:bodyPr wrap="square" rtlCol="0">
            <a:spAutoFit/>
          </a:bodyPr>
          <a:lstStyle/>
          <a:p>
            <a:r>
              <a:rPr lang="en-US" sz="2000" dirty="0"/>
              <a:t>Content &amp; skills to transfer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E5BF-AD7E-9302-B43E-EA6CE468EC30}"/>
              </a:ext>
            </a:extLst>
          </p:cNvPr>
          <p:cNvSpPr>
            <a:spLocks noGrp="1"/>
          </p:cNvSpPr>
          <p:nvPr>
            <p:ph type="title"/>
          </p:nvPr>
        </p:nvSpPr>
        <p:spPr>
          <a:xfrm>
            <a:off x="726989" y="155060"/>
            <a:ext cx="10515600" cy="845837"/>
          </a:xfrm>
        </p:spPr>
        <p:txBody>
          <a:bodyPr>
            <a:normAutofit fontScale="90000"/>
          </a:bodyPr>
          <a:lstStyle/>
          <a:p>
            <a:r>
              <a:rPr lang="en-US" sz="3600" b="1" dirty="0">
                <a:solidFill>
                  <a:srgbClr val="0070C0"/>
                </a:solidFill>
              </a:rPr>
              <a:t>WHY Deep Learning for </a:t>
            </a:r>
            <a:r>
              <a:rPr lang="en-US" sz="3600" b="1" u="sng" dirty="0">
                <a:solidFill>
                  <a:srgbClr val="0070C0"/>
                </a:solidFill>
              </a:rPr>
              <a:t>Every </a:t>
            </a:r>
            <a:r>
              <a:rPr lang="en-US" sz="3600" b="1" dirty="0">
                <a:solidFill>
                  <a:srgbClr val="0070C0"/>
                </a:solidFill>
              </a:rPr>
              <a:t>Student?</a:t>
            </a:r>
            <a:br>
              <a:rPr lang="en-US" sz="3600" b="1" dirty="0">
                <a:solidFill>
                  <a:srgbClr val="0070C0"/>
                </a:solidFill>
              </a:rPr>
            </a:br>
            <a:r>
              <a:rPr lang="en-US" sz="3600" b="1" dirty="0">
                <a:solidFill>
                  <a:srgbClr val="0070C0"/>
                </a:solidFill>
              </a:rPr>
              <a:t>3 Interrelated College And Career-Readiness Skill Sets</a:t>
            </a:r>
          </a:p>
        </p:txBody>
      </p:sp>
      <p:pic>
        <p:nvPicPr>
          <p:cNvPr id="3" name="Picture 2">
            <a:extLst>
              <a:ext uri="{FF2B5EF4-FFF2-40B4-BE49-F238E27FC236}">
                <a16:creationId xmlns:a16="http://schemas.microsoft.com/office/drawing/2014/main" id="{A62277E4-95A3-DAD4-32F0-3125FEA5E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427" y="1000897"/>
            <a:ext cx="8676503" cy="5833036"/>
          </a:xfrm>
          <a:prstGeom prst="rect">
            <a:avLst/>
          </a:prstGeom>
        </p:spPr>
      </p:pic>
      <p:sp>
        <p:nvSpPr>
          <p:cNvPr id="5" name="TextBox 4">
            <a:extLst>
              <a:ext uri="{FF2B5EF4-FFF2-40B4-BE49-F238E27FC236}">
                <a16:creationId xmlns:a16="http://schemas.microsoft.com/office/drawing/2014/main" id="{65AF48EB-A6E5-1EE3-3C94-6582C1964464}"/>
              </a:ext>
            </a:extLst>
          </p:cNvPr>
          <p:cNvSpPr txBox="1"/>
          <p:nvPr/>
        </p:nvSpPr>
        <p:spPr>
          <a:xfrm>
            <a:off x="9456319" y="1797784"/>
            <a:ext cx="2407769" cy="1323439"/>
          </a:xfrm>
          <a:prstGeom prst="rect">
            <a:avLst/>
          </a:prstGeom>
          <a:solidFill>
            <a:srgbClr val="FFC000"/>
          </a:solidFill>
        </p:spPr>
        <p:txBody>
          <a:bodyPr wrap="square" rtlCol="0">
            <a:spAutoFit/>
          </a:bodyPr>
          <a:lstStyle/>
          <a:p>
            <a:pPr algn="ctr"/>
            <a:r>
              <a:rPr lang="en-US" sz="2000" b="1" dirty="0"/>
              <a:t>Complex Tasks</a:t>
            </a:r>
          </a:p>
          <a:p>
            <a:pPr algn="ctr"/>
            <a:r>
              <a:rPr lang="en-US" sz="2000" b="1" dirty="0"/>
              <a:t>Building Schema</a:t>
            </a:r>
          </a:p>
          <a:p>
            <a:pPr algn="ctr"/>
            <a:r>
              <a:rPr lang="en-US" sz="2000" b="1" dirty="0"/>
              <a:t>Productive Struggle</a:t>
            </a:r>
          </a:p>
        </p:txBody>
      </p:sp>
      <p:sp>
        <p:nvSpPr>
          <p:cNvPr id="6" name="TextBox 5">
            <a:extLst>
              <a:ext uri="{FF2B5EF4-FFF2-40B4-BE49-F238E27FC236}">
                <a16:creationId xmlns:a16="http://schemas.microsoft.com/office/drawing/2014/main" id="{C2E31D26-E191-DDB1-402B-B0E037791E62}"/>
              </a:ext>
            </a:extLst>
          </p:cNvPr>
          <p:cNvSpPr txBox="1"/>
          <p:nvPr/>
        </p:nvSpPr>
        <p:spPr>
          <a:xfrm>
            <a:off x="9456319" y="4690253"/>
            <a:ext cx="2407769" cy="1631216"/>
          </a:xfrm>
          <a:prstGeom prst="rect">
            <a:avLst/>
          </a:prstGeom>
          <a:solidFill>
            <a:srgbClr val="FFC000"/>
          </a:solidFill>
        </p:spPr>
        <p:txBody>
          <a:bodyPr wrap="square" rtlCol="0">
            <a:spAutoFit/>
          </a:bodyPr>
          <a:lstStyle/>
          <a:p>
            <a:pPr algn="ctr"/>
            <a:r>
              <a:rPr lang="en-US" sz="2000" b="1" dirty="0"/>
              <a:t>Far TRANSFER</a:t>
            </a:r>
          </a:p>
          <a:p>
            <a:pPr algn="ctr"/>
            <a:endParaRPr lang="en-US" sz="2000" b="1" dirty="0"/>
          </a:p>
          <a:p>
            <a:pPr algn="ctr"/>
            <a:r>
              <a:rPr lang="en-US" sz="2000" b="1" dirty="0"/>
              <a:t>Student-Driven </a:t>
            </a:r>
          </a:p>
          <a:p>
            <a:pPr algn="ctr"/>
            <a:r>
              <a:rPr lang="en-US" sz="2000" b="1" dirty="0"/>
              <a:t>Questions/Inquiry </a:t>
            </a:r>
          </a:p>
          <a:p>
            <a:pPr algn="ctr"/>
            <a:r>
              <a:rPr lang="en-US" sz="2000" b="1" dirty="0"/>
              <a:t>Voice &amp; Choice</a:t>
            </a:r>
          </a:p>
        </p:txBody>
      </p:sp>
      <p:sp>
        <p:nvSpPr>
          <p:cNvPr id="7" name="TextBox 6">
            <a:extLst>
              <a:ext uri="{FF2B5EF4-FFF2-40B4-BE49-F238E27FC236}">
                <a16:creationId xmlns:a16="http://schemas.microsoft.com/office/drawing/2014/main" id="{A291A2D6-F089-5C60-40B8-FE3DC0BFE5FF}"/>
              </a:ext>
            </a:extLst>
          </p:cNvPr>
          <p:cNvSpPr txBox="1"/>
          <p:nvPr/>
        </p:nvSpPr>
        <p:spPr>
          <a:xfrm>
            <a:off x="9456319" y="3429000"/>
            <a:ext cx="2407769" cy="1015663"/>
          </a:xfrm>
          <a:prstGeom prst="rect">
            <a:avLst/>
          </a:prstGeom>
          <a:solidFill>
            <a:srgbClr val="FFC000"/>
          </a:solidFill>
        </p:spPr>
        <p:txBody>
          <a:bodyPr wrap="square" rtlCol="0">
            <a:spAutoFit/>
          </a:bodyPr>
          <a:lstStyle/>
          <a:p>
            <a:pPr algn="ctr"/>
            <a:r>
              <a:rPr lang="en-US" sz="2000" b="1" dirty="0"/>
              <a:t>Self-Regulation</a:t>
            </a:r>
          </a:p>
          <a:p>
            <a:pPr algn="ctr"/>
            <a:r>
              <a:rPr lang="en-US" sz="2000" b="1" dirty="0"/>
              <a:t>Metacognitive Skills</a:t>
            </a:r>
          </a:p>
        </p:txBody>
      </p:sp>
    </p:spTree>
    <p:extLst>
      <p:ext uri="{BB962C8B-B14F-4D97-AF65-F5344CB8AC3E}">
        <p14:creationId xmlns:p14="http://schemas.microsoft.com/office/powerpoint/2010/main" val="49801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140f6fc079d_0_83"/>
          <p:cNvSpPr txBox="1">
            <a:spLocks noGrp="1"/>
          </p:cNvSpPr>
          <p:nvPr>
            <p:ph type="title"/>
          </p:nvPr>
        </p:nvSpPr>
        <p:spPr>
          <a:xfrm>
            <a:off x="614748" y="292552"/>
            <a:ext cx="10962503" cy="1325700"/>
          </a:xfrm>
          <a:prstGeom prst="rect">
            <a:avLst/>
          </a:prstGeom>
        </p:spPr>
        <p:txBody>
          <a:bodyPr spcFirstLastPara="1" wrap="square" lIns="91425" tIns="45700" rIns="91425" bIns="45700" anchor="ctr" anchorCtr="0">
            <a:normAutofit fontScale="90000"/>
          </a:bodyPr>
          <a:lstStyle/>
          <a:p>
            <a:pPr marL="457200" lvl="0" indent="0" algn="l" rtl="0">
              <a:spcBef>
                <a:spcPts val="0"/>
              </a:spcBef>
              <a:spcAft>
                <a:spcPts val="0"/>
              </a:spcAft>
              <a:buNone/>
            </a:pPr>
            <a:r>
              <a:rPr lang="en" sz="2800" b="1" dirty="0">
                <a:solidFill>
                  <a:srgbClr val="178DBB"/>
                </a:solidFill>
                <a:latin typeface="Arial"/>
                <a:ea typeface="Arial"/>
                <a:cs typeface="Arial"/>
                <a:sym typeface="Arial"/>
              </a:rPr>
              <a:t>Clarify and Order a Series of Learning Targets to Demonstrate Competency from least to more complex.</a:t>
            </a:r>
            <a:br>
              <a:rPr lang="en" sz="2800" b="1" dirty="0">
                <a:solidFill>
                  <a:srgbClr val="178DBB"/>
                </a:solidFill>
                <a:latin typeface="Arial"/>
                <a:ea typeface="Arial"/>
                <a:cs typeface="Arial"/>
                <a:sym typeface="Arial"/>
              </a:rPr>
            </a:br>
            <a:endParaRPr sz="2800" b="1" dirty="0">
              <a:solidFill>
                <a:srgbClr val="178DBB"/>
              </a:solidFill>
              <a:latin typeface="Arial"/>
              <a:ea typeface="Arial"/>
              <a:cs typeface="Arial"/>
              <a:sym typeface="Arial"/>
            </a:endParaRPr>
          </a:p>
          <a:p>
            <a:pPr marL="457200" lvl="0" indent="0" algn="l" rtl="0">
              <a:spcBef>
                <a:spcPts val="0"/>
              </a:spcBef>
              <a:spcAft>
                <a:spcPts val="0"/>
              </a:spcAft>
              <a:buNone/>
            </a:pPr>
            <a:r>
              <a:rPr lang="en" sz="2800" b="1" dirty="0">
                <a:solidFill>
                  <a:srgbClr val="178DBB"/>
                </a:solidFill>
                <a:latin typeface="Arial"/>
                <a:ea typeface="Arial"/>
                <a:cs typeface="Arial"/>
                <a:sym typeface="Arial"/>
              </a:rPr>
              <a:t>Is there more than one Performance-Based Assessment?</a:t>
            </a:r>
            <a:endParaRPr sz="2800" b="1" dirty="0">
              <a:solidFill>
                <a:srgbClr val="178DBB"/>
              </a:solidFill>
              <a:latin typeface="Arial"/>
              <a:ea typeface="Arial"/>
              <a:cs typeface="Arial"/>
              <a:sym typeface="Arial"/>
            </a:endParaRPr>
          </a:p>
        </p:txBody>
      </p:sp>
      <p:pic>
        <p:nvPicPr>
          <p:cNvPr id="358" name="Google Shape;358;g140f6fc079d_0_83"/>
          <p:cNvPicPr preferRelativeResize="0">
            <a:picLocks noGrp="1" noRot="1" noMove="1" noResize="1" noEditPoints="1" noAdjustHandles="1" noChangeArrowheads="1" noChangeShapeType="1" noCrop="1"/>
          </p:cNvPicPr>
          <p:nvPr/>
        </p:nvPicPr>
        <p:blipFill>
          <a:blip r:embed="rId3">
            <a:alphaModFix/>
          </a:blip>
          <a:stretch>
            <a:fillRect/>
          </a:stretch>
        </p:blipFill>
        <p:spPr>
          <a:xfrm>
            <a:off x="587400" y="2051025"/>
            <a:ext cx="11604600" cy="3900400"/>
          </a:xfrm>
          <a:prstGeom prst="rect">
            <a:avLst/>
          </a:prstGeom>
          <a:noFill/>
          <a:ln>
            <a:noFill/>
          </a:ln>
        </p:spPr>
      </p:pic>
      <p:sp>
        <p:nvSpPr>
          <p:cNvPr id="4" name="Star: 5 Points 3">
            <a:extLst>
              <a:ext uri="{FF2B5EF4-FFF2-40B4-BE49-F238E27FC236}">
                <a16:creationId xmlns:a16="http://schemas.microsoft.com/office/drawing/2014/main" id="{FCC7A1FB-B7CA-072C-3C9D-E1E44F52EEB3}"/>
              </a:ext>
            </a:extLst>
          </p:cNvPr>
          <p:cNvSpPr/>
          <p:nvPr/>
        </p:nvSpPr>
        <p:spPr>
          <a:xfrm>
            <a:off x="9863245" y="1121107"/>
            <a:ext cx="705407" cy="547817"/>
          </a:xfrm>
          <a:prstGeom prst="star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1B854A60-6F51-0C9A-E0BB-FB6A407E9931}"/>
              </a:ext>
            </a:extLst>
          </p:cNvPr>
          <p:cNvSpPr/>
          <p:nvPr/>
        </p:nvSpPr>
        <p:spPr>
          <a:xfrm>
            <a:off x="10368349" y="906575"/>
            <a:ext cx="914400" cy="914400"/>
          </a:xfrm>
          <a:prstGeom prst="star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10CBC34C-BCAF-C489-0D48-34D6E6043BB1}"/>
              </a:ext>
            </a:extLst>
          </p:cNvPr>
          <p:cNvSpPr/>
          <p:nvPr/>
        </p:nvSpPr>
        <p:spPr>
          <a:xfrm>
            <a:off x="10942672" y="1027183"/>
            <a:ext cx="1070918" cy="1023842"/>
          </a:xfrm>
          <a:prstGeom prst="star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D2960110-D231-A281-1A77-E1C94A2B519C}"/>
              </a:ext>
            </a:extLst>
          </p:cNvPr>
          <p:cNvSpPr/>
          <p:nvPr/>
        </p:nvSpPr>
        <p:spPr>
          <a:xfrm>
            <a:off x="7925109" y="4648567"/>
            <a:ext cx="705407" cy="547817"/>
          </a:xfrm>
          <a:prstGeom prst="star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D8B223FB-8D9A-D143-6551-C0367B28C59A}"/>
              </a:ext>
            </a:extLst>
          </p:cNvPr>
          <p:cNvSpPr/>
          <p:nvPr/>
        </p:nvSpPr>
        <p:spPr>
          <a:xfrm>
            <a:off x="8009011" y="3352066"/>
            <a:ext cx="2075936" cy="914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Start with the least complex target</a:t>
            </a:r>
          </a:p>
        </p:txBody>
      </p:sp>
      <p:sp>
        <p:nvSpPr>
          <p:cNvPr id="9" name="Star: 5 Points 8">
            <a:extLst>
              <a:ext uri="{FF2B5EF4-FFF2-40B4-BE49-F238E27FC236}">
                <a16:creationId xmlns:a16="http://schemas.microsoft.com/office/drawing/2014/main" id="{0067C628-1F15-9F36-689D-5E3885B69571}"/>
              </a:ext>
            </a:extLst>
          </p:cNvPr>
          <p:cNvSpPr/>
          <p:nvPr/>
        </p:nvSpPr>
        <p:spPr>
          <a:xfrm>
            <a:off x="8491687" y="4025653"/>
            <a:ext cx="914400" cy="914400"/>
          </a:xfrm>
          <a:prstGeom prst="star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D8F0C269-FBD3-786B-F0A5-E20FCF97BF83}"/>
              </a:ext>
            </a:extLst>
          </p:cNvPr>
          <p:cNvSpPr/>
          <p:nvPr/>
        </p:nvSpPr>
        <p:spPr>
          <a:xfrm>
            <a:off x="10211831" y="4927583"/>
            <a:ext cx="1070918" cy="1023842"/>
          </a:xfrm>
          <a:prstGeom prst="star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E129-FA27-54C5-7499-8E49CA77B40B}"/>
              </a:ext>
            </a:extLst>
          </p:cNvPr>
          <p:cNvSpPr>
            <a:spLocks noGrp="1"/>
          </p:cNvSpPr>
          <p:nvPr>
            <p:ph type="title"/>
          </p:nvPr>
        </p:nvSpPr>
        <p:spPr>
          <a:xfrm>
            <a:off x="838200" y="365126"/>
            <a:ext cx="11110784" cy="821124"/>
          </a:xfrm>
        </p:spPr>
        <p:txBody>
          <a:bodyPr/>
          <a:lstStyle/>
          <a:p>
            <a:r>
              <a:rPr lang="en-US" dirty="0">
                <a:solidFill>
                  <a:schemeClr val="tx1"/>
                </a:solidFill>
              </a:rPr>
              <a:t>EQ: </a:t>
            </a:r>
            <a:r>
              <a:rPr lang="en-US" sz="3600" b="1" u="sng" dirty="0">
                <a:solidFill>
                  <a:schemeClr val="accent5">
                    <a:lumMod val="75000"/>
                  </a:schemeClr>
                </a:solidFill>
                <a:effectLst/>
                <a:latin typeface="Calibri" panose="020F0502020204030204" pitchFamily="34" charset="0"/>
                <a:ea typeface="Calibri" panose="020F0502020204030204" pitchFamily="34" charset="0"/>
              </a:rPr>
              <a:t>How</a:t>
            </a:r>
            <a:r>
              <a:rPr lang="en-US" sz="3600" b="1" dirty="0">
                <a:solidFill>
                  <a:schemeClr val="accent5">
                    <a:lumMod val="75000"/>
                  </a:schemeClr>
                </a:solidFill>
                <a:effectLst/>
                <a:latin typeface="Calibri" panose="020F0502020204030204" pitchFamily="34" charset="0"/>
                <a:ea typeface="Calibri" panose="020F0502020204030204" pitchFamily="34" charset="0"/>
              </a:rPr>
              <a:t> can statistics be manipulated to sway opinions?</a:t>
            </a:r>
            <a:endParaRPr lang="en-US" b="1" dirty="0">
              <a:solidFill>
                <a:schemeClr val="accent5">
                  <a:lumMod val="75000"/>
                </a:schemeClr>
              </a:solidFill>
            </a:endParaRPr>
          </a:p>
        </p:txBody>
      </p:sp>
      <p:sp>
        <p:nvSpPr>
          <p:cNvPr id="3" name="Text Placeholder 2">
            <a:extLst>
              <a:ext uri="{FF2B5EF4-FFF2-40B4-BE49-F238E27FC236}">
                <a16:creationId xmlns:a16="http://schemas.microsoft.com/office/drawing/2014/main" id="{DA68230A-A231-B1E4-63FA-E218CC2AEB0D}"/>
              </a:ext>
            </a:extLst>
          </p:cNvPr>
          <p:cNvSpPr>
            <a:spLocks noGrp="1"/>
          </p:cNvSpPr>
          <p:nvPr>
            <p:ph type="body" idx="1"/>
          </p:nvPr>
        </p:nvSpPr>
        <p:spPr>
          <a:xfrm>
            <a:off x="481915" y="1186250"/>
            <a:ext cx="11553566" cy="5461685"/>
          </a:xfrm>
        </p:spPr>
        <p:txBody>
          <a:bodyPr>
            <a:normAutofit fontScale="62500" lnSpcReduction="20000"/>
          </a:bodyPr>
          <a:lstStyle/>
          <a:p>
            <a:pPr marL="0" marR="0" indent="0">
              <a:lnSpc>
                <a:spcPct val="200000"/>
              </a:lnSpc>
              <a:spcBef>
                <a:spcPts val="0"/>
              </a:spcBef>
              <a:spcAft>
                <a:spcPts val="0"/>
              </a:spcAft>
              <a:buNone/>
            </a:pPr>
            <a:r>
              <a:rPr lang="en-US" sz="2900" dirty="0">
                <a:effectLst/>
                <a:latin typeface="Nunito" pitchFamily="2" charset="0"/>
                <a:ea typeface="Nunito" pitchFamily="2" charset="0"/>
                <a:cs typeface="Nunito" pitchFamily="2" charset="0"/>
              </a:rPr>
              <a:t>We have been learning about how the media can oftentimes skew data to sway viewers to think about a specific topic in a certain way</a:t>
            </a:r>
            <a:r>
              <a:rPr lang="en-US" sz="2900" dirty="0">
                <a:latin typeface="Nunito" pitchFamily="2" charset="0"/>
                <a:ea typeface="Nunito" pitchFamily="2" charset="0"/>
                <a:cs typeface="Nunito" pitchFamily="2" charset="0"/>
              </a:rPr>
              <a:t>, </a:t>
            </a:r>
            <a:r>
              <a:rPr lang="en-US" sz="2900" dirty="0">
                <a:effectLst/>
                <a:latin typeface="Nunito" pitchFamily="2" charset="0"/>
                <a:ea typeface="Nunito" pitchFamily="2" charset="0"/>
                <a:cs typeface="Nunito" pitchFamily="2" charset="0"/>
              </a:rPr>
              <a:t>leading to a harmful ‘media </a:t>
            </a:r>
            <a:r>
              <a:rPr lang="en-US" sz="2900" dirty="0" err="1">
                <a:effectLst/>
                <a:latin typeface="Nunito" pitchFamily="2" charset="0"/>
                <a:ea typeface="Nunito" pitchFamily="2" charset="0"/>
                <a:cs typeface="Nunito" pitchFamily="2" charset="0"/>
              </a:rPr>
              <a:t>bias’</a:t>
            </a:r>
            <a:r>
              <a:rPr lang="en-US" sz="2900" dirty="0">
                <a:effectLst/>
                <a:latin typeface="Nunito" pitchFamily="2" charset="0"/>
                <a:ea typeface="Nunito" pitchFamily="2" charset="0"/>
                <a:cs typeface="Nunito" pitchFamily="2" charset="0"/>
              </a:rPr>
              <a:t> where consumers of media are, in some way, being told lies.</a:t>
            </a:r>
            <a:r>
              <a:rPr lang="en-US" sz="2900" dirty="0">
                <a:latin typeface="Arial" panose="020B0604020202020204" pitchFamily="34" charset="0"/>
                <a:ea typeface="Nunito" pitchFamily="2" charset="0"/>
              </a:rPr>
              <a:t> </a:t>
            </a:r>
            <a:r>
              <a:rPr lang="en-US" sz="2900" dirty="0">
                <a:latin typeface="Nunito" pitchFamily="2" charset="0"/>
                <a:ea typeface="Nunito" pitchFamily="2" charset="0"/>
                <a:cs typeface="Nunito" pitchFamily="2" charset="0"/>
              </a:rPr>
              <a:t>Now,</a:t>
            </a:r>
            <a:r>
              <a:rPr lang="en-US" sz="2900" dirty="0">
                <a:effectLst/>
                <a:latin typeface="Nunito" pitchFamily="2" charset="0"/>
                <a:ea typeface="Nunito" pitchFamily="2" charset="0"/>
                <a:cs typeface="Nunito" pitchFamily="2" charset="0"/>
              </a:rPr>
              <a:t> you’ll have the opportunity to practice identifying ‘media </a:t>
            </a:r>
            <a:r>
              <a:rPr lang="en-US" sz="2900" dirty="0" err="1">
                <a:effectLst/>
                <a:latin typeface="Nunito" pitchFamily="2" charset="0"/>
                <a:ea typeface="Nunito" pitchFamily="2" charset="0"/>
                <a:cs typeface="Nunito" pitchFamily="2" charset="0"/>
              </a:rPr>
              <a:t>bias’</a:t>
            </a:r>
            <a:r>
              <a:rPr lang="en-US" sz="2900" dirty="0">
                <a:effectLst/>
                <a:latin typeface="Nunito" pitchFamily="2" charset="0"/>
                <a:ea typeface="Nunito" pitchFamily="2" charset="0"/>
                <a:cs typeface="Nunito" pitchFamily="2" charset="0"/>
              </a:rPr>
              <a:t> by: </a:t>
            </a:r>
          </a:p>
          <a:p>
            <a:pPr marL="0" marR="0" indent="0">
              <a:lnSpc>
                <a:spcPct val="200000"/>
              </a:lnSpc>
              <a:spcBef>
                <a:spcPts val="0"/>
              </a:spcBef>
              <a:spcAft>
                <a:spcPts val="0"/>
              </a:spcAft>
              <a:buNone/>
            </a:pPr>
            <a:endParaRPr lang="en-US" sz="2400" dirty="0">
              <a:effectLst/>
              <a:latin typeface="Arial" panose="020B0604020202020204" pitchFamily="34" charset="0"/>
              <a:ea typeface="Arial" panose="020B0604020202020204" pitchFamily="34" charset="0"/>
            </a:endParaRPr>
          </a:p>
          <a:p>
            <a:pPr marL="342900" marR="0" lvl="0" indent="-342900">
              <a:lnSpc>
                <a:spcPct val="200000"/>
              </a:lnSpc>
              <a:spcBef>
                <a:spcPts val="0"/>
              </a:spcBef>
              <a:spcAft>
                <a:spcPts val="0"/>
              </a:spcAft>
              <a:buFont typeface="+mj-lt"/>
              <a:buAutoNum type="arabicParenR"/>
            </a:pPr>
            <a:r>
              <a:rPr lang="en-US" sz="3200" dirty="0">
                <a:latin typeface="Nunito" pitchFamily="2" charset="0"/>
                <a:ea typeface="Nunito" pitchFamily="2" charset="0"/>
                <a:cs typeface="Nunito" pitchFamily="2" charset="0"/>
              </a:rPr>
              <a:t>Analyze</a:t>
            </a:r>
            <a:r>
              <a:rPr lang="en-US" sz="3200" u="none" strike="noStrike" dirty="0">
                <a:effectLst/>
                <a:latin typeface="Nunito" pitchFamily="2" charset="0"/>
                <a:ea typeface="Nunito" pitchFamily="2" charset="0"/>
                <a:cs typeface="Nunito" pitchFamily="2" charset="0"/>
              </a:rPr>
              <a:t> a persuasive article and form your own opinion based on the information.</a:t>
            </a:r>
            <a:endParaRPr lang="en-US" sz="3200" u="none" strike="noStrike" dirty="0">
              <a:effectLst/>
              <a:latin typeface="Arial" panose="020B0604020202020204" pitchFamily="34" charset="0"/>
              <a:ea typeface="Arial" panose="020B0604020202020204" pitchFamily="34" charset="0"/>
            </a:endParaRPr>
          </a:p>
          <a:p>
            <a:pPr marL="342900" marR="0" lvl="0" indent="-342900">
              <a:lnSpc>
                <a:spcPct val="200000"/>
              </a:lnSpc>
              <a:spcBef>
                <a:spcPts val="0"/>
              </a:spcBef>
              <a:spcAft>
                <a:spcPts val="0"/>
              </a:spcAft>
              <a:buFont typeface="+mj-lt"/>
              <a:buAutoNum type="arabicParenR"/>
            </a:pPr>
            <a:r>
              <a:rPr lang="en-US" sz="3200" u="none" strike="noStrike" dirty="0">
                <a:effectLst/>
                <a:latin typeface="Nunito" pitchFamily="2" charset="0"/>
                <a:ea typeface="Nunito" pitchFamily="2" charset="0"/>
                <a:cs typeface="Nunito" pitchFamily="2" charset="0"/>
              </a:rPr>
              <a:t>Evaluate the given data sets to identify any false biases within the article.</a:t>
            </a:r>
            <a:endParaRPr lang="en-US" sz="3200" u="none" strike="noStrike" dirty="0">
              <a:effectLst/>
              <a:latin typeface="Arial" panose="020B0604020202020204" pitchFamily="34" charset="0"/>
              <a:ea typeface="Arial" panose="020B0604020202020204" pitchFamily="34" charset="0"/>
            </a:endParaRPr>
          </a:p>
          <a:p>
            <a:pPr marL="342900" marR="0" lvl="0" indent="-342900">
              <a:lnSpc>
                <a:spcPct val="200000"/>
              </a:lnSpc>
              <a:spcBef>
                <a:spcPts val="0"/>
              </a:spcBef>
              <a:spcAft>
                <a:spcPts val="0"/>
              </a:spcAft>
              <a:buFont typeface="+mj-lt"/>
              <a:buAutoNum type="arabicParenR"/>
            </a:pPr>
            <a:r>
              <a:rPr lang="en-US" sz="3200" b="1" u="none" strike="noStrike" dirty="0">
                <a:solidFill>
                  <a:schemeClr val="accent2">
                    <a:lumMod val="75000"/>
                  </a:schemeClr>
                </a:solidFill>
                <a:effectLst/>
                <a:latin typeface="Nunito" pitchFamily="2" charset="0"/>
                <a:ea typeface="Nunito" pitchFamily="2" charset="0"/>
                <a:cs typeface="Nunito" pitchFamily="2" charset="0"/>
              </a:rPr>
              <a:t>Use math concepts </a:t>
            </a:r>
            <a:r>
              <a:rPr lang="en-US" sz="3200" b="1" u="none" strike="noStrike" dirty="0">
                <a:effectLst/>
                <a:latin typeface="Nunito" pitchFamily="2" charset="0"/>
                <a:ea typeface="Nunito" pitchFamily="2" charset="0"/>
                <a:cs typeface="Nunito" pitchFamily="2" charset="0"/>
              </a:rPr>
              <a:t>to disprove/prove </a:t>
            </a:r>
            <a:r>
              <a:rPr lang="en-US" sz="3200" b="1" dirty="0">
                <a:solidFill>
                  <a:schemeClr val="accent2">
                    <a:lumMod val="75000"/>
                  </a:schemeClr>
                </a:solidFill>
                <a:latin typeface="Nunito" pitchFamily="2" charset="0"/>
                <a:ea typeface="Nunito" pitchFamily="2" charset="0"/>
                <a:cs typeface="Nunito" pitchFamily="2" charset="0"/>
              </a:rPr>
              <a:t>potential</a:t>
            </a:r>
            <a:r>
              <a:rPr lang="en-US" sz="3200" b="1" u="none" strike="noStrike" dirty="0">
                <a:solidFill>
                  <a:schemeClr val="accent2">
                    <a:lumMod val="75000"/>
                  </a:schemeClr>
                </a:solidFill>
                <a:effectLst/>
                <a:latin typeface="Nunito" pitchFamily="2" charset="0"/>
                <a:ea typeface="Nunito" pitchFamily="2" charset="0"/>
                <a:cs typeface="Nunito" pitchFamily="2" charset="0"/>
              </a:rPr>
              <a:t> biases </a:t>
            </a:r>
            <a:r>
              <a:rPr lang="en-US" sz="3200" b="1" u="none" strike="noStrike" dirty="0">
                <a:effectLst/>
                <a:latin typeface="Nunito" pitchFamily="2" charset="0"/>
                <a:ea typeface="Nunito" pitchFamily="2" charset="0"/>
                <a:cs typeface="Nunito" pitchFamily="2" charset="0"/>
              </a:rPr>
              <a:t>of the article. </a:t>
            </a:r>
          </a:p>
          <a:p>
            <a:pPr marL="0" marR="0" lvl="0" indent="0">
              <a:lnSpc>
                <a:spcPct val="200000"/>
              </a:lnSpc>
              <a:spcBef>
                <a:spcPts val="0"/>
              </a:spcBef>
              <a:spcAft>
                <a:spcPts val="0"/>
              </a:spcAft>
              <a:buNone/>
            </a:pPr>
            <a:endParaRPr lang="en-US" sz="3200" b="1" u="none" strike="noStrike" dirty="0">
              <a:effectLst/>
              <a:latin typeface="Arial" panose="020B0604020202020204" pitchFamily="34" charset="0"/>
              <a:ea typeface="Arial" panose="020B0604020202020204" pitchFamily="34" charset="0"/>
            </a:endParaRPr>
          </a:p>
          <a:p>
            <a:pPr marL="0" marR="0" lvl="0" indent="0">
              <a:lnSpc>
                <a:spcPct val="200000"/>
              </a:lnSpc>
              <a:spcBef>
                <a:spcPts val="0"/>
              </a:spcBef>
              <a:spcAft>
                <a:spcPts val="0"/>
              </a:spcAft>
              <a:buNone/>
            </a:pPr>
            <a:r>
              <a:rPr lang="en-US" sz="3200" b="1" u="none" strike="noStrike" dirty="0">
                <a:solidFill>
                  <a:srgbClr val="00B050"/>
                </a:solidFill>
                <a:effectLst/>
                <a:latin typeface="Nunito" pitchFamily="2" charset="0"/>
                <a:ea typeface="Nunito" pitchFamily="2" charset="0"/>
                <a:cs typeface="Nunito" pitchFamily="2" charset="0"/>
              </a:rPr>
              <a:t>4) Write a letter to (the author) to justify your opinion using the data/math discovered throughout the lesson as evidence for your claims.</a:t>
            </a:r>
            <a:endParaRPr lang="en-US" sz="3200" b="1" u="none" strike="noStrike" dirty="0">
              <a:solidFill>
                <a:srgbClr val="00B050"/>
              </a:solidFill>
              <a:effectLst/>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3EDB8D45-EA3E-85DF-6B33-29A05DEF66A6}"/>
              </a:ext>
            </a:extLst>
          </p:cNvPr>
          <p:cNvSpPr txBox="1"/>
          <p:nvPr/>
        </p:nvSpPr>
        <p:spPr>
          <a:xfrm>
            <a:off x="2710250" y="4780014"/>
            <a:ext cx="3385750" cy="400110"/>
          </a:xfrm>
          <a:prstGeom prst="rect">
            <a:avLst/>
          </a:prstGeom>
          <a:solidFill>
            <a:schemeClr val="accent2">
              <a:lumMod val="60000"/>
              <a:lumOff val="40000"/>
            </a:schemeClr>
          </a:solidFill>
        </p:spPr>
        <p:txBody>
          <a:bodyPr wrap="square" rtlCol="0">
            <a:spAutoFit/>
          </a:bodyPr>
          <a:lstStyle/>
          <a:p>
            <a:r>
              <a:rPr lang="en-US" sz="2000" dirty="0"/>
              <a:t>Content &amp; skills to transfer</a:t>
            </a:r>
          </a:p>
        </p:txBody>
      </p:sp>
    </p:spTree>
    <p:extLst>
      <p:ext uri="{BB962C8B-B14F-4D97-AF65-F5344CB8AC3E}">
        <p14:creationId xmlns:p14="http://schemas.microsoft.com/office/powerpoint/2010/main" val="64393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C42B-3910-F9EC-9836-575D92032744}"/>
              </a:ext>
            </a:extLst>
          </p:cNvPr>
          <p:cNvSpPr>
            <a:spLocks noGrp="1"/>
          </p:cNvSpPr>
          <p:nvPr>
            <p:ph type="title"/>
          </p:nvPr>
        </p:nvSpPr>
        <p:spPr>
          <a:xfrm>
            <a:off x="838200" y="365126"/>
            <a:ext cx="10515600" cy="759340"/>
          </a:xfrm>
        </p:spPr>
        <p:txBody>
          <a:bodyPr>
            <a:normAutofit/>
          </a:bodyPr>
          <a:lstStyle/>
          <a:p>
            <a:r>
              <a:rPr lang="en-US" dirty="0"/>
              <a:t>Student-Designed PBAs - “What’s the Story?”</a:t>
            </a:r>
          </a:p>
        </p:txBody>
      </p:sp>
      <p:sp>
        <p:nvSpPr>
          <p:cNvPr id="5" name="Text Placeholder 4">
            <a:extLst>
              <a:ext uri="{FF2B5EF4-FFF2-40B4-BE49-F238E27FC236}">
                <a16:creationId xmlns:a16="http://schemas.microsoft.com/office/drawing/2014/main" id="{93279047-9608-EC14-2026-CB28BE8C4167}"/>
              </a:ext>
            </a:extLst>
          </p:cNvPr>
          <p:cNvSpPr>
            <a:spLocks noGrp="1"/>
          </p:cNvSpPr>
          <p:nvPr>
            <p:ph type="body" idx="1"/>
          </p:nvPr>
        </p:nvSpPr>
        <p:spPr>
          <a:xfrm>
            <a:off x="319216" y="1041676"/>
            <a:ext cx="10515600" cy="4351339"/>
          </a:xfrm>
        </p:spPr>
        <p:txBody>
          <a:bodyPr>
            <a:normAutofit/>
          </a:bodyPr>
          <a:lstStyle/>
          <a:p>
            <a:pPr marL="114300" indent="0">
              <a:buNone/>
            </a:pPr>
            <a:r>
              <a:rPr lang="en-US" sz="3200" dirty="0"/>
              <a:t>Students create the content based on a topic or issue important to them. They are guided through a process of researching, story boarding and script writing, video taping and editing, and presenting documentaries to an authentic audience.</a:t>
            </a:r>
          </a:p>
        </p:txBody>
      </p:sp>
      <p:pic>
        <p:nvPicPr>
          <p:cNvPr id="3" name="Picture 2" descr="A picture containing text, font, screenshot&#10;&#10;Description automatically generated">
            <a:extLst>
              <a:ext uri="{FF2B5EF4-FFF2-40B4-BE49-F238E27FC236}">
                <a16:creationId xmlns:a16="http://schemas.microsoft.com/office/drawing/2014/main" id="{B3813F44-7613-578A-8E25-9522D7C51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59" y="3640654"/>
            <a:ext cx="5727700" cy="2292350"/>
          </a:xfrm>
          <a:prstGeom prst="rect">
            <a:avLst/>
          </a:prstGeom>
          <a:ln w="57150">
            <a:solidFill>
              <a:schemeClr val="tx1"/>
            </a:solidFill>
          </a:ln>
        </p:spPr>
      </p:pic>
      <p:pic>
        <p:nvPicPr>
          <p:cNvPr id="4" name="Picture 3" descr="A picture containing indoor, convention, conference hall, seminar&#10;&#10;Description automatically generated">
            <a:extLst>
              <a:ext uri="{FF2B5EF4-FFF2-40B4-BE49-F238E27FC236}">
                <a16:creationId xmlns:a16="http://schemas.microsoft.com/office/drawing/2014/main" id="{F7C8C5D3-04F7-95DB-C111-B74F469793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3481" y="3379184"/>
            <a:ext cx="4613163" cy="3460281"/>
          </a:xfrm>
          <a:prstGeom prst="rect">
            <a:avLst/>
          </a:prstGeom>
          <a:noFill/>
          <a:ln>
            <a:noFill/>
          </a:ln>
        </p:spPr>
      </p:pic>
    </p:spTree>
    <p:extLst>
      <p:ext uri="{BB962C8B-B14F-4D97-AF65-F5344CB8AC3E}">
        <p14:creationId xmlns:p14="http://schemas.microsoft.com/office/powerpoint/2010/main" val="3260392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162B-1700-F1A1-1ED0-2BA9727EEED8}"/>
              </a:ext>
            </a:extLst>
          </p:cNvPr>
          <p:cNvSpPr>
            <a:spLocks noGrp="1"/>
          </p:cNvSpPr>
          <p:nvPr>
            <p:ph type="title"/>
          </p:nvPr>
        </p:nvSpPr>
        <p:spPr>
          <a:xfrm>
            <a:off x="838200" y="365125"/>
            <a:ext cx="10515600" cy="549275"/>
          </a:xfrm>
        </p:spPr>
        <p:txBody>
          <a:bodyPr>
            <a:normAutofit/>
          </a:bodyPr>
          <a:lstStyle/>
          <a:p>
            <a:r>
              <a:rPr lang="en-US" dirty="0"/>
              <a:t>Sample Stories</a:t>
            </a:r>
          </a:p>
        </p:txBody>
      </p:sp>
      <p:pic>
        <p:nvPicPr>
          <p:cNvPr id="6" name="Picture 5" descr="A picture containing text, tree, sky, cloud&#10;&#10;Description automatically generated">
            <a:extLst>
              <a:ext uri="{FF2B5EF4-FFF2-40B4-BE49-F238E27FC236}">
                <a16:creationId xmlns:a16="http://schemas.microsoft.com/office/drawing/2014/main" id="{1DB0AA15-D01F-4D48-96E8-C995D8635CD5}"/>
              </a:ext>
            </a:extLst>
          </p:cNvPr>
          <p:cNvPicPr>
            <a:picLocks noChangeAspect="1"/>
          </p:cNvPicPr>
          <p:nvPr/>
        </p:nvPicPr>
        <p:blipFill>
          <a:blip r:embed="rId2"/>
          <a:stretch>
            <a:fillRect/>
          </a:stretch>
        </p:blipFill>
        <p:spPr>
          <a:xfrm>
            <a:off x="4065737" y="902145"/>
            <a:ext cx="7891484" cy="2271874"/>
          </a:xfrm>
          <a:prstGeom prst="rect">
            <a:avLst/>
          </a:prstGeom>
        </p:spPr>
      </p:pic>
      <p:pic>
        <p:nvPicPr>
          <p:cNvPr id="8" name="Picture 7" descr="A screenshot of a website&#10;&#10;Description automatically generated with low confidence">
            <a:extLst>
              <a:ext uri="{FF2B5EF4-FFF2-40B4-BE49-F238E27FC236}">
                <a16:creationId xmlns:a16="http://schemas.microsoft.com/office/drawing/2014/main" id="{93020E37-3E20-F444-5469-C4D313321D94}"/>
              </a:ext>
            </a:extLst>
          </p:cNvPr>
          <p:cNvPicPr>
            <a:picLocks noChangeAspect="1"/>
          </p:cNvPicPr>
          <p:nvPr/>
        </p:nvPicPr>
        <p:blipFill>
          <a:blip r:embed="rId3"/>
          <a:stretch>
            <a:fillRect/>
          </a:stretch>
        </p:blipFill>
        <p:spPr>
          <a:xfrm>
            <a:off x="4621792" y="4019257"/>
            <a:ext cx="7710927" cy="2624329"/>
          </a:xfrm>
          <a:prstGeom prst="rect">
            <a:avLst/>
          </a:prstGeom>
        </p:spPr>
      </p:pic>
      <p:pic>
        <p:nvPicPr>
          <p:cNvPr id="10" name="Picture 9" descr="A group of vegetables on a table&#10;&#10;Description automatically generated with low confidence">
            <a:extLst>
              <a:ext uri="{FF2B5EF4-FFF2-40B4-BE49-F238E27FC236}">
                <a16:creationId xmlns:a16="http://schemas.microsoft.com/office/drawing/2014/main" id="{E848B601-7F7F-A176-EB80-2FE42832297E}"/>
              </a:ext>
            </a:extLst>
          </p:cNvPr>
          <p:cNvPicPr>
            <a:picLocks noChangeAspect="1"/>
          </p:cNvPicPr>
          <p:nvPr/>
        </p:nvPicPr>
        <p:blipFill>
          <a:blip r:embed="rId4"/>
          <a:stretch>
            <a:fillRect/>
          </a:stretch>
        </p:blipFill>
        <p:spPr>
          <a:xfrm>
            <a:off x="180557" y="3934350"/>
            <a:ext cx="4286470" cy="2794144"/>
          </a:xfrm>
          <a:prstGeom prst="rect">
            <a:avLst/>
          </a:prstGeom>
        </p:spPr>
      </p:pic>
      <p:pic>
        <p:nvPicPr>
          <p:cNvPr id="12" name="Picture 11" descr="A picture containing text, screenshot, font&#10;&#10;Description automatically generated">
            <a:extLst>
              <a:ext uri="{FF2B5EF4-FFF2-40B4-BE49-F238E27FC236}">
                <a16:creationId xmlns:a16="http://schemas.microsoft.com/office/drawing/2014/main" id="{30A2885B-5EE9-449C-8098-EC5580384037}"/>
              </a:ext>
            </a:extLst>
          </p:cNvPr>
          <p:cNvPicPr>
            <a:picLocks noChangeAspect="1"/>
          </p:cNvPicPr>
          <p:nvPr/>
        </p:nvPicPr>
        <p:blipFill>
          <a:blip r:embed="rId5"/>
          <a:stretch>
            <a:fillRect/>
          </a:stretch>
        </p:blipFill>
        <p:spPr>
          <a:xfrm>
            <a:off x="345039" y="1071808"/>
            <a:ext cx="3568883" cy="2641736"/>
          </a:xfrm>
          <a:prstGeom prst="rect">
            <a:avLst/>
          </a:prstGeom>
        </p:spPr>
      </p:pic>
    </p:spTree>
    <p:extLst>
      <p:ext uri="{BB962C8B-B14F-4D97-AF65-F5344CB8AC3E}">
        <p14:creationId xmlns:p14="http://schemas.microsoft.com/office/powerpoint/2010/main" val="18034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96F5-3EAE-5D7D-5E94-C6A585CB4C89}"/>
              </a:ext>
            </a:extLst>
          </p:cNvPr>
          <p:cNvSpPr>
            <a:spLocks noGrp="1"/>
          </p:cNvSpPr>
          <p:nvPr>
            <p:ph type="title"/>
          </p:nvPr>
        </p:nvSpPr>
        <p:spPr>
          <a:xfrm>
            <a:off x="986481" y="5535827"/>
            <a:ext cx="10515600" cy="1081492"/>
          </a:xfrm>
        </p:spPr>
        <p:txBody>
          <a:bodyPr>
            <a:normAutofit/>
          </a:bodyPr>
          <a:lstStyle/>
          <a:p>
            <a:r>
              <a:rPr lang="en-US" sz="2800" dirty="0">
                <a:hlinkClick r:id="rId2"/>
              </a:rPr>
              <a:t>Deepening Project-Based Learning: Lessons from Powerful New Research and Practice - Aurora Institute (aurora-institute.org)</a:t>
            </a:r>
            <a:endParaRPr lang="en-US" sz="2800" dirty="0"/>
          </a:p>
        </p:txBody>
      </p:sp>
      <p:pic>
        <p:nvPicPr>
          <p:cNvPr id="3" name="Picture 2" descr="A blue background with white text&#10;&#10;Description automatically generated with low confidence">
            <a:extLst>
              <a:ext uri="{FF2B5EF4-FFF2-40B4-BE49-F238E27FC236}">
                <a16:creationId xmlns:a16="http://schemas.microsoft.com/office/drawing/2014/main" id="{9E6B14D8-35B4-1100-EE8C-DC400BEFA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389" y="556079"/>
            <a:ext cx="7990475" cy="4799648"/>
          </a:xfrm>
          <a:prstGeom prst="rect">
            <a:avLst/>
          </a:prstGeom>
        </p:spPr>
      </p:pic>
    </p:spTree>
    <p:extLst>
      <p:ext uri="{BB962C8B-B14F-4D97-AF65-F5344CB8AC3E}">
        <p14:creationId xmlns:p14="http://schemas.microsoft.com/office/powerpoint/2010/main" val="3095587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40f6fc079d_0_59"/>
          <p:cNvSpPr txBox="1">
            <a:spLocks noGrp="1"/>
          </p:cNvSpPr>
          <p:nvPr>
            <p:ph type="title"/>
          </p:nvPr>
        </p:nvSpPr>
        <p:spPr>
          <a:xfrm>
            <a:off x="838200" y="365125"/>
            <a:ext cx="10515600" cy="644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t>Using Peer-to-Peer Feedback to Improve Work Quality</a:t>
            </a:r>
            <a:endParaRPr/>
          </a:p>
        </p:txBody>
      </p:sp>
      <p:sp>
        <p:nvSpPr>
          <p:cNvPr id="309" name="Google Shape;309;g140f6fc079d_0_59"/>
          <p:cNvSpPr txBox="1">
            <a:spLocks noGrp="1"/>
          </p:cNvSpPr>
          <p:nvPr>
            <p:ph type="body" idx="1"/>
          </p:nvPr>
        </p:nvSpPr>
        <p:spPr>
          <a:xfrm>
            <a:off x="415200" y="1083975"/>
            <a:ext cx="10675800" cy="1568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 sz="2700">
                <a:solidFill>
                  <a:srgbClr val="0000FF"/>
                </a:solidFill>
                <a:latin typeface="Arial"/>
                <a:ea typeface="Arial"/>
                <a:cs typeface="Arial"/>
                <a:sym typeface="Arial"/>
              </a:rPr>
              <a:t>Use with short-cycle formative tasks or parts of longer performance-based tasks that integrate multiple academic skills and concepts with personal skills (creativity, collaboration, self-direction). </a:t>
            </a:r>
            <a:endParaRPr sz="2700"/>
          </a:p>
        </p:txBody>
      </p:sp>
      <p:pic>
        <p:nvPicPr>
          <p:cNvPr id="3" name="Picture 2">
            <a:extLst>
              <a:ext uri="{FF2B5EF4-FFF2-40B4-BE49-F238E27FC236}">
                <a16:creationId xmlns:a16="http://schemas.microsoft.com/office/drawing/2014/main" id="{B8F0E4CA-C935-225A-A587-9F8C75A54CF9}"/>
              </a:ext>
            </a:extLst>
          </p:cNvPr>
          <p:cNvPicPr>
            <a:picLocks noChangeAspect="1"/>
          </p:cNvPicPr>
          <p:nvPr/>
        </p:nvPicPr>
        <p:blipFill>
          <a:blip r:embed="rId3"/>
          <a:stretch>
            <a:fillRect/>
          </a:stretch>
        </p:blipFill>
        <p:spPr>
          <a:xfrm>
            <a:off x="290902" y="2652375"/>
            <a:ext cx="11610196" cy="4195637"/>
          </a:xfrm>
          <a:prstGeom prst="rect">
            <a:avLst/>
          </a:prstGeom>
          <a:ln w="38100">
            <a:solidFill>
              <a:schemeClr val="tx1"/>
            </a:solidFill>
          </a:ln>
        </p:spPr>
      </p:pic>
      <p:sp>
        <p:nvSpPr>
          <p:cNvPr id="4" name="Arrow: Left 3">
            <a:extLst>
              <a:ext uri="{FF2B5EF4-FFF2-40B4-BE49-F238E27FC236}">
                <a16:creationId xmlns:a16="http://schemas.microsoft.com/office/drawing/2014/main" id="{1156F738-B0A6-49A1-89E6-398F614DAC2F}"/>
              </a:ext>
            </a:extLst>
          </p:cNvPr>
          <p:cNvSpPr/>
          <p:nvPr/>
        </p:nvSpPr>
        <p:spPr>
          <a:xfrm>
            <a:off x="7339913" y="3558747"/>
            <a:ext cx="1408671" cy="531340"/>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40f6fc079d_0_42"/>
          <p:cNvSpPr txBox="1">
            <a:spLocks noGrp="1"/>
          </p:cNvSpPr>
          <p:nvPr>
            <p:ph type="title"/>
          </p:nvPr>
        </p:nvSpPr>
        <p:spPr>
          <a:xfrm>
            <a:off x="408301" y="2103300"/>
            <a:ext cx="2369246"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dirty="0"/>
              <a:t>Build in Peer </a:t>
            </a:r>
            <a:endParaRPr dirty="0"/>
          </a:p>
          <a:p>
            <a:pPr marL="0" lvl="0" indent="0" algn="l" rtl="0">
              <a:spcBef>
                <a:spcPts val="0"/>
              </a:spcBef>
              <a:spcAft>
                <a:spcPts val="0"/>
              </a:spcAft>
              <a:buNone/>
            </a:pPr>
            <a:r>
              <a:rPr lang="en" dirty="0"/>
              <a:t>Group</a:t>
            </a:r>
            <a:endParaRPr dirty="0"/>
          </a:p>
          <a:p>
            <a:pPr marL="0" lvl="0" indent="0" algn="l" rtl="0">
              <a:spcBef>
                <a:spcPts val="0"/>
              </a:spcBef>
              <a:spcAft>
                <a:spcPts val="0"/>
              </a:spcAft>
              <a:buNone/>
            </a:pPr>
            <a:r>
              <a:rPr lang="en" dirty="0"/>
              <a:t>Critique/</a:t>
            </a:r>
            <a:endParaRPr dirty="0"/>
          </a:p>
          <a:p>
            <a:pPr marL="0" lvl="0" indent="0" algn="l" rtl="0">
              <a:spcBef>
                <a:spcPts val="0"/>
              </a:spcBef>
              <a:spcAft>
                <a:spcPts val="0"/>
              </a:spcAft>
              <a:buNone/>
            </a:pPr>
            <a:r>
              <a:rPr lang="en" dirty="0"/>
              <a:t>Feedback for Complext Tasks</a:t>
            </a:r>
            <a:endParaRPr dirty="0"/>
          </a:p>
          <a:p>
            <a:pPr marL="0" lvl="0" indent="0" algn="l" rtl="0">
              <a:spcBef>
                <a:spcPts val="0"/>
              </a:spcBef>
              <a:spcAft>
                <a:spcPts val="0"/>
              </a:spcAft>
              <a:buNone/>
            </a:pPr>
            <a:r>
              <a:rPr lang="en" dirty="0"/>
              <a:t>DURING</a:t>
            </a:r>
            <a:endParaRPr dirty="0"/>
          </a:p>
          <a:p>
            <a:pPr marL="0" lvl="0" indent="0" algn="l" rtl="0">
              <a:spcBef>
                <a:spcPts val="0"/>
              </a:spcBef>
              <a:spcAft>
                <a:spcPts val="0"/>
              </a:spcAft>
              <a:buNone/>
            </a:pPr>
            <a:r>
              <a:rPr lang="en" dirty="0"/>
              <a:t>LEARNING </a:t>
            </a:r>
            <a:endParaRPr dirty="0"/>
          </a:p>
          <a:p>
            <a:pPr marL="0" lvl="0" indent="0" algn="l" rtl="0">
              <a:spcBef>
                <a:spcPts val="0"/>
              </a:spcBef>
              <a:spcAft>
                <a:spcPts val="0"/>
              </a:spcAft>
              <a:buNone/>
            </a:pPr>
            <a:r>
              <a:rPr lang="en" dirty="0"/>
              <a:t>With Multi-Step</a:t>
            </a:r>
            <a:endParaRPr dirty="0"/>
          </a:p>
          <a:p>
            <a:pPr marL="0" lvl="0" indent="0" algn="l" rtl="0">
              <a:spcBef>
                <a:spcPts val="0"/>
              </a:spcBef>
              <a:spcAft>
                <a:spcPts val="0"/>
              </a:spcAft>
              <a:buNone/>
            </a:pPr>
            <a:r>
              <a:rPr lang="en" dirty="0"/>
              <a:t>Project-Based </a:t>
            </a:r>
            <a:endParaRPr dirty="0"/>
          </a:p>
          <a:p>
            <a:pPr marL="0" lvl="0" indent="0" algn="l" rtl="0">
              <a:spcBef>
                <a:spcPts val="0"/>
              </a:spcBef>
              <a:spcAft>
                <a:spcPts val="0"/>
              </a:spcAft>
              <a:buNone/>
            </a:pPr>
            <a:r>
              <a:rPr lang="en" dirty="0"/>
              <a:t>Scrum Boards</a:t>
            </a:r>
            <a:endParaRPr dirty="0"/>
          </a:p>
        </p:txBody>
      </p:sp>
      <p:pic>
        <p:nvPicPr>
          <p:cNvPr id="317" name="Google Shape;317;g140f6fc079d_0_42"/>
          <p:cNvPicPr preferRelativeResize="0"/>
          <p:nvPr/>
        </p:nvPicPr>
        <p:blipFill>
          <a:blip r:embed="rId3">
            <a:alphaModFix/>
          </a:blip>
          <a:stretch>
            <a:fillRect/>
          </a:stretch>
        </p:blipFill>
        <p:spPr>
          <a:xfrm>
            <a:off x="3016966" y="148282"/>
            <a:ext cx="9018861" cy="6353450"/>
          </a:xfrm>
          <a:prstGeom prst="rect">
            <a:avLst/>
          </a:prstGeom>
          <a:noFill/>
          <a:ln>
            <a:noFill/>
          </a:ln>
        </p:spPr>
      </p:pic>
      <p:sp>
        <p:nvSpPr>
          <p:cNvPr id="2" name="TextBox 1">
            <a:extLst>
              <a:ext uri="{FF2B5EF4-FFF2-40B4-BE49-F238E27FC236}">
                <a16:creationId xmlns:a16="http://schemas.microsoft.com/office/drawing/2014/main" id="{C673BA97-184D-016A-78BB-1EC3D4396197}"/>
              </a:ext>
            </a:extLst>
          </p:cNvPr>
          <p:cNvSpPr txBox="1"/>
          <p:nvPr/>
        </p:nvSpPr>
        <p:spPr>
          <a:xfrm>
            <a:off x="528010" y="5645564"/>
            <a:ext cx="2129827" cy="707886"/>
          </a:xfrm>
          <a:prstGeom prst="rect">
            <a:avLst/>
          </a:prstGeom>
          <a:solidFill>
            <a:schemeClr val="accent2">
              <a:lumMod val="60000"/>
              <a:lumOff val="40000"/>
            </a:schemeClr>
          </a:solidFill>
        </p:spPr>
        <p:txBody>
          <a:bodyPr wrap="square" rtlCol="0">
            <a:spAutoFit/>
          </a:bodyPr>
          <a:lstStyle/>
          <a:p>
            <a:r>
              <a:rPr lang="en-US" sz="2000" dirty="0"/>
              <a:t>Scrum Boards</a:t>
            </a:r>
          </a:p>
          <a:p>
            <a:r>
              <a:rPr lang="en-US" sz="2000" dirty="0" err="1"/>
              <a:t>RbD</a:t>
            </a:r>
            <a:r>
              <a:rPr lang="en-US" sz="2000" dirty="0"/>
              <a:t>, pp. 88-89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D428BA-1E0D-B1B7-A551-DD631A828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59" y="454806"/>
            <a:ext cx="5421297" cy="6168232"/>
          </a:xfrm>
          <a:prstGeom prst="rect">
            <a:avLst/>
          </a:prstGeom>
        </p:spPr>
      </p:pic>
      <p:sp>
        <p:nvSpPr>
          <p:cNvPr id="3" name="Arrow: Left 2">
            <a:extLst>
              <a:ext uri="{FF2B5EF4-FFF2-40B4-BE49-F238E27FC236}">
                <a16:creationId xmlns:a16="http://schemas.microsoft.com/office/drawing/2014/main" id="{DFA2054C-6D73-CA8C-52B0-88B4D580DE33}"/>
              </a:ext>
            </a:extLst>
          </p:cNvPr>
          <p:cNvSpPr/>
          <p:nvPr/>
        </p:nvSpPr>
        <p:spPr>
          <a:xfrm>
            <a:off x="6096000" y="706543"/>
            <a:ext cx="3407754" cy="1257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List the learning goal/standards</a:t>
            </a:r>
          </a:p>
        </p:txBody>
      </p:sp>
      <p:sp>
        <p:nvSpPr>
          <p:cNvPr id="4" name="Arrow: Left 3">
            <a:extLst>
              <a:ext uri="{FF2B5EF4-FFF2-40B4-BE49-F238E27FC236}">
                <a16:creationId xmlns:a16="http://schemas.microsoft.com/office/drawing/2014/main" id="{043321EF-A696-398F-8457-AA487F71D140}"/>
              </a:ext>
            </a:extLst>
          </p:cNvPr>
          <p:cNvSpPr/>
          <p:nvPr/>
        </p:nvSpPr>
        <p:spPr>
          <a:xfrm>
            <a:off x="6284080" y="3290471"/>
            <a:ext cx="3166110" cy="1257300"/>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 Describe “proficient” performance</a:t>
            </a:r>
          </a:p>
        </p:txBody>
      </p:sp>
      <p:sp>
        <p:nvSpPr>
          <p:cNvPr id="5" name="Arrow: Left 4">
            <a:extLst>
              <a:ext uri="{FF2B5EF4-FFF2-40B4-BE49-F238E27FC236}">
                <a16:creationId xmlns:a16="http://schemas.microsoft.com/office/drawing/2014/main" id="{6819F18D-1F27-8C15-9B2B-6014055912F7}"/>
              </a:ext>
            </a:extLst>
          </p:cNvPr>
          <p:cNvSpPr/>
          <p:nvPr/>
        </p:nvSpPr>
        <p:spPr>
          <a:xfrm>
            <a:off x="6579288" y="5140411"/>
            <a:ext cx="3407754" cy="1459614"/>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  Describe “getting started” and “making progress”</a:t>
            </a:r>
          </a:p>
        </p:txBody>
      </p:sp>
      <p:sp>
        <p:nvSpPr>
          <p:cNvPr id="8" name="TextBox 7">
            <a:extLst>
              <a:ext uri="{FF2B5EF4-FFF2-40B4-BE49-F238E27FC236}">
                <a16:creationId xmlns:a16="http://schemas.microsoft.com/office/drawing/2014/main" id="{98EC839E-4C2D-1B07-4B27-BBC1F32DC28A}"/>
              </a:ext>
            </a:extLst>
          </p:cNvPr>
          <p:cNvSpPr txBox="1"/>
          <p:nvPr/>
        </p:nvSpPr>
        <p:spPr>
          <a:xfrm>
            <a:off x="9638270" y="147176"/>
            <a:ext cx="2429066" cy="4893647"/>
          </a:xfrm>
          <a:prstGeom prst="rect">
            <a:avLst/>
          </a:prstGeom>
          <a:noFill/>
        </p:spPr>
        <p:txBody>
          <a:bodyPr wrap="square" rtlCol="0">
            <a:spAutoFit/>
          </a:bodyPr>
          <a:lstStyle/>
          <a:p>
            <a:r>
              <a:rPr lang="en-US" sz="2800" b="0" i="0" u="none" strike="noStrike" dirty="0">
                <a:solidFill>
                  <a:srgbClr val="000000"/>
                </a:solidFill>
                <a:effectLst/>
                <a:latin typeface="Calibri" panose="020F0502020204030204" pitchFamily="34" charset="0"/>
              </a:rPr>
              <a:t>Students monitor their progress and identify evidence for their personal Body of Evidence</a:t>
            </a:r>
            <a:br>
              <a:rPr lang="en-US" sz="2800" b="0" i="0" u="none" strike="noStrike" dirty="0">
                <a:solidFill>
                  <a:srgbClr val="000000"/>
                </a:solidFill>
                <a:effectLst/>
                <a:latin typeface="Calibri" panose="020F0502020204030204" pitchFamily="34" charset="0"/>
              </a:rPr>
            </a:br>
            <a:br>
              <a:rPr lang="en-US" sz="2800" b="0" dirty="0">
                <a:effectLst/>
              </a:rPr>
            </a:br>
            <a:r>
              <a:rPr lang="en-US" sz="2000" b="0" i="0" u="none" strike="noStrike" dirty="0">
                <a:solidFill>
                  <a:srgbClr val="000000"/>
                </a:solidFill>
                <a:effectLst/>
                <a:latin typeface="Calibri" panose="020F0502020204030204" pitchFamily="34" charset="0"/>
              </a:rPr>
              <a:t>(</a:t>
            </a:r>
            <a:r>
              <a:rPr lang="en-US" sz="2000" i="1" dirty="0">
                <a:solidFill>
                  <a:srgbClr val="000000"/>
                </a:solidFill>
                <a:latin typeface="Calibri" panose="020F0502020204030204" pitchFamily="34" charset="0"/>
              </a:rPr>
              <a:t>D</a:t>
            </a:r>
            <a:r>
              <a:rPr lang="en-US" sz="2000" b="0" i="1" u="none" strike="noStrike" dirty="0">
                <a:solidFill>
                  <a:srgbClr val="000000"/>
                </a:solidFill>
                <a:effectLst/>
                <a:latin typeface="Calibri" panose="020F0502020204030204" pitchFamily="34" charset="0"/>
              </a:rPr>
              <a:t>eeper CB Learning</a:t>
            </a:r>
            <a:r>
              <a:rPr lang="en-US" sz="2000" b="0" i="0" u="none" strike="noStrike" dirty="0">
                <a:solidFill>
                  <a:srgbClr val="000000"/>
                </a:solidFill>
                <a:effectLst/>
                <a:latin typeface="Calibri" panose="020F0502020204030204" pitchFamily="34" charset="0"/>
              </a:rPr>
              <a:t>, Hess, Colby, &amp; Joseph, 2020)</a:t>
            </a:r>
            <a:endParaRPr lang="en-US" sz="2000" dirty="0"/>
          </a:p>
        </p:txBody>
      </p:sp>
      <p:sp>
        <p:nvSpPr>
          <p:cNvPr id="7" name="TextBox 6">
            <a:extLst>
              <a:ext uri="{FF2B5EF4-FFF2-40B4-BE49-F238E27FC236}">
                <a16:creationId xmlns:a16="http://schemas.microsoft.com/office/drawing/2014/main" id="{E055AEE3-650F-2C0D-8ACF-1744DC308B1D}"/>
              </a:ext>
            </a:extLst>
          </p:cNvPr>
          <p:cNvSpPr txBox="1"/>
          <p:nvPr/>
        </p:nvSpPr>
        <p:spPr>
          <a:xfrm>
            <a:off x="4187087" y="3549789"/>
            <a:ext cx="1501140" cy="738664"/>
          </a:xfrm>
          <a:prstGeom prst="rect">
            <a:avLst/>
          </a:prstGeom>
          <a:solidFill>
            <a:schemeClr val="accent2"/>
          </a:solidFill>
        </p:spPr>
        <p:txBody>
          <a:bodyPr wrap="square" rtlCol="0">
            <a:spAutoFit/>
          </a:bodyPr>
          <a:lstStyle/>
          <a:p>
            <a:pPr algn="ctr"/>
            <a:r>
              <a:rPr lang="en-US" dirty="0"/>
              <a:t>Student Documents Evidence</a:t>
            </a:r>
          </a:p>
        </p:txBody>
      </p:sp>
    </p:spTree>
    <p:extLst>
      <p:ext uri="{BB962C8B-B14F-4D97-AF65-F5344CB8AC3E}">
        <p14:creationId xmlns:p14="http://schemas.microsoft.com/office/powerpoint/2010/main" val="41101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40f6fc079d_0_32"/>
          <p:cNvSpPr txBox="1">
            <a:spLocks noGrp="1"/>
          </p:cNvSpPr>
          <p:nvPr>
            <p:ph type="title"/>
          </p:nvPr>
        </p:nvSpPr>
        <p:spPr>
          <a:xfrm>
            <a:off x="838200" y="303341"/>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b="1" dirty="0"/>
              <a:t>Using Reflective Journaling for Complex Tasks</a:t>
            </a:r>
            <a:endParaRPr b="1" dirty="0"/>
          </a:p>
          <a:p>
            <a:pPr marL="0" lvl="0" indent="0" algn="ctr" rtl="0">
              <a:spcBef>
                <a:spcPts val="0"/>
              </a:spcBef>
              <a:spcAft>
                <a:spcPts val="0"/>
              </a:spcAft>
              <a:buNone/>
            </a:pPr>
            <a:r>
              <a:rPr lang="en" sz="2700" dirty="0"/>
              <a:t>©Karin Hess (2023) </a:t>
            </a:r>
            <a:r>
              <a:rPr lang="en" sz="2700" i="1" dirty="0"/>
              <a:t>Rigor by Design, Not Chance</a:t>
            </a:r>
            <a:r>
              <a:rPr lang="en" sz="3100" i="1" dirty="0"/>
              <a:t> </a:t>
            </a:r>
            <a:endParaRPr sz="3100" i="1" dirty="0"/>
          </a:p>
        </p:txBody>
      </p:sp>
      <p:sp>
        <p:nvSpPr>
          <p:cNvPr id="331" name="Google Shape;331;g140f6fc079d_0_3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 sz="3300" b="1" dirty="0"/>
              <a:t>S</a:t>
            </a:r>
            <a:r>
              <a:rPr lang="en" sz="2617" b="1" dirty="0">
                <a:latin typeface="Arial"/>
                <a:ea typeface="Arial"/>
                <a:cs typeface="Arial"/>
                <a:sym typeface="Arial"/>
              </a:rPr>
              <a:t>ample Prompts </a:t>
            </a:r>
            <a:endParaRPr sz="2617" b="1" dirty="0">
              <a:latin typeface="Arial"/>
              <a:ea typeface="Arial"/>
              <a:cs typeface="Arial"/>
              <a:sym typeface="Arial"/>
            </a:endParaRPr>
          </a:p>
          <a:p>
            <a:pPr marL="0" lvl="0" indent="0" algn="l" rtl="0">
              <a:spcBef>
                <a:spcPts val="0"/>
              </a:spcBef>
              <a:spcAft>
                <a:spcPts val="0"/>
              </a:spcAft>
              <a:buNone/>
            </a:pPr>
            <a:endParaRPr sz="2617" b="1" dirty="0">
              <a:latin typeface="Arial"/>
              <a:ea typeface="Arial"/>
              <a:cs typeface="Arial"/>
              <a:sym typeface="Arial"/>
            </a:endParaRPr>
          </a:p>
          <a:p>
            <a:pPr marL="457200" lvl="0" indent="-394820" algn="l" rtl="0">
              <a:lnSpc>
                <a:spcPct val="115000"/>
              </a:lnSpc>
              <a:spcBef>
                <a:spcPts val="0"/>
              </a:spcBef>
              <a:spcAft>
                <a:spcPts val="0"/>
              </a:spcAft>
              <a:buClr>
                <a:srgbClr val="353535"/>
              </a:buClr>
              <a:buSzPts val="2618"/>
              <a:buChar char="•"/>
            </a:pPr>
            <a:r>
              <a:rPr lang="en" sz="2617" b="1" dirty="0">
                <a:latin typeface="Arial"/>
                <a:ea typeface="Arial"/>
                <a:cs typeface="Arial"/>
                <a:sym typeface="Arial"/>
              </a:rPr>
              <a:t>How did you </a:t>
            </a:r>
            <a:r>
              <a:rPr lang="en" sz="2617" b="1" dirty="0">
                <a:solidFill>
                  <a:srgbClr val="7030A0"/>
                </a:solidFill>
                <a:latin typeface="Arial"/>
                <a:ea typeface="Arial"/>
                <a:cs typeface="Arial"/>
                <a:sym typeface="Arial"/>
              </a:rPr>
              <a:t>determine your focus and develop your ideas</a:t>
            </a:r>
            <a:r>
              <a:rPr lang="en" sz="2617" b="1" dirty="0">
                <a:latin typeface="Arial"/>
                <a:ea typeface="Arial"/>
                <a:cs typeface="Arial"/>
                <a:sym typeface="Arial"/>
              </a:rPr>
              <a:t>?</a:t>
            </a:r>
            <a:endParaRPr sz="2617" dirty="0">
              <a:solidFill>
                <a:srgbClr val="353535"/>
              </a:solidFill>
              <a:latin typeface="Arial"/>
              <a:ea typeface="Arial"/>
              <a:cs typeface="Arial"/>
              <a:sym typeface="Arial"/>
            </a:endParaRPr>
          </a:p>
          <a:p>
            <a:pPr marL="457200" lvl="0" indent="-394820" algn="l" rtl="0">
              <a:lnSpc>
                <a:spcPct val="115000"/>
              </a:lnSpc>
              <a:spcBef>
                <a:spcPts val="800"/>
              </a:spcBef>
              <a:spcAft>
                <a:spcPts val="0"/>
              </a:spcAft>
              <a:buSzPts val="2618"/>
              <a:buFont typeface="Arial"/>
              <a:buChar char="•"/>
            </a:pPr>
            <a:r>
              <a:rPr lang="en" sz="2617" b="1" dirty="0">
                <a:latin typeface="Arial"/>
                <a:ea typeface="Arial"/>
                <a:cs typeface="Arial"/>
                <a:sym typeface="Arial"/>
              </a:rPr>
              <a:t>What prior </a:t>
            </a:r>
            <a:r>
              <a:rPr lang="en" sz="2617" b="1" dirty="0">
                <a:solidFill>
                  <a:srgbClr val="7030A0"/>
                </a:solidFill>
                <a:latin typeface="Arial"/>
                <a:ea typeface="Arial"/>
                <a:cs typeface="Arial"/>
                <a:sym typeface="Arial"/>
              </a:rPr>
              <a:t>knowledge /skills </a:t>
            </a:r>
            <a:r>
              <a:rPr lang="en" sz="2617" b="1" dirty="0">
                <a:latin typeface="Arial"/>
                <a:ea typeface="Arial"/>
                <a:cs typeface="Arial"/>
                <a:sym typeface="Arial"/>
              </a:rPr>
              <a:t>did you apply (transfer)?</a:t>
            </a:r>
            <a:endParaRPr sz="2617" b="1" dirty="0">
              <a:latin typeface="Arial"/>
              <a:ea typeface="Arial"/>
              <a:cs typeface="Arial"/>
              <a:sym typeface="Arial"/>
            </a:endParaRPr>
          </a:p>
          <a:p>
            <a:pPr marL="457200" lvl="0" indent="-394820" algn="l" rtl="0">
              <a:lnSpc>
                <a:spcPct val="115000"/>
              </a:lnSpc>
              <a:spcBef>
                <a:spcPts val="0"/>
              </a:spcBef>
              <a:spcAft>
                <a:spcPts val="0"/>
              </a:spcAft>
              <a:buSzPts val="2618"/>
              <a:buFont typeface="Arial"/>
              <a:buChar char="•"/>
            </a:pPr>
            <a:r>
              <a:rPr lang="en" sz="2617" b="1" dirty="0">
                <a:solidFill>
                  <a:srgbClr val="404040"/>
                </a:solidFill>
                <a:latin typeface="Arial"/>
                <a:ea typeface="Arial"/>
                <a:cs typeface="Arial"/>
                <a:sym typeface="Arial"/>
              </a:rPr>
              <a:t>How will your______ </a:t>
            </a:r>
            <a:r>
              <a:rPr lang="en" sz="2617" b="1" dirty="0">
                <a:solidFill>
                  <a:srgbClr val="00B050"/>
                </a:solidFill>
                <a:latin typeface="Arial"/>
                <a:ea typeface="Arial"/>
                <a:cs typeface="Arial"/>
                <a:sym typeface="Arial"/>
              </a:rPr>
              <a:t>reflect what you learned</a:t>
            </a:r>
            <a:r>
              <a:rPr lang="en" sz="2617" b="1" dirty="0">
                <a:solidFill>
                  <a:srgbClr val="404040"/>
                </a:solidFill>
                <a:latin typeface="Arial"/>
                <a:ea typeface="Arial"/>
                <a:cs typeface="Arial"/>
                <a:sym typeface="Arial"/>
              </a:rPr>
              <a:t>?</a:t>
            </a:r>
            <a:endParaRPr sz="2617" b="1" dirty="0">
              <a:solidFill>
                <a:srgbClr val="404040"/>
              </a:solidFill>
              <a:latin typeface="Arial"/>
              <a:ea typeface="Arial"/>
              <a:cs typeface="Arial"/>
              <a:sym typeface="Arial"/>
            </a:endParaRPr>
          </a:p>
          <a:p>
            <a:pPr marL="457200" lvl="0" indent="-394820" algn="l" rtl="0">
              <a:lnSpc>
                <a:spcPct val="115000"/>
              </a:lnSpc>
              <a:spcBef>
                <a:spcPts val="0"/>
              </a:spcBef>
              <a:spcAft>
                <a:spcPts val="0"/>
              </a:spcAft>
              <a:buSzPts val="2618"/>
              <a:buFont typeface="Arial"/>
              <a:buChar char="•"/>
            </a:pPr>
            <a:r>
              <a:rPr lang="en" sz="2617" b="1" dirty="0">
                <a:latin typeface="Arial"/>
                <a:ea typeface="Arial"/>
                <a:cs typeface="Arial"/>
                <a:sym typeface="Arial"/>
              </a:rPr>
              <a:t>What decisions did you make to </a:t>
            </a:r>
            <a:r>
              <a:rPr lang="en" sz="2617" b="1" dirty="0">
                <a:solidFill>
                  <a:srgbClr val="0070C0"/>
                </a:solidFill>
                <a:latin typeface="Arial"/>
                <a:ea typeface="Arial"/>
                <a:cs typeface="Arial"/>
                <a:sym typeface="Arial"/>
              </a:rPr>
              <a:t>create OR IMPROVE </a:t>
            </a:r>
            <a:r>
              <a:rPr lang="en" sz="2617" b="1" dirty="0">
                <a:latin typeface="Arial"/>
                <a:ea typeface="Arial"/>
                <a:cs typeface="Arial"/>
                <a:sym typeface="Arial"/>
              </a:rPr>
              <a:t>your final product?</a:t>
            </a:r>
            <a:endParaRPr sz="2617" b="1" dirty="0">
              <a:latin typeface="Arial"/>
              <a:ea typeface="Arial"/>
              <a:cs typeface="Arial"/>
              <a:sym typeface="Arial"/>
            </a:endParaRPr>
          </a:p>
          <a:p>
            <a:pPr marL="457200" lvl="0" indent="-394820" algn="l" rtl="0">
              <a:lnSpc>
                <a:spcPct val="115000"/>
              </a:lnSpc>
              <a:spcBef>
                <a:spcPts val="0"/>
              </a:spcBef>
              <a:spcAft>
                <a:spcPts val="0"/>
              </a:spcAft>
              <a:buClr>
                <a:srgbClr val="353535"/>
              </a:buClr>
              <a:buSzPts val="2618"/>
              <a:buFont typeface="Arial"/>
              <a:buChar char="•"/>
            </a:pPr>
            <a:r>
              <a:rPr lang="en" sz="2617" b="1" dirty="0">
                <a:solidFill>
                  <a:srgbClr val="404040"/>
                </a:solidFill>
                <a:latin typeface="Arial"/>
                <a:ea typeface="Arial"/>
                <a:cs typeface="Arial"/>
                <a:sym typeface="Arial"/>
              </a:rPr>
              <a:t>What </a:t>
            </a:r>
            <a:r>
              <a:rPr lang="en" sz="2617" b="1" dirty="0">
                <a:solidFill>
                  <a:srgbClr val="0070C0"/>
                </a:solidFill>
                <a:latin typeface="Arial"/>
                <a:ea typeface="Arial"/>
                <a:cs typeface="Arial"/>
                <a:sym typeface="Arial"/>
              </a:rPr>
              <a:t>new insights </a:t>
            </a:r>
            <a:r>
              <a:rPr lang="en" sz="2617" b="1" dirty="0">
                <a:solidFill>
                  <a:srgbClr val="404040"/>
                </a:solidFill>
                <a:latin typeface="Arial"/>
                <a:ea typeface="Arial"/>
                <a:cs typeface="Arial"/>
                <a:sym typeface="Arial"/>
              </a:rPr>
              <a:t>are you starting to develop about the topic?</a:t>
            </a:r>
            <a:endParaRPr sz="2617" b="1" dirty="0">
              <a:solidFill>
                <a:srgbClr val="404040"/>
              </a:solidFill>
              <a:latin typeface="Arial"/>
              <a:ea typeface="Arial"/>
              <a:cs typeface="Arial"/>
              <a:sym typeface="Arial"/>
            </a:endParaRPr>
          </a:p>
          <a:p>
            <a:pPr marL="457200" lvl="0" indent="-394820" algn="l" rtl="0">
              <a:lnSpc>
                <a:spcPct val="115000"/>
              </a:lnSpc>
              <a:spcBef>
                <a:spcPts val="0"/>
              </a:spcBef>
              <a:spcAft>
                <a:spcPts val="0"/>
              </a:spcAft>
              <a:buClr>
                <a:srgbClr val="404040"/>
              </a:buClr>
              <a:buSzPts val="2618"/>
              <a:buFont typeface="Arial"/>
              <a:buChar char="•"/>
            </a:pPr>
            <a:r>
              <a:rPr lang="en" sz="2617" b="1" dirty="0">
                <a:solidFill>
                  <a:srgbClr val="404040"/>
                </a:solidFill>
                <a:latin typeface="Arial"/>
                <a:ea typeface="Arial"/>
                <a:cs typeface="Arial"/>
                <a:sym typeface="Arial"/>
              </a:rPr>
              <a:t>What </a:t>
            </a:r>
            <a:r>
              <a:rPr lang="en" sz="2617" b="1" dirty="0">
                <a:solidFill>
                  <a:srgbClr val="0070C0"/>
                </a:solidFill>
                <a:latin typeface="Arial"/>
                <a:ea typeface="Arial"/>
                <a:cs typeface="Arial"/>
                <a:sym typeface="Arial"/>
              </a:rPr>
              <a:t>connections</a:t>
            </a:r>
            <a:r>
              <a:rPr lang="en" sz="2617" b="1" dirty="0">
                <a:solidFill>
                  <a:srgbClr val="404040"/>
                </a:solidFill>
                <a:latin typeface="Arial"/>
                <a:ea typeface="Arial"/>
                <a:cs typeface="Arial"/>
                <a:sym typeface="Arial"/>
              </a:rPr>
              <a:t> can you make to the Essential Question?</a:t>
            </a:r>
            <a:endParaRPr sz="2617" b="1" dirty="0">
              <a:solidFill>
                <a:srgbClr val="404040"/>
              </a:solidFill>
              <a:latin typeface="Arial"/>
              <a:ea typeface="Arial"/>
              <a:cs typeface="Arial"/>
              <a:sym typeface="Arial"/>
            </a:endParaRPr>
          </a:p>
        </p:txBody>
      </p:sp>
      <p:grpSp>
        <p:nvGrpSpPr>
          <p:cNvPr id="3" name="Group 2">
            <a:extLst>
              <a:ext uri="{FF2B5EF4-FFF2-40B4-BE49-F238E27FC236}">
                <a16:creationId xmlns:a16="http://schemas.microsoft.com/office/drawing/2014/main" id="{107E6687-418F-CA50-2871-08769739B026}"/>
              </a:ext>
            </a:extLst>
          </p:cNvPr>
          <p:cNvGrpSpPr>
            <a:grpSpLocks/>
          </p:cNvGrpSpPr>
          <p:nvPr/>
        </p:nvGrpSpPr>
        <p:grpSpPr bwMode="auto">
          <a:xfrm>
            <a:off x="10014626" y="1056608"/>
            <a:ext cx="1799665" cy="1325700"/>
            <a:chOff x="6660" y="3240"/>
            <a:chExt cx="4680" cy="1980"/>
          </a:xfrm>
        </p:grpSpPr>
        <p:grpSp>
          <p:nvGrpSpPr>
            <p:cNvPr id="4" name="Group 3">
              <a:extLst>
                <a:ext uri="{FF2B5EF4-FFF2-40B4-BE49-F238E27FC236}">
                  <a16:creationId xmlns:a16="http://schemas.microsoft.com/office/drawing/2014/main" id="{6A5A8367-10BE-4659-A3FC-9F3CD39BA9C0}"/>
                </a:ext>
              </a:extLst>
            </p:cNvPr>
            <p:cNvGrpSpPr>
              <a:grpSpLocks/>
            </p:cNvGrpSpPr>
            <p:nvPr/>
          </p:nvGrpSpPr>
          <p:grpSpPr bwMode="auto">
            <a:xfrm>
              <a:off x="6660" y="3240"/>
              <a:ext cx="4680" cy="1980"/>
              <a:chOff x="6660" y="3240"/>
              <a:chExt cx="4680" cy="1980"/>
            </a:xfrm>
          </p:grpSpPr>
          <p:sp>
            <p:nvSpPr>
              <p:cNvPr id="5" name="Freeform 5">
                <a:extLst>
                  <a:ext uri="{FF2B5EF4-FFF2-40B4-BE49-F238E27FC236}">
                    <a16:creationId xmlns:a16="http://schemas.microsoft.com/office/drawing/2014/main" id="{D9C9B2E5-6E67-F0F0-7A8F-815F627A37A4}"/>
                  </a:ext>
                </a:extLst>
              </p:cNvPr>
              <p:cNvSpPr>
                <a:spLocks/>
              </p:cNvSpPr>
              <p:nvPr/>
            </p:nvSpPr>
            <p:spPr bwMode="auto">
              <a:xfrm>
                <a:off x="6660" y="3240"/>
                <a:ext cx="4680" cy="1980"/>
              </a:xfrm>
              <a:custGeom>
                <a:avLst/>
                <a:gdLst>
                  <a:gd name="T0" fmla="+- 0 11340 6660"/>
                  <a:gd name="T1" fmla="*/ T0 w 4680"/>
                  <a:gd name="T2" fmla="+- 0 3240 3240"/>
                  <a:gd name="T3" fmla="*/ 3240 h 1980"/>
                  <a:gd name="T4" fmla="+- 0 6660 6660"/>
                  <a:gd name="T5" fmla="*/ T4 w 4680"/>
                  <a:gd name="T6" fmla="+- 0 3240 3240"/>
                  <a:gd name="T7" fmla="*/ 3240 h 1980"/>
                  <a:gd name="T8" fmla="+- 0 6660 6660"/>
                  <a:gd name="T9" fmla="*/ T8 w 4680"/>
                  <a:gd name="T10" fmla="+- 0 5220 3240"/>
                  <a:gd name="T11" fmla="*/ 5220 h 1980"/>
                  <a:gd name="T12" fmla="+- 0 11340 6660"/>
                  <a:gd name="T13" fmla="*/ T12 w 4680"/>
                  <a:gd name="T14" fmla="+- 0 5220 3240"/>
                  <a:gd name="T15" fmla="*/ 5220 h 1980"/>
                  <a:gd name="T16" fmla="+- 0 11340 6660"/>
                  <a:gd name="T17" fmla="*/ T16 w 4680"/>
                  <a:gd name="T18" fmla="+- 0 3240 3240"/>
                  <a:gd name="T19" fmla="*/ 3240 h 1980"/>
                </a:gdLst>
                <a:ahLst/>
                <a:cxnLst>
                  <a:cxn ang="0">
                    <a:pos x="T1" y="T3"/>
                  </a:cxn>
                  <a:cxn ang="0">
                    <a:pos x="T5" y="T7"/>
                  </a:cxn>
                  <a:cxn ang="0">
                    <a:pos x="T9" y="T11"/>
                  </a:cxn>
                  <a:cxn ang="0">
                    <a:pos x="T13" y="T15"/>
                  </a:cxn>
                  <a:cxn ang="0">
                    <a:pos x="T17" y="T19"/>
                  </a:cxn>
                </a:cxnLst>
                <a:rect l="0" t="0" r="r" b="b"/>
                <a:pathLst>
                  <a:path w="4680" h="1980">
                    <a:moveTo>
                      <a:pt x="4680" y="0"/>
                    </a:moveTo>
                    <a:lnTo>
                      <a:pt x="0" y="0"/>
                    </a:lnTo>
                    <a:lnTo>
                      <a:pt x="0" y="1980"/>
                    </a:lnTo>
                    <a:lnTo>
                      <a:pt x="4680" y="1980"/>
                    </a:lnTo>
                    <a:lnTo>
                      <a:pt x="4680" y="0"/>
                    </a:lnTo>
                    <a:close/>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6" name="Picture 5">
                <a:extLst>
                  <a:ext uri="{FF2B5EF4-FFF2-40B4-BE49-F238E27FC236}">
                    <a16:creationId xmlns:a16="http://schemas.microsoft.com/office/drawing/2014/main" id="{D02925C7-BC2D-F904-4F22-31D6722E4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 y="3395"/>
                <a:ext cx="4417" cy="1676"/>
              </a:xfrm>
              <a:prstGeom prst="rect">
                <a:avLst/>
              </a:prstGeom>
              <a:noFill/>
              <a:ln>
                <a:noFill/>
              </a:ln>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4DC2-D1D7-C563-6538-407C16FC1E6C}"/>
              </a:ext>
            </a:extLst>
          </p:cNvPr>
          <p:cNvSpPr>
            <a:spLocks noGrp="1"/>
          </p:cNvSpPr>
          <p:nvPr>
            <p:ph type="title"/>
          </p:nvPr>
        </p:nvSpPr>
        <p:spPr>
          <a:xfrm>
            <a:off x="838199" y="229202"/>
            <a:ext cx="10515600" cy="722270"/>
          </a:xfrm>
        </p:spPr>
        <p:txBody>
          <a:bodyPr/>
          <a:lstStyle/>
          <a:p>
            <a:r>
              <a:rPr lang="en-US" dirty="0"/>
              <a:t>Student-Led Conferences</a:t>
            </a:r>
          </a:p>
        </p:txBody>
      </p:sp>
      <p:sp>
        <p:nvSpPr>
          <p:cNvPr id="3" name="Text Placeholder 2">
            <a:extLst>
              <a:ext uri="{FF2B5EF4-FFF2-40B4-BE49-F238E27FC236}">
                <a16:creationId xmlns:a16="http://schemas.microsoft.com/office/drawing/2014/main" id="{638C7CCE-6BCA-E95B-D217-4CEA897BEA57}"/>
              </a:ext>
            </a:extLst>
          </p:cNvPr>
          <p:cNvSpPr>
            <a:spLocks noGrp="1"/>
          </p:cNvSpPr>
          <p:nvPr>
            <p:ph type="body" idx="1"/>
          </p:nvPr>
        </p:nvSpPr>
        <p:spPr>
          <a:xfrm>
            <a:off x="329624" y="840261"/>
            <a:ext cx="11693500" cy="4351339"/>
          </a:xfrm>
        </p:spPr>
        <p:txBody>
          <a:bodyPr>
            <a:normAutofit/>
          </a:bodyPr>
          <a:lstStyle/>
          <a:p>
            <a:r>
              <a:rPr lang="en-US" sz="2800" dirty="0"/>
              <a:t>Evidence-Based Criteria: Rubrics for Academic &amp; Personal Skills</a:t>
            </a:r>
          </a:p>
          <a:p>
            <a:r>
              <a:rPr lang="en-US" sz="2800" dirty="0"/>
              <a:t>Students Prepare Using Their Body of Evidence (e.g., Digital Portfolios)</a:t>
            </a:r>
          </a:p>
        </p:txBody>
      </p:sp>
      <p:pic>
        <p:nvPicPr>
          <p:cNvPr id="4" name="Google Shape;344;gff9576ac69_3_2">
            <a:extLst>
              <a:ext uri="{FF2B5EF4-FFF2-40B4-BE49-F238E27FC236}">
                <a16:creationId xmlns:a16="http://schemas.microsoft.com/office/drawing/2014/main" id="{F6887CB1-10EE-6A35-7C2D-046F01C79C25}"/>
              </a:ext>
            </a:extLst>
          </p:cNvPr>
          <p:cNvPicPr preferRelativeResize="0"/>
          <p:nvPr/>
        </p:nvPicPr>
        <p:blipFill>
          <a:blip r:embed="rId3">
            <a:alphaModFix/>
          </a:blip>
          <a:stretch>
            <a:fillRect/>
          </a:stretch>
        </p:blipFill>
        <p:spPr>
          <a:xfrm>
            <a:off x="961766" y="2043563"/>
            <a:ext cx="10017433" cy="4716464"/>
          </a:xfrm>
          <a:prstGeom prst="rect">
            <a:avLst/>
          </a:prstGeom>
          <a:noFill/>
          <a:ln>
            <a:noFill/>
          </a:ln>
        </p:spPr>
      </p:pic>
    </p:spTree>
    <p:extLst>
      <p:ext uri="{BB962C8B-B14F-4D97-AF65-F5344CB8AC3E}">
        <p14:creationId xmlns:p14="http://schemas.microsoft.com/office/powerpoint/2010/main" val="2575236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140f3715b79_0_3"/>
          <p:cNvSpPr txBox="1">
            <a:spLocks noGrp="1"/>
          </p:cNvSpPr>
          <p:nvPr>
            <p:ph type="title"/>
          </p:nvPr>
        </p:nvSpPr>
        <p:spPr>
          <a:xfrm>
            <a:off x="534430" y="431251"/>
            <a:ext cx="9289191" cy="919978"/>
          </a:xfrm>
          <a:prstGeom prst="rect">
            <a:avLst/>
          </a:prstGeom>
        </p:spPr>
        <p:txBody>
          <a:bodyPr spcFirstLastPara="1" wrap="square" lIns="91425" tIns="45700" rIns="91425" bIns="45700" anchor="ctr" anchorCtr="0">
            <a:normAutofit fontScale="90000"/>
          </a:bodyPr>
          <a:lstStyle/>
          <a:p>
            <a:pPr lvl="0" algn="ctr">
              <a:buSzPts val="1100"/>
            </a:pPr>
            <a:r>
              <a:rPr lang="en-US" sz="4000" b="1" dirty="0">
                <a:solidFill>
                  <a:srgbClr val="0070C0"/>
                </a:solidFill>
              </a:rPr>
              <a:t>2019 Gallup Report – Creativity in Learning</a:t>
            </a:r>
            <a:br>
              <a:rPr lang="en-US" sz="4000" b="1" dirty="0">
                <a:solidFill>
                  <a:srgbClr val="0070C0"/>
                </a:solidFill>
              </a:rPr>
            </a:br>
            <a:r>
              <a:rPr lang="en-US" sz="2700" dirty="0"/>
              <a:t>To what extent are we preparing students to be productive, successful employees and global citizens?</a:t>
            </a:r>
            <a:br>
              <a:rPr lang="en-US" sz="4000" b="1" dirty="0">
                <a:solidFill>
                  <a:srgbClr val="0070C0"/>
                </a:solidFill>
              </a:rPr>
            </a:br>
            <a:r>
              <a:rPr lang="en-US" sz="2200" dirty="0">
                <a:hlinkClick r:id="rId3"/>
              </a:rPr>
              <a:t>Creativity in Learning </a:t>
            </a:r>
            <a:r>
              <a:rPr lang="en-US" sz="2200" dirty="0" err="1">
                <a:hlinkClick r:id="rId3"/>
              </a:rPr>
              <a:t>gallup</a:t>
            </a:r>
            <a:r>
              <a:rPr lang="en-US" sz="2200" dirty="0">
                <a:hlinkClick r:id="rId3"/>
              </a:rPr>
              <a:t> report.pdf</a:t>
            </a:r>
            <a:endParaRPr sz="2200" dirty="0"/>
          </a:p>
        </p:txBody>
      </p:sp>
      <p:sp>
        <p:nvSpPr>
          <p:cNvPr id="111" name="Google Shape;111;g140f3715b79_0_3"/>
          <p:cNvSpPr txBox="1">
            <a:spLocks noGrp="1"/>
          </p:cNvSpPr>
          <p:nvPr>
            <p:ph type="body" idx="1"/>
          </p:nvPr>
        </p:nvSpPr>
        <p:spPr>
          <a:xfrm>
            <a:off x="147251" y="1524224"/>
            <a:ext cx="11518556" cy="507552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1000"/>
              </a:spcBef>
              <a:spcAft>
                <a:spcPts val="0"/>
              </a:spcAft>
              <a:buNone/>
            </a:pPr>
            <a:r>
              <a:rPr lang="en" sz="3200" dirty="0">
                <a:solidFill>
                  <a:srgbClr val="0070C0"/>
                </a:solidFill>
                <a:latin typeface="Arial"/>
                <a:cs typeface="Arial"/>
                <a:sym typeface="Arial"/>
              </a:rPr>
              <a:t>Teachers …</a:t>
            </a:r>
          </a:p>
          <a:p>
            <a:pPr marL="0" lvl="0" indent="0" algn="l" rtl="0">
              <a:lnSpc>
                <a:spcPct val="115000"/>
              </a:lnSpc>
              <a:spcBef>
                <a:spcPts val="1000"/>
              </a:spcBef>
              <a:spcAft>
                <a:spcPts val="0"/>
              </a:spcAft>
              <a:buNone/>
            </a:pPr>
            <a:r>
              <a:rPr lang="en-US" sz="2400" dirty="0"/>
              <a:t>“Teachers who practice creativity in learning use </a:t>
            </a:r>
            <a:r>
              <a:rPr lang="en-US" sz="2400" u="sng" dirty="0"/>
              <a:t>student-centered techniques </a:t>
            </a:r>
            <a:r>
              <a:rPr lang="en-US" sz="2400" dirty="0"/>
              <a:t>including project-based assignments that </a:t>
            </a:r>
            <a:r>
              <a:rPr lang="en-US" sz="2400" u="sng" dirty="0"/>
              <a:t>require students to think of their own solutions to problems, as well as self-directed assignments</a:t>
            </a:r>
            <a:r>
              <a:rPr lang="en-US" sz="2400" dirty="0"/>
              <a:t> that give students input on what they’d like to learn” </a:t>
            </a:r>
            <a:r>
              <a:rPr lang="en-US" sz="2400" dirty="0">
                <a:latin typeface="Calibri" panose="020F0502020204030204" pitchFamily="34" charset="0"/>
                <a:cs typeface="Calibri" panose="020F0502020204030204" pitchFamily="34" charset="0"/>
              </a:rPr>
              <a:t>(p. 6).</a:t>
            </a:r>
            <a:endParaRPr lang="en" sz="2400" dirty="0">
              <a:solidFill>
                <a:srgbClr val="0070C0"/>
              </a:solidFill>
              <a:latin typeface="Calibri" panose="020F0502020204030204" pitchFamily="34" charset="0"/>
              <a:cs typeface="Calibri" panose="020F0502020204030204" pitchFamily="34" charset="0"/>
              <a:sym typeface="Arial"/>
            </a:endParaRPr>
          </a:p>
          <a:p>
            <a:pPr marL="0" lvl="0" indent="0" algn="l" rtl="0">
              <a:lnSpc>
                <a:spcPct val="115000"/>
              </a:lnSpc>
              <a:spcBef>
                <a:spcPts val="1000"/>
              </a:spcBef>
              <a:spcAft>
                <a:spcPts val="0"/>
              </a:spcAft>
              <a:buNone/>
            </a:pPr>
            <a:endParaRPr lang="en" sz="3200" dirty="0">
              <a:solidFill>
                <a:srgbClr val="0070C0"/>
              </a:solidFill>
              <a:latin typeface="Arial"/>
              <a:cs typeface="Arial"/>
              <a:sym typeface="Arial"/>
            </a:endParaRPr>
          </a:p>
          <a:p>
            <a:pPr marL="0" lvl="0" indent="0" algn="l" rtl="0">
              <a:lnSpc>
                <a:spcPct val="115000"/>
              </a:lnSpc>
              <a:spcBef>
                <a:spcPts val="1000"/>
              </a:spcBef>
              <a:spcAft>
                <a:spcPts val="0"/>
              </a:spcAft>
              <a:buNone/>
            </a:pPr>
            <a:r>
              <a:rPr lang="en" sz="3200" dirty="0">
                <a:solidFill>
                  <a:srgbClr val="0070C0"/>
                </a:solidFill>
                <a:latin typeface="Arial"/>
                <a:cs typeface="Arial"/>
                <a:sym typeface="Arial"/>
              </a:rPr>
              <a:t>Students …</a:t>
            </a:r>
          </a:p>
          <a:p>
            <a:pPr marL="0" lvl="0" indent="0" algn="l" rtl="0">
              <a:lnSpc>
                <a:spcPct val="115000"/>
              </a:lnSpc>
              <a:spcBef>
                <a:spcPts val="1000"/>
              </a:spcBef>
              <a:spcAft>
                <a:spcPts val="0"/>
              </a:spcAft>
              <a:buNone/>
            </a:pPr>
            <a:r>
              <a:rPr lang="en" sz="2400" dirty="0">
                <a:solidFill>
                  <a:schemeClr val="tx1"/>
                </a:solidFill>
                <a:latin typeface="Calibri" panose="020F0502020204030204" pitchFamily="34" charset="0"/>
                <a:cs typeface="Calibri" panose="020F0502020204030204" pitchFamily="34" charset="0"/>
                <a:sym typeface="Arial"/>
              </a:rPr>
              <a:t>“</a:t>
            </a:r>
            <a:r>
              <a:rPr lang="en-US" sz="2400" dirty="0">
                <a:solidFill>
                  <a:schemeClr val="tx1"/>
                </a:solidFill>
                <a:latin typeface="Calibri" panose="020F0502020204030204" pitchFamily="34" charset="0"/>
                <a:cs typeface="Calibri" panose="020F0502020204030204" pitchFamily="34" charset="0"/>
              </a:rPr>
              <a:t>A majority of students </a:t>
            </a:r>
            <a:r>
              <a:rPr lang="en-US" sz="2400" u="sng" dirty="0">
                <a:solidFill>
                  <a:schemeClr val="tx1"/>
                </a:solidFill>
                <a:latin typeface="Calibri" panose="020F0502020204030204" pitchFamily="34" charset="0"/>
                <a:cs typeface="Calibri" panose="020F0502020204030204" pitchFamily="34" charset="0"/>
              </a:rPr>
              <a:t>would like to spend more time on activities that help them see how their learning relates to real-life problems outside the classroom</a:t>
            </a:r>
            <a:r>
              <a:rPr lang="en-US" sz="2400" dirty="0">
                <a:solidFill>
                  <a:schemeClr val="tx1"/>
                </a:solidFill>
                <a:latin typeface="Calibri" panose="020F0502020204030204" pitchFamily="34" charset="0"/>
                <a:cs typeface="Calibri" panose="020F0502020204030204" pitchFamily="34" charset="0"/>
              </a:rPr>
              <a:t>. However, only 26% of students say they often work on projects with real-world applications</a:t>
            </a:r>
            <a:r>
              <a:rPr lang="en" sz="2400" dirty="0">
                <a:solidFill>
                  <a:schemeClr val="tx1"/>
                </a:solidFill>
                <a:latin typeface="Calibri" panose="020F0502020204030204" pitchFamily="34" charset="0"/>
                <a:cs typeface="Calibri" panose="020F0502020204030204" pitchFamily="34" charset="0"/>
                <a:sym typeface="Arial"/>
              </a:rPr>
              <a:t>” (p. 4).</a:t>
            </a:r>
            <a:endParaRPr sz="2400" dirty="0">
              <a:solidFill>
                <a:schemeClr val="tx1"/>
              </a:solidFill>
              <a:latin typeface="Calibri" panose="020F0502020204030204" pitchFamily="34" charset="0"/>
              <a:cs typeface="Calibri" panose="020F0502020204030204" pitchFamily="34" charset="0"/>
            </a:endParaRPr>
          </a:p>
        </p:txBody>
      </p:sp>
      <p:pic>
        <p:nvPicPr>
          <p:cNvPr id="5" name="Picture 4" descr="A group of children sitting in a field&#10;&#10;Description automatically generated with low confidence">
            <a:extLst>
              <a:ext uri="{FF2B5EF4-FFF2-40B4-BE49-F238E27FC236}">
                <a16:creationId xmlns:a16="http://schemas.microsoft.com/office/drawing/2014/main" id="{1112A0A3-85C9-6A6D-37E9-342934891A4F}"/>
              </a:ext>
            </a:extLst>
          </p:cNvPr>
          <p:cNvPicPr>
            <a:picLocks noChangeAspect="1"/>
          </p:cNvPicPr>
          <p:nvPr/>
        </p:nvPicPr>
        <p:blipFill>
          <a:blip r:embed="rId4"/>
          <a:stretch>
            <a:fillRect/>
          </a:stretch>
        </p:blipFill>
        <p:spPr>
          <a:xfrm>
            <a:off x="10087429" y="148280"/>
            <a:ext cx="1859777" cy="219950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 name="Picture 2" descr="A picture containing text, screenshot, font, number&#10;&#10;Description automatically generated">
            <a:extLst>
              <a:ext uri="{FF2B5EF4-FFF2-40B4-BE49-F238E27FC236}">
                <a16:creationId xmlns:a16="http://schemas.microsoft.com/office/drawing/2014/main" id="{ACE96BE2-D7C0-3521-F893-517D7EAD7923}"/>
              </a:ext>
            </a:extLst>
          </p:cNvPr>
          <p:cNvPicPr>
            <a:picLocks noChangeAspect="1"/>
          </p:cNvPicPr>
          <p:nvPr/>
        </p:nvPicPr>
        <p:blipFill>
          <a:blip r:embed="rId3"/>
          <a:stretch>
            <a:fillRect/>
          </a:stretch>
        </p:blipFill>
        <p:spPr>
          <a:xfrm>
            <a:off x="564076" y="0"/>
            <a:ext cx="9210119" cy="6689051"/>
          </a:xfrm>
          <a:prstGeom prst="rect">
            <a:avLst/>
          </a:prstGeom>
        </p:spPr>
      </p:pic>
      <p:sp>
        <p:nvSpPr>
          <p:cNvPr id="4" name="Arrow: Left 3">
            <a:extLst>
              <a:ext uri="{FF2B5EF4-FFF2-40B4-BE49-F238E27FC236}">
                <a16:creationId xmlns:a16="http://schemas.microsoft.com/office/drawing/2014/main" id="{2E0A28E9-2977-4776-9AB0-362190992A7D}"/>
              </a:ext>
            </a:extLst>
          </p:cNvPr>
          <p:cNvSpPr/>
          <p:nvPr/>
        </p:nvSpPr>
        <p:spPr>
          <a:xfrm>
            <a:off x="10137294" y="1000897"/>
            <a:ext cx="1161535" cy="74140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F6472EA2-FEBF-A03B-04C7-08A5261201A0}"/>
              </a:ext>
            </a:extLst>
          </p:cNvPr>
          <p:cNvSpPr/>
          <p:nvPr/>
        </p:nvSpPr>
        <p:spPr>
          <a:xfrm rot="16200000">
            <a:off x="10297931" y="5637058"/>
            <a:ext cx="840259" cy="12803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687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ff9576ac69_0_50"/>
          <p:cNvSpPr txBox="1">
            <a:spLocks noGrp="1"/>
          </p:cNvSpPr>
          <p:nvPr>
            <p:ph type="title"/>
          </p:nvPr>
        </p:nvSpPr>
        <p:spPr>
          <a:xfrm>
            <a:off x="653200" y="3429000"/>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4500" dirty="0">
                <a:solidFill>
                  <a:srgbClr val="178DBB"/>
                </a:solidFill>
                <a:latin typeface="Arial"/>
                <a:ea typeface="Arial"/>
                <a:cs typeface="Arial"/>
                <a:sym typeface="Arial"/>
              </a:rPr>
              <a:t>In what ways can student input and decision making make learning and performance-based assessments </a:t>
            </a:r>
            <a:r>
              <a:rPr lang="en" sz="4500" u="sng" dirty="0">
                <a:solidFill>
                  <a:srgbClr val="178DBB"/>
                </a:solidFill>
                <a:latin typeface="Arial"/>
                <a:ea typeface="Arial"/>
                <a:cs typeface="Arial"/>
                <a:sym typeface="Arial"/>
              </a:rPr>
              <a:t>meaningful for students</a:t>
            </a:r>
            <a:r>
              <a:rPr lang="en" sz="4500" dirty="0">
                <a:solidFill>
                  <a:srgbClr val="178DBB"/>
                </a:solidFill>
                <a:latin typeface="Arial"/>
                <a:ea typeface="Arial"/>
                <a:cs typeface="Arial"/>
                <a:sym typeface="Arial"/>
              </a:rPr>
              <a:t>?</a:t>
            </a:r>
            <a:endParaRPr sz="4200" dirty="0"/>
          </a:p>
        </p:txBody>
      </p:sp>
      <p:pic>
        <p:nvPicPr>
          <p:cNvPr id="118" name="Google Shape;118;gff9576ac69_0_50"/>
          <p:cNvPicPr preferRelativeResize="0"/>
          <p:nvPr/>
        </p:nvPicPr>
        <p:blipFill>
          <a:blip r:embed="rId3">
            <a:alphaModFix/>
          </a:blip>
          <a:stretch>
            <a:fillRect/>
          </a:stretch>
        </p:blipFill>
        <p:spPr>
          <a:xfrm>
            <a:off x="4099588" y="367000"/>
            <a:ext cx="3622825" cy="1856700"/>
          </a:xfrm>
          <a:prstGeom prst="rect">
            <a:avLst/>
          </a:prstGeom>
          <a:noFill/>
          <a:ln>
            <a:noFill/>
          </a:ln>
        </p:spPr>
      </p:pic>
    </p:spTree>
    <p:extLst>
      <p:ext uri="{BB962C8B-B14F-4D97-AF65-F5344CB8AC3E}">
        <p14:creationId xmlns:p14="http://schemas.microsoft.com/office/powerpoint/2010/main" val="183656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4877-9853-AADB-A53D-6F6DAB0B6414}"/>
              </a:ext>
            </a:extLst>
          </p:cNvPr>
          <p:cNvSpPr>
            <a:spLocks noGrp="1"/>
          </p:cNvSpPr>
          <p:nvPr>
            <p:ph type="title"/>
          </p:nvPr>
        </p:nvSpPr>
        <p:spPr>
          <a:xfrm>
            <a:off x="641521" y="192130"/>
            <a:ext cx="10515600" cy="648129"/>
          </a:xfrm>
        </p:spPr>
        <p:txBody>
          <a:bodyPr>
            <a:normAutofit fontScale="90000"/>
          </a:bodyPr>
          <a:lstStyle/>
          <a:p>
            <a:pPr algn="ctr"/>
            <a:r>
              <a:rPr lang="en-US" dirty="0"/>
              <a:t>Research Tidbits &amp; Lessons Learned about Implementing PBE</a:t>
            </a:r>
          </a:p>
        </p:txBody>
      </p:sp>
      <p:sp>
        <p:nvSpPr>
          <p:cNvPr id="3" name="Text Placeholder 2">
            <a:extLst>
              <a:ext uri="{FF2B5EF4-FFF2-40B4-BE49-F238E27FC236}">
                <a16:creationId xmlns:a16="http://schemas.microsoft.com/office/drawing/2014/main" id="{6AE0FA7B-2672-F1F8-8BDC-AA99A6D0A9F0}"/>
              </a:ext>
            </a:extLst>
          </p:cNvPr>
          <p:cNvSpPr>
            <a:spLocks noGrp="1"/>
          </p:cNvSpPr>
          <p:nvPr>
            <p:ph type="body" idx="1"/>
          </p:nvPr>
        </p:nvSpPr>
        <p:spPr>
          <a:xfrm>
            <a:off x="269789" y="840259"/>
            <a:ext cx="11666838" cy="4351339"/>
          </a:xfrm>
        </p:spPr>
        <p:txBody>
          <a:bodyPr>
            <a:noAutofit/>
          </a:bodyPr>
          <a:lstStyle/>
          <a:p>
            <a:r>
              <a:rPr lang="en-US" sz="2000" dirty="0">
                <a:solidFill>
                  <a:srgbClr val="666666"/>
                </a:solidFill>
                <a:latin typeface="Calibri" panose="020F0502020204030204" pitchFamily="34" charset="0"/>
                <a:ea typeface="Times New Roman" panose="02020603050405020304" pitchFamily="18" charset="0"/>
                <a:cs typeface="Calibri" panose="020F0502020204030204" pitchFamily="34" charset="0"/>
              </a:rPr>
              <a:t>St</a:t>
            </a:r>
            <a:r>
              <a:rPr lang="en-US" sz="2000" kern="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udents who had a </a:t>
            </a:r>
            <a:r>
              <a:rPr lang="en-US" sz="2000" b="1" kern="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teacher with specific training </a:t>
            </a:r>
            <a:r>
              <a:rPr lang="en-US" sz="2000" kern="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in embedding and assessing work study practices performed higher in academic domain knowledge than students who were not taught by a teacher with work study practice professional learning. </a:t>
            </a:r>
            <a:r>
              <a:rPr lang="en-US" sz="16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Scaling Up Deeper Learning: Results From New Hampshire’s Statewide Efforts - NHLI | New Hampshire Learning Initiative (nhlearninginitiative.org)</a:t>
            </a:r>
            <a:endParaRPr lang="en-US" sz="1600" dirty="0">
              <a:latin typeface="Calibri" panose="020F0502020204030204" pitchFamily="34" charset="0"/>
              <a:cs typeface="Calibri" panose="020F0502020204030204" pitchFamily="34" charset="0"/>
            </a:endParaRPr>
          </a:p>
          <a:p>
            <a:r>
              <a:rPr lang="en-US" sz="2000" dirty="0">
                <a:solidFill>
                  <a:srgbClr val="231F20"/>
                </a:solidFill>
                <a:latin typeface="Calibri" panose="020F0502020204030204" pitchFamily="34" charset="0"/>
                <a:cs typeface="Calibri" panose="020F0502020204030204" pitchFamily="34" charset="0"/>
              </a:rPr>
              <a:t>I</a:t>
            </a:r>
            <a:r>
              <a:rPr lang="en-US" sz="2000" b="0" i="0" dirty="0">
                <a:solidFill>
                  <a:srgbClr val="231F20"/>
                </a:solidFill>
                <a:effectLst/>
                <a:latin typeface="Calibri" panose="020F0502020204030204" pitchFamily="34" charset="0"/>
                <a:cs typeface="Calibri" panose="020F0502020204030204" pitchFamily="34" charset="0"/>
              </a:rPr>
              <a:t>f your objectives from student POG exhibitions include </a:t>
            </a:r>
            <a:r>
              <a:rPr lang="en-US" sz="2000" b="1" i="0" dirty="0">
                <a:solidFill>
                  <a:srgbClr val="231F20"/>
                </a:solidFill>
                <a:effectLst/>
                <a:latin typeface="Calibri" panose="020F0502020204030204" pitchFamily="34" charset="0"/>
                <a:cs typeface="Calibri" panose="020F0502020204030204" pitchFamily="34" charset="0"/>
              </a:rPr>
              <a:t>students producing rich artifacts of learning </a:t>
            </a:r>
            <a:r>
              <a:rPr lang="en-US" sz="2000" b="0" i="0" dirty="0">
                <a:solidFill>
                  <a:srgbClr val="231F20"/>
                </a:solidFill>
                <a:effectLst/>
                <a:latin typeface="Calibri" panose="020F0502020204030204" pitchFamily="34" charset="0"/>
                <a:cs typeface="Calibri" panose="020F0502020204030204" pitchFamily="34" charset="0"/>
              </a:rPr>
              <a:t>and having some practice runs leading up to a rigorous Defense of Learning performance summative assessment – it is imperative that students exhibit and exhibit often</a:t>
            </a:r>
            <a:r>
              <a:rPr lang="en-US" sz="1800" b="0" i="0" dirty="0">
                <a:solidFill>
                  <a:srgbClr val="231F20"/>
                </a:solidFill>
                <a:effectLst/>
                <a:latin typeface="Calibri" panose="020F0502020204030204" pitchFamily="34" charset="0"/>
                <a:cs typeface="Calibri" panose="020F0502020204030204" pitchFamily="34" charset="0"/>
              </a:rPr>
              <a:t>. </a:t>
            </a:r>
            <a:r>
              <a:rPr lang="en-US" sz="1800" kern="0" cap="all" dirty="0">
                <a:solidFill>
                  <a:srgbClr val="231F2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From Good to Great, Initial to Ideal: A Way to Improve Exhibitions and Other Performance Assessments - Aurora Institute (aurora-institute.org)</a:t>
            </a:r>
            <a:r>
              <a:rPr lang="en-US" sz="1600" u="sng" kern="100" dirty="0">
                <a:latin typeface="Calibri" panose="020F0502020204030204" pitchFamily="34" charset="0"/>
                <a:ea typeface="Calibri" panose="020F0502020204030204" pitchFamily="34" charset="0"/>
                <a:cs typeface="Calibri" panose="020F0502020204030204" pitchFamily="34" charset="0"/>
              </a:rPr>
              <a:t> </a:t>
            </a:r>
          </a:p>
          <a:p>
            <a:r>
              <a:rPr lang="en-US" sz="2000" kern="100" dirty="0">
                <a:solidFill>
                  <a:srgbClr val="1C1D1E"/>
                </a:solidFill>
                <a:effectLst/>
                <a:latin typeface="Calibri" panose="020F0502020204030204" pitchFamily="34" charset="0"/>
                <a:ea typeface="Times New Roman" panose="02020603050405020304" pitchFamily="18" charset="0"/>
                <a:cs typeface="Calibri" panose="020F0502020204030204" pitchFamily="34" charset="0"/>
              </a:rPr>
              <a:t>R</a:t>
            </a:r>
            <a:r>
              <a:rPr lang="en-US" sz="2000" kern="0" dirty="0">
                <a:solidFill>
                  <a:srgbClr val="1C1D1E"/>
                </a:solidFill>
                <a:effectLst/>
                <a:latin typeface="Calibri" panose="020F0502020204030204" pitchFamily="34" charset="0"/>
                <a:ea typeface="Times New Roman" panose="02020603050405020304" pitchFamily="18" charset="0"/>
                <a:cs typeface="Calibri" panose="020F0502020204030204" pitchFamily="34" charset="0"/>
              </a:rPr>
              <a:t>esults have shown that </a:t>
            </a:r>
            <a:r>
              <a:rPr lang="en-US" sz="2000" b="1" kern="0" dirty="0">
                <a:solidFill>
                  <a:srgbClr val="1C1D1E"/>
                </a:solidFill>
                <a:effectLst/>
                <a:latin typeface="Calibri" panose="020F0502020204030204" pitchFamily="34" charset="0"/>
                <a:ea typeface="Times New Roman" panose="02020603050405020304" pitchFamily="18" charset="0"/>
                <a:cs typeface="Calibri" panose="020F0502020204030204" pitchFamily="34" charset="0"/>
              </a:rPr>
              <a:t>student recognition </a:t>
            </a:r>
            <a:r>
              <a:rPr lang="en-US" sz="2000" kern="0" dirty="0">
                <a:solidFill>
                  <a:srgbClr val="1C1D1E"/>
                </a:solidFill>
                <a:effectLst/>
                <a:latin typeface="Calibri" panose="020F0502020204030204" pitchFamily="34" charset="0"/>
                <a:ea typeface="Times New Roman" panose="02020603050405020304" pitchFamily="18" charset="0"/>
                <a:cs typeface="Calibri" panose="020F0502020204030204" pitchFamily="34" charset="0"/>
              </a:rPr>
              <a:t>positively impacts student retention and academic success. The results of this research investigation provide quantifiable and qualitative evidence that adds to the literature and contributes additional factors in the domain of competency-based education by which future research can proceed. </a:t>
            </a:r>
            <a:r>
              <a:rPr lang="en-US" sz="16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The impact of student recognition of excellence to student outcome in a competency‐based educational model - </a:t>
            </a:r>
            <a:r>
              <a:rPr lang="en-US" sz="1600" u="sng" kern="1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Bliven</a:t>
            </a:r>
            <a:r>
              <a:rPr lang="en-US" sz="16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 - 2021 - The Journal of Competency-Based Education - Wiley Online Library</a:t>
            </a:r>
            <a:endParaRPr lang="en-US" sz="16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As educators saw student engagement flourish in PBL environments</a:t>
            </a:r>
            <a:r>
              <a:rPr lang="en-US" sz="2000" dirty="0">
                <a:latin typeface="Calibri" panose="020F0502020204030204" pitchFamily="34" charset="0"/>
                <a:cs typeface="Calibri" panose="020F0502020204030204" pitchFamily="34" charset="0"/>
              </a:rPr>
              <a:t>, teachers felt empowered to support the growth and sustainability of project-based learning.  … student engagement supported the adoption and implementation of PBL and motivated teachers to deepen their change in practices in positive ways.  </a:t>
            </a:r>
            <a:r>
              <a:rPr lang="en-US" sz="1600" dirty="0">
                <a:latin typeface="Calibri" panose="020F0502020204030204" pitchFamily="34" charset="0"/>
                <a:cs typeface="Calibri" panose="020F0502020204030204" pitchFamily="34" charset="0"/>
                <a:hlinkClick r:id="rId5"/>
              </a:rPr>
              <a:t>Enabling-Conditions-for-Scaling-PBL-White-Paper.pdf (lucasedresearch.org)</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015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40f3715b79_0_37"/>
          <p:cNvSpPr txBox="1">
            <a:spLocks noGrp="1"/>
          </p:cNvSpPr>
          <p:nvPr>
            <p:ph type="title"/>
          </p:nvPr>
        </p:nvSpPr>
        <p:spPr>
          <a:xfrm>
            <a:off x="838200" y="365125"/>
            <a:ext cx="10515600" cy="644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t>Resources Referenced </a:t>
            </a:r>
            <a:r>
              <a:rPr lang="en" sz="2800" b="1" dirty="0"/>
              <a:t>[1]</a:t>
            </a:r>
            <a:endParaRPr sz="2800" b="1" dirty="0"/>
          </a:p>
        </p:txBody>
      </p:sp>
      <p:sp>
        <p:nvSpPr>
          <p:cNvPr id="396" name="Google Shape;396;g140f3715b79_0_37"/>
          <p:cNvSpPr txBox="1">
            <a:spLocks noGrp="1"/>
          </p:cNvSpPr>
          <p:nvPr>
            <p:ph type="body" idx="1"/>
          </p:nvPr>
        </p:nvSpPr>
        <p:spPr>
          <a:xfrm>
            <a:off x="415200" y="1009225"/>
            <a:ext cx="11361600" cy="5663424"/>
          </a:xfrm>
          <a:prstGeom prst="rect">
            <a:avLst/>
          </a:prstGeom>
        </p:spPr>
        <p:txBody>
          <a:bodyPr spcFirstLastPara="1" wrap="square" lIns="91425" tIns="45700" rIns="91425" bIns="45700" anchor="t" anchorCtr="0">
            <a:noAutofit/>
          </a:bodyPr>
          <a:lstStyle/>
          <a:p>
            <a:pPr rtl="0">
              <a:spcBef>
                <a:spcPts val="0"/>
              </a:spcBef>
              <a:spcAft>
                <a:spcPts val="0"/>
              </a:spcAft>
            </a:pPr>
            <a:r>
              <a:rPr lang="en-US" sz="2000" b="1" i="0" u="none" strike="noStrike" dirty="0">
                <a:solidFill>
                  <a:srgbClr val="000000"/>
                </a:solidFill>
                <a:effectLst/>
                <a:latin typeface="Calibri" panose="020F0502020204030204" pitchFamily="34" charset="0"/>
                <a:cs typeface="Calibri" panose="020F0502020204030204" pitchFamily="34" charset="0"/>
              </a:rPr>
              <a:t>Hess Cognitive Rigor Matrices</a:t>
            </a:r>
            <a:r>
              <a:rPr lang="en-US" sz="2000" b="0" i="0" u="none" strike="noStrike" dirty="0">
                <a:solidFill>
                  <a:srgbClr val="000000"/>
                </a:solidFill>
                <a:effectLst/>
                <a:latin typeface="Calibri" panose="020F0502020204030204" pitchFamily="34" charset="0"/>
                <a:cs typeface="Calibri" panose="020F0502020204030204" pitchFamily="34" charset="0"/>
              </a:rPr>
              <a:t> - </a:t>
            </a:r>
            <a:r>
              <a:rPr lang="en-US" sz="2000" b="0" i="0" u="sng" strike="noStrike" dirty="0">
                <a:solidFill>
                  <a:srgbClr val="0563C1"/>
                </a:solidFill>
                <a:effectLst/>
                <a:latin typeface="Calibri" panose="020F0502020204030204" pitchFamily="34" charset="0"/>
                <a:cs typeface="Calibri" panose="020F0502020204030204" pitchFamily="34" charset="0"/>
                <a:hlinkClick r:id="rId3"/>
              </a:rPr>
              <a:t>Cognitive Rigor and </a:t>
            </a:r>
            <a:r>
              <a:rPr lang="en-US" sz="2000" b="0" i="0" u="sng" strike="noStrike" dirty="0" err="1">
                <a:solidFill>
                  <a:srgbClr val="0563C1"/>
                </a:solidFill>
                <a:effectLst/>
                <a:latin typeface="Calibri" panose="020F0502020204030204" pitchFamily="34" charset="0"/>
                <a:cs typeface="Calibri" panose="020F0502020204030204" pitchFamily="34" charset="0"/>
                <a:hlinkClick r:id="rId3"/>
              </a:rPr>
              <a:t>DoK</a:t>
            </a:r>
            <a:r>
              <a:rPr lang="en-US" sz="2000" b="0" i="0" u="sng" strike="noStrike" dirty="0">
                <a:solidFill>
                  <a:srgbClr val="0563C1"/>
                </a:solidFill>
                <a:effectLst/>
                <a:latin typeface="Calibri" panose="020F0502020204030204" pitchFamily="34" charset="0"/>
                <a:cs typeface="Calibri" panose="020F0502020204030204" pitchFamily="34" charset="0"/>
                <a:hlinkClick r:id="rId3"/>
              </a:rPr>
              <a:t> | Karin Hess, PhD (karin-hess.com)</a:t>
            </a:r>
            <a:endParaRPr lang="en-US" sz="2000" b="0" i="0" u="sng" strike="noStrike" dirty="0">
              <a:solidFill>
                <a:srgbClr val="0563C1"/>
              </a:solidFill>
              <a:effectLst/>
              <a:latin typeface="Calibri" panose="020F0502020204030204" pitchFamily="34" charset="0"/>
              <a:cs typeface="Calibri" panose="020F0502020204030204" pitchFamily="34" charset="0"/>
            </a:endParaRPr>
          </a:p>
          <a:p>
            <a:pPr rtl="0">
              <a:spcBef>
                <a:spcPts val="0"/>
              </a:spcBef>
              <a:spcAft>
                <a:spcPts val="0"/>
              </a:spcAft>
            </a:pPr>
            <a:endParaRPr lang="en-US" sz="2000" u="sng" dirty="0">
              <a:solidFill>
                <a:srgbClr val="0563C1"/>
              </a:solidFill>
              <a:latin typeface="Calibri" panose="020F0502020204030204" pitchFamily="34" charset="0"/>
              <a:cs typeface="Calibri" panose="020F0502020204030204" pitchFamily="34" charset="0"/>
            </a:endParaRPr>
          </a:p>
          <a:p>
            <a:pPr rtl="0">
              <a:spcBef>
                <a:spcPts val="0"/>
              </a:spcBef>
              <a:spcAft>
                <a:spcPts val="0"/>
              </a:spcAft>
            </a:pPr>
            <a:r>
              <a:rPr lang="en-US" sz="2000" b="1" dirty="0">
                <a:solidFill>
                  <a:schemeClr val="tx1"/>
                </a:solidFill>
                <a:effectLst/>
                <a:latin typeface="Calibri" panose="020F0502020204030204" pitchFamily="34" charset="0"/>
                <a:cs typeface="Calibri" panose="020F0502020204030204" pitchFamily="34" charset="0"/>
              </a:rPr>
              <a:t>Karin Hess books </a:t>
            </a:r>
            <a:r>
              <a:rPr lang="en-US" sz="2000" dirty="0">
                <a:hlinkClick r:id="rId4"/>
              </a:rPr>
              <a:t>Amazon.com: Karin J. Hess: books, biography, latest update</a:t>
            </a:r>
            <a:endParaRPr lang="en-US" sz="2000" b="0" dirty="0">
              <a:solidFill>
                <a:schemeClr val="tx1"/>
              </a:solidFill>
              <a:effectLst/>
              <a:latin typeface="Calibri" panose="020F0502020204030204" pitchFamily="34" charset="0"/>
              <a:cs typeface="Calibri" panose="020F0502020204030204" pitchFamily="34" charset="0"/>
            </a:endParaRPr>
          </a:p>
          <a:p>
            <a:pPr>
              <a:spcBef>
                <a:spcPts val="1200"/>
              </a:spcBef>
              <a:spcAft>
                <a:spcPts val="1200"/>
              </a:spcAft>
            </a:pPr>
            <a:r>
              <a:rPr lang="en-US" sz="2000" b="1" i="0" u="none" strike="noStrike" dirty="0">
                <a:solidFill>
                  <a:srgbClr val="000000"/>
                </a:solidFill>
                <a:effectLst/>
                <a:latin typeface="Calibri" panose="020F0502020204030204" pitchFamily="34" charset="0"/>
                <a:cs typeface="Calibri" panose="020F0502020204030204" pitchFamily="34" charset="0"/>
              </a:rPr>
              <a:t>NH BEST K-12 Self-Direction , Collaboration, &amp; Creative Thinking Rubrics) </a:t>
            </a:r>
            <a:r>
              <a:rPr lang="en-US" sz="2000" b="0" i="0" u="sng" strike="noStrike" dirty="0">
                <a:solidFill>
                  <a:srgbClr val="0563C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Archived Postings | Karin Hess, PhD (karin-hess.com</a:t>
            </a:r>
            <a:r>
              <a:rPr lang="en-US" sz="2000" b="0" i="0" strike="noStrike" dirty="0">
                <a:solidFill>
                  <a:schemeClr val="tx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t>
            </a:r>
            <a:r>
              <a:rPr lang="en-US" sz="2000" b="0" i="0" strike="noStrike" dirty="0">
                <a:solidFill>
                  <a:schemeClr val="tx1"/>
                </a:solidFill>
                <a:effectLst/>
                <a:latin typeface="Calibri" panose="020F0502020204030204" pitchFamily="34" charset="0"/>
                <a:cs typeface="Calibri" panose="020F0502020204030204" pitchFamily="34" charset="0"/>
              </a:rPr>
              <a:t>  Developed for NH Schools Work Study Practices</a:t>
            </a:r>
          </a:p>
          <a:p>
            <a:pPr>
              <a:spcBef>
                <a:spcPts val="1200"/>
              </a:spcBef>
              <a:spcAft>
                <a:spcPts val="1200"/>
              </a:spcAft>
            </a:pPr>
            <a:r>
              <a:rPr lang="en-US" sz="2000" b="1" i="0" u="none" strike="noStrike" dirty="0">
                <a:solidFill>
                  <a:srgbClr val="000000"/>
                </a:solidFill>
                <a:effectLst/>
                <a:latin typeface="Calibri" panose="020F0502020204030204" pitchFamily="34" charset="0"/>
                <a:cs typeface="Calibri" panose="020F0502020204030204" pitchFamily="34" charset="0"/>
              </a:rPr>
              <a:t>Karin’s CBE and PLB Resources </a:t>
            </a:r>
            <a:r>
              <a:rPr lang="en-US" sz="2000" b="0" i="0" u="none" strike="noStrike" dirty="0">
                <a:solidFill>
                  <a:srgbClr val="000000"/>
                </a:solidFill>
                <a:effectLst/>
                <a:latin typeface="Calibri" panose="020F0502020204030204" pitchFamily="34" charset="0"/>
                <a:cs typeface="Calibri" panose="020F0502020204030204" pitchFamily="34" charset="0"/>
              </a:rPr>
              <a:t> </a:t>
            </a:r>
            <a:r>
              <a:rPr lang="en-US" sz="2000" b="0" i="0" u="sng" strike="noStrike" dirty="0">
                <a:solidFill>
                  <a:srgbClr val="0563C1"/>
                </a:solidFill>
                <a:effectLst/>
                <a:latin typeface="Calibri" panose="020F0502020204030204" pitchFamily="34" charset="0"/>
                <a:cs typeface="Calibri" panose="020F0502020204030204" pitchFamily="34" charset="0"/>
                <a:hlinkClick r:id="rId6"/>
              </a:rPr>
              <a:t>APPLYING RIGOR TO PBL-CBE | Karin Hess, PhD (karin-hess.com)</a:t>
            </a:r>
            <a:endParaRPr lang="en-US" sz="2000" b="0" i="0" u="sng" strike="noStrike" dirty="0">
              <a:solidFill>
                <a:srgbClr val="0563C1"/>
              </a:solidFill>
              <a:effectLst/>
              <a:latin typeface="Calibri" panose="020F0502020204030204" pitchFamily="34" charset="0"/>
              <a:cs typeface="Calibri" panose="020F0502020204030204" pitchFamily="34" charset="0"/>
            </a:endParaRPr>
          </a:p>
          <a:p>
            <a:pPr>
              <a:spcBef>
                <a:spcPts val="1200"/>
              </a:spcBef>
              <a:spcAft>
                <a:spcPts val="1200"/>
              </a:spcAft>
            </a:pPr>
            <a:r>
              <a:rPr lang="en-US" sz="20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Every State Now Lets Schools Measure Students' Success Based on Mastery, Not Seat Time (edweek.org)</a:t>
            </a:r>
            <a:r>
              <a:rPr lang="en-US" sz="2000" u="sng" kern="1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000" kern="100" dirty="0">
                <a:solidFill>
                  <a:schemeClr val="tx1"/>
                </a:solidFill>
                <a:latin typeface="Calibri" panose="020F0502020204030204" pitchFamily="34" charset="0"/>
                <a:ea typeface="Calibri" panose="020F0502020204030204" pitchFamily="34" charset="0"/>
                <a:cs typeface="Calibri" panose="020F0502020204030204" pitchFamily="34" charset="0"/>
              </a:rPr>
              <a:t>and</a:t>
            </a:r>
            <a:r>
              <a:rPr lang="en-US" sz="2000" u="sng" kern="1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8"/>
              </a:rPr>
              <a:t>"WYOMING'S FUTURE OF LEARNING” COLLABORATIVE LAUNCHES FIRST PILOT PROGRAMS - Wyoming Department of Education</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hlinkClick r:id="rId9"/>
              </a:rPr>
              <a:t>An Overview of K-12 Competency-Based Education for Education Leaders and Teachers - Aurora Institute (aurora-institute.org)</a:t>
            </a:r>
            <a:r>
              <a:rPr lang="en-US" sz="2000" dirty="0">
                <a:latin typeface="Calibri" panose="020F0502020204030204" pitchFamily="34" charset="0"/>
                <a:cs typeface="Calibri" panose="020F0502020204030204" pitchFamily="34" charset="0"/>
              </a:rPr>
              <a:t> [2017] and related Webinar </a:t>
            </a:r>
            <a:r>
              <a:rPr lang="en-US" sz="2000" dirty="0">
                <a:latin typeface="Calibri" panose="020F0502020204030204" pitchFamily="34" charset="0"/>
                <a:cs typeface="Calibri" panose="020F0502020204030204" pitchFamily="34" charset="0"/>
                <a:hlinkClick r:id="rId10"/>
              </a:rPr>
              <a:t>(21) Webinar | Overview of K-12 Competency-Based Education - YouTube</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hlinkClick r:id="rId11"/>
              </a:rPr>
              <a:t>what-is-competency-based-education-an-updated-definition-web.pdf (aurora-institute.org)</a:t>
            </a:r>
            <a:r>
              <a:rPr lang="en-US" sz="2000" dirty="0">
                <a:latin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cs typeface="Calibri" panose="020F0502020204030204" pitchFamily="34" charset="0"/>
              </a:rPr>
              <a:t>2019</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hlinkClick r:id="rId12"/>
              </a:rPr>
              <a:t>Competency-Based Education - Aurora Institute (aurora-institute.org)</a:t>
            </a:r>
            <a:r>
              <a:rPr lang="en-US" sz="2000" dirty="0">
                <a:latin typeface="Calibri" panose="020F0502020204030204" pitchFamily="34" charset="0"/>
                <a:cs typeface="Calibri" panose="020F0502020204030204" pitchFamily="34" charset="0"/>
              </a:rPr>
              <a:t> 2023 Document and Webinar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40f3715b79_0_37"/>
          <p:cNvSpPr txBox="1">
            <a:spLocks noGrp="1"/>
          </p:cNvSpPr>
          <p:nvPr>
            <p:ph type="title"/>
          </p:nvPr>
        </p:nvSpPr>
        <p:spPr>
          <a:xfrm>
            <a:off x="838200" y="365125"/>
            <a:ext cx="10515600" cy="644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b="1" dirty="0"/>
              <a:t>Resources Referenced </a:t>
            </a:r>
            <a:r>
              <a:rPr lang="en" sz="2800" b="1" dirty="0"/>
              <a:t>[2]</a:t>
            </a:r>
            <a:endParaRPr sz="2800" b="1" dirty="0"/>
          </a:p>
        </p:txBody>
      </p:sp>
      <p:sp>
        <p:nvSpPr>
          <p:cNvPr id="396" name="Google Shape;396;g140f3715b79_0_37"/>
          <p:cNvSpPr txBox="1">
            <a:spLocks noGrp="1"/>
          </p:cNvSpPr>
          <p:nvPr>
            <p:ph type="body" idx="1"/>
          </p:nvPr>
        </p:nvSpPr>
        <p:spPr>
          <a:xfrm>
            <a:off x="415200" y="1009225"/>
            <a:ext cx="11361600" cy="5663424"/>
          </a:xfrm>
          <a:prstGeom prst="rect">
            <a:avLst/>
          </a:prstGeom>
        </p:spPr>
        <p:txBody>
          <a:bodyPr spcFirstLastPara="1" wrap="square" lIns="91425" tIns="45700" rIns="91425" bIns="45700" anchor="t" anchorCtr="0">
            <a:normAutofit fontScale="92500" lnSpcReduction="10000"/>
          </a:bodyPr>
          <a:lstStyle/>
          <a:p>
            <a:pPr>
              <a:spcBef>
                <a:spcPts val="0"/>
              </a:spcBef>
            </a:pPr>
            <a:r>
              <a:rPr lang="en-US" sz="20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Portrait of a Graduate in Practice: Examples and Competencies | NGLC (nextgenlearning.org)</a:t>
            </a:r>
            <a:r>
              <a:rPr lang="en-US" sz="20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 POG </a:t>
            </a:r>
            <a:r>
              <a:rPr lang="en-US" sz="2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Reports — NGLC </a:t>
            </a:r>
            <a:r>
              <a:rPr lang="en-US" sz="2000" u="sng"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MyWays</a:t>
            </a:r>
            <a:r>
              <a:rPr lang="en-US" sz="2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 (nextgenlearning.org)</a:t>
            </a:r>
            <a:endParaRPr lang="en-US" sz="2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114300" indent="0">
              <a:spcBef>
                <a:spcPts val="0"/>
              </a:spcBef>
              <a:buNone/>
            </a:pPr>
            <a:endParaRPr lang="en-US" sz="2000"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What’s the Story? The Vermont Young People Social Action Team</a:t>
            </a:r>
            <a:r>
              <a:rPr lang="en-US" sz="2000" b="1" kern="100" dirty="0">
                <a:latin typeface="Calibri" panose="020F0502020204030204" pitchFamily="34" charset="0"/>
                <a:ea typeface="Calibri" panose="020F0502020204030204" pitchFamily="34" charset="0"/>
                <a:cs typeface="Calibri" panose="020F0502020204030204" pitchFamily="34" charset="0"/>
              </a:rPr>
              <a:t> </a:t>
            </a:r>
            <a:r>
              <a:rPr lang="en-US" sz="2000" u="sng" kern="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www.whatsthestory.middcreate.net/vermont</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000" b="1" i="0" u="none" strike="noStrike" dirty="0">
                <a:solidFill>
                  <a:srgbClr val="4A4A4A"/>
                </a:solidFill>
                <a:effectLst/>
                <a:latin typeface="Calibri" panose="020F0502020204030204" pitchFamily="34" charset="0"/>
                <a:cs typeface="Calibri" panose="020F0502020204030204" pitchFamily="34" charset="0"/>
                <a:hlinkClick r:id="rId6"/>
              </a:rPr>
              <a:t>What's the Story?</a:t>
            </a:r>
            <a:r>
              <a:rPr lang="en-US" sz="2000" b="1" i="0" dirty="0">
                <a:solidFill>
                  <a:srgbClr val="4A4A4A"/>
                </a:solidFill>
                <a:effectLst/>
                <a:latin typeface="Calibri" panose="020F0502020204030204" pitchFamily="34" charset="0"/>
                <a:cs typeface="Calibri" panose="020F0502020204030204" pitchFamily="34" charset="0"/>
              </a:rPr>
              <a:t> (Links to teaching resources); </a:t>
            </a:r>
            <a:r>
              <a:rPr lang="en-US" sz="2000" b="1" i="0" u="none" strike="noStrike" dirty="0">
                <a:solidFill>
                  <a:srgbClr val="4A4A4A"/>
                </a:solidFill>
                <a:effectLst/>
                <a:latin typeface="Calibri" panose="020F0502020204030204" pitchFamily="34" charset="0"/>
                <a:cs typeface="Calibri" panose="020F0502020204030204" pitchFamily="34" charset="0"/>
                <a:hlinkClick r:id="rId7"/>
              </a:rPr>
              <a:t>Introductory Lesson; and</a:t>
            </a:r>
            <a:r>
              <a:rPr lang="en-US" sz="2000" b="1" i="0" dirty="0">
                <a:solidFill>
                  <a:srgbClr val="4A4A4A"/>
                </a:solidFill>
                <a:effectLst/>
                <a:latin typeface="Calibri" panose="020F0502020204030204" pitchFamily="34" charset="0"/>
                <a:cs typeface="Calibri" panose="020F0502020204030204" pitchFamily="34" charset="0"/>
              </a:rPr>
              <a:t> </a:t>
            </a:r>
            <a:r>
              <a:rPr lang="en-US" sz="2000" b="1" i="0" u="none" strike="noStrike" dirty="0">
                <a:solidFill>
                  <a:srgbClr val="4A4A4A"/>
                </a:solidFill>
                <a:effectLst/>
                <a:latin typeface="Calibri" panose="020F0502020204030204" pitchFamily="34" charset="0"/>
                <a:cs typeface="Calibri" panose="020F0502020204030204" pitchFamily="34" charset="0"/>
                <a:hlinkClick r:id="rId8"/>
              </a:rPr>
              <a:t>Process Steps</a:t>
            </a:r>
            <a:r>
              <a:rPr lang="en-US" sz="2000" b="1" i="0" dirty="0">
                <a:solidFill>
                  <a:srgbClr val="4A4A4A"/>
                </a:solidFill>
                <a:effectLst/>
                <a:latin typeface="Calibri" panose="020F0502020204030204" pitchFamily="34" charset="0"/>
                <a:cs typeface="Calibri" panose="020F0502020204030204" pitchFamily="34" charset="0"/>
              </a:rPr>
              <a:t>- Use to share a personal perspective or reflection on "life" events</a:t>
            </a:r>
          </a:p>
          <a:p>
            <a:pPr marL="114300" indent="0">
              <a:spcBef>
                <a:spcPts val="0"/>
              </a:spcBef>
              <a:buNone/>
            </a:pPr>
            <a:endParaRPr lang="en-US" sz="2000" b="1" i="0" dirty="0">
              <a:solidFill>
                <a:srgbClr val="4A4A4A"/>
              </a:solidFill>
              <a:effectLst/>
              <a:latin typeface="Calibri" panose="020F0502020204030204" pitchFamily="34" charset="0"/>
              <a:cs typeface="Calibri" panose="020F0502020204030204" pitchFamily="34" charset="0"/>
            </a:endParaRPr>
          </a:p>
          <a:p>
            <a:pPr>
              <a:spcBef>
                <a:spcPts val="0"/>
              </a:spcBef>
            </a:pPr>
            <a:r>
              <a:rPr lang="en-US" sz="1800" b="1" kern="0" cap="all"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COMPETENCYWORKS BLOG </a:t>
            </a:r>
            <a:r>
              <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Our Journey Towards A Competency-Based System (aurora-institute.org)</a:t>
            </a:r>
            <a:r>
              <a:rPr lang="en-US" sz="1800" b="1" kern="0" cap="all"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May 5, 2023</a:t>
            </a:r>
          </a:p>
          <a:p>
            <a:pPr>
              <a:spcBef>
                <a:spcPts val="0"/>
              </a:spcBef>
            </a:pPr>
            <a:r>
              <a:rPr lang="en-US" sz="2000" b="1" kern="0" dirty="0" err="1">
                <a:effectLst/>
                <a:latin typeface="Times New Roman" panose="02020603050405020304" pitchFamily="18" charset="0"/>
                <a:ea typeface="Times New Roman" panose="02020603050405020304" pitchFamily="18" charset="0"/>
              </a:rPr>
              <a:t>KnowledgeWorks</a:t>
            </a:r>
            <a:r>
              <a:rPr lang="en-US" sz="2000" b="1" kern="0" dirty="0">
                <a:effectLst/>
                <a:latin typeface="Times New Roman" panose="02020603050405020304" pitchFamily="18" charset="0"/>
                <a:ea typeface="Times New Roman" panose="02020603050405020304" pitchFamily="18" charset="0"/>
              </a:rPr>
              <a:t> Blog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0"/>
              </a:rPr>
              <a:t>Tearing Down the Wall Between General and Special Education – </a:t>
            </a:r>
            <a:r>
              <a:rPr lang="en-US" sz="20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0"/>
              </a:rPr>
              <a:t>KnowledgeWorks</a:t>
            </a:r>
            <a:r>
              <a:rPr lang="en-US" sz="2000" u="sng" dirty="0">
                <a:solidFill>
                  <a:srgbClr val="231F20"/>
                </a:solidFill>
                <a:latin typeface="Arial" panose="020B0604020202020204" pitchFamily="34" charset="0"/>
                <a:ea typeface="Calibri" panose="020F0502020204030204" pitchFamily="34" charset="0"/>
                <a:cs typeface="Times New Roman" panose="02020603050405020304" pitchFamily="18" charset="0"/>
              </a:rPr>
              <a:t> May 31, 2023 </a:t>
            </a:r>
            <a:r>
              <a:rPr lang="en-US" sz="2000" kern="0" dirty="0">
                <a:effectLst/>
                <a:latin typeface="Times New Roman" panose="02020603050405020304" pitchFamily="18" charset="0"/>
                <a:ea typeface="Times New Roman" panose="02020603050405020304" pitchFamily="18" charset="0"/>
              </a:rPr>
              <a:t>Karla Phillips-</a:t>
            </a:r>
            <a:r>
              <a:rPr lang="en-US" sz="2000" kern="0" dirty="0" err="1">
                <a:effectLst/>
                <a:latin typeface="Times New Roman" panose="02020603050405020304" pitchFamily="18" charset="0"/>
                <a:ea typeface="Times New Roman" panose="02020603050405020304" pitchFamily="18" charset="0"/>
              </a:rPr>
              <a:t>Krivickas</a:t>
            </a:r>
            <a:endParaRPr lang="en-US" sz="2000" b="1" dirty="0">
              <a:solidFill>
                <a:srgbClr val="4A4A4A"/>
              </a:solidFill>
              <a:effectLst/>
              <a:latin typeface="Calibri" panose="020F0502020204030204" pitchFamily="34" charset="0"/>
              <a:cs typeface="Calibri" panose="020F0502020204030204" pitchFamily="34" charset="0"/>
            </a:endParaRPr>
          </a:p>
          <a:p>
            <a:pPr marL="114300" indent="0">
              <a:spcBef>
                <a:spcPts val="0"/>
              </a:spcBef>
              <a:buNone/>
            </a:pP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en-US" sz="2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114300" indent="0">
              <a:spcBef>
                <a:spcPts val="0"/>
              </a:spcBef>
              <a:buNone/>
            </a:pPr>
            <a:r>
              <a:rPr lang="en-US" sz="20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STUDENT-LED CONFERENCES</a:t>
            </a:r>
            <a:endParaRPr lang="en-US" sz="2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en-US" sz="2000" b="1" kern="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000" b="1" kern="0" dirty="0">
                <a:effectLst/>
                <a:latin typeface="Calibri" panose="020F0502020204030204" pitchFamily="34" charset="0"/>
                <a:ea typeface="Calibri" panose="020F0502020204030204" pitchFamily="34" charset="0"/>
                <a:cs typeface="Calibri" panose="020F0502020204030204" pitchFamily="34" charset="0"/>
              </a:rPr>
              <a:t>SPUR Sample Conference Video</a:t>
            </a:r>
            <a:r>
              <a:rPr lang="en-US" sz="2000" b="1" kern="100" dirty="0">
                <a:effectLst/>
                <a:latin typeface="Calibri" panose="020F0502020204030204" pitchFamily="34" charset="0"/>
                <a:ea typeface="Calibri" panose="020F0502020204030204" pitchFamily="34" charset="0"/>
                <a:cs typeface="Calibri" panose="020F0502020204030204" pitchFamily="34" charset="0"/>
              </a:rPr>
              <a:t> </a:t>
            </a:r>
            <a:r>
              <a:rPr lang="en-US" sz="2000" kern="100" dirty="0">
                <a:effectLst/>
                <a:latin typeface="Calibri" panose="020F0502020204030204" pitchFamily="34" charset="0"/>
                <a:ea typeface="Calibri" panose="020F0502020204030204" pitchFamily="34" charset="0"/>
                <a:cs typeface="Calibri" panose="020F0502020204030204" pitchFamily="34" charset="0"/>
              </a:rPr>
              <a:t>(NH CTE Students Meet with Teachers to discuss their evidence of learning)</a:t>
            </a:r>
            <a:r>
              <a:rPr lang="en-US" sz="2000" b="1" kern="100" dirty="0">
                <a:effectLst/>
                <a:latin typeface="Calibri" panose="020F0502020204030204" pitchFamily="34" charset="0"/>
                <a:ea typeface="Calibri" panose="020F0502020204030204" pitchFamily="34" charset="0"/>
                <a:cs typeface="Calibri" panose="020F0502020204030204" pitchFamily="34" charset="0"/>
              </a:rPr>
              <a:t> </a:t>
            </a:r>
            <a:r>
              <a:rPr lang="en-US" sz="2000" u="sng" kern="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1"/>
              </a:rPr>
              <a:t>www.youtube.com/watch?v=ueRcBg8uYS8</a:t>
            </a:r>
            <a:r>
              <a:rPr lang="en-US" sz="2000" kern="0" dirty="0">
                <a:effectLst/>
                <a:latin typeface="Calibri" panose="020F0502020204030204" pitchFamily="34" charset="0"/>
                <a:ea typeface="Calibri" panose="020F0502020204030204" pitchFamily="34" charset="0"/>
                <a:cs typeface="Calibri" panose="020F0502020204030204" pitchFamily="34" charset="0"/>
              </a:rPr>
              <a:t> </a:t>
            </a:r>
          </a:p>
          <a:p>
            <a:pPr marL="114300" indent="0">
              <a:spcBef>
                <a:spcPts val="0"/>
              </a:spcBef>
              <a:buNone/>
            </a:pPr>
            <a:endParaRPr lang="en-US" sz="2000" kern="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Power of Performance Assessments: Oakland Unifi ed’s Graduate Capstone Project” (5:26 min video)</a:t>
            </a:r>
            <a:r>
              <a:rPr lang="en-US"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2000" u="sng" kern="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2"/>
              </a:rPr>
              <a:t>www.youtube.com/watch?v=V5ts4gZSux8</a:t>
            </a:r>
            <a:r>
              <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114300" indent="0">
              <a:spcBef>
                <a:spcPts val="0"/>
              </a:spcBef>
              <a:buNone/>
            </a:pPr>
            <a:endParaRPr lang="en-US" sz="20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000" b="1" kern="0" dirty="0">
                <a:effectLst/>
                <a:latin typeface="Calibri" panose="020F0502020204030204" pitchFamily="34" charset="0"/>
                <a:ea typeface="Calibri" panose="020F0502020204030204" pitchFamily="34" charset="0"/>
                <a:cs typeface="Calibri" panose="020F0502020204030204" pitchFamily="34" charset="0"/>
              </a:rPr>
              <a:t>Student-Led Conferences: Kindergarten Video </a:t>
            </a:r>
            <a:r>
              <a:rPr lang="en-US" sz="2000" kern="0" dirty="0">
                <a:effectLst/>
                <a:latin typeface="Calibri" panose="020F0502020204030204" pitchFamily="34" charset="0"/>
                <a:ea typeface="Calibri" panose="020F0502020204030204" pitchFamily="34" charset="0"/>
                <a:cs typeface="Calibri" panose="020F0502020204030204" pitchFamily="34" charset="0"/>
              </a:rPr>
              <a:t>(Trinity shares work with parents and sets goals)</a:t>
            </a:r>
            <a:r>
              <a:rPr lang="en-US" sz="2000" b="1" kern="100" dirty="0">
                <a:effectLst/>
                <a:latin typeface="Calibri" panose="020F0502020204030204" pitchFamily="34" charset="0"/>
                <a:ea typeface="Calibri" panose="020F0502020204030204" pitchFamily="34" charset="0"/>
                <a:cs typeface="Calibri" panose="020F0502020204030204" pitchFamily="34" charset="0"/>
              </a:rPr>
              <a:t> </a:t>
            </a:r>
            <a:r>
              <a:rPr lang="en-US" sz="2000" u="sng" kern="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3"/>
              </a:rPr>
              <a:t>www.youtube.com/watch?v=dmIReiqI1ec</a:t>
            </a:r>
            <a:r>
              <a:rPr lang="en-US" sz="2000" kern="0" dirty="0">
                <a:effectLst/>
                <a:latin typeface="Calibri" panose="020F0502020204030204" pitchFamily="34" charset="0"/>
                <a:ea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endParaRPr lang="en-US" sz="2000" kern="0" dirty="0">
              <a:solidFill>
                <a:srgbClr val="000000"/>
              </a:solidFill>
              <a:effectLst/>
              <a:latin typeface="AdelleBasic-Light"/>
              <a:ea typeface="Calibri" panose="020F0502020204030204" pitchFamily="34" charset="0"/>
              <a:cs typeface="AdelleBasic-Light"/>
            </a:endParaRPr>
          </a:p>
          <a:p>
            <a:pPr>
              <a:spcBef>
                <a:spcPts val="0"/>
              </a:spcBef>
            </a:pPr>
            <a:endParaRPr lang="en-US" sz="2000" kern="0" dirty="0">
              <a:effectLst/>
              <a:latin typeface="AdelleBasic-Light"/>
              <a:ea typeface="Calibri" panose="020F0502020204030204" pitchFamily="34" charset="0"/>
              <a:cs typeface="AdelleBasic-Light"/>
            </a:endParaRPr>
          </a:p>
          <a:p>
            <a:pPr>
              <a:spcBef>
                <a:spcPts val="0"/>
              </a:spcBef>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rtl="0">
              <a:spcBef>
                <a:spcPts val="0"/>
              </a:spcBef>
              <a:spcAft>
                <a:spcPts val="0"/>
              </a:spcAft>
            </a:pPr>
            <a:endParaRPr lang="en-US" sz="1900" dirty="0"/>
          </a:p>
        </p:txBody>
      </p:sp>
    </p:spTree>
    <p:extLst>
      <p:ext uri="{BB962C8B-B14F-4D97-AF65-F5344CB8AC3E}">
        <p14:creationId xmlns:p14="http://schemas.microsoft.com/office/powerpoint/2010/main" val="4154090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97B5-5FB2-BBD6-605F-651F3669FD6B}"/>
              </a:ext>
            </a:extLst>
          </p:cNvPr>
          <p:cNvSpPr>
            <a:spLocks noGrp="1"/>
          </p:cNvSpPr>
          <p:nvPr>
            <p:ph type="title"/>
          </p:nvPr>
        </p:nvSpPr>
        <p:spPr>
          <a:xfrm>
            <a:off x="223332" y="2071989"/>
            <a:ext cx="3514871" cy="1340108"/>
          </a:xfrm>
        </p:spPr>
        <p:txBody>
          <a:bodyPr>
            <a:normAutofit fontScale="90000"/>
          </a:bodyPr>
          <a:lstStyle/>
          <a:p>
            <a:r>
              <a:rPr lang="en-US" sz="4000" b="1" dirty="0">
                <a:solidFill>
                  <a:srgbClr val="0070C0"/>
                </a:solidFill>
              </a:rPr>
              <a:t>Gallup Report </a:t>
            </a:r>
            <a:r>
              <a:rPr lang="en-US" sz="2700" b="1" dirty="0">
                <a:solidFill>
                  <a:srgbClr val="0070C0"/>
                </a:solidFill>
              </a:rPr>
              <a:t>[2]</a:t>
            </a:r>
            <a:br>
              <a:rPr lang="en-US" b="1" dirty="0">
                <a:solidFill>
                  <a:srgbClr val="0070C0"/>
                </a:solidFill>
              </a:rPr>
            </a:br>
            <a:br>
              <a:rPr lang="en-US" b="1" dirty="0">
                <a:solidFill>
                  <a:srgbClr val="0070C0"/>
                </a:solidFill>
              </a:rPr>
            </a:br>
            <a:r>
              <a:rPr lang="en-US" sz="3600" dirty="0">
                <a:solidFill>
                  <a:srgbClr val="222222"/>
                </a:solidFill>
                <a:latin typeface="Arial" panose="020B0604020202020204" pitchFamily="34" charset="0"/>
                <a:cs typeface="Times New Roman" panose="02020603050405020304" pitchFamily="18" charset="0"/>
              </a:rPr>
              <a:t>H</a:t>
            </a:r>
            <a:r>
              <a:rPr lang="en-US" sz="36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ow parents ranked learning experiences  [percentage of parents who said it’s ”very important.”]</a:t>
            </a:r>
            <a:endParaRPr lang="en-US" sz="3600" dirty="0"/>
          </a:p>
        </p:txBody>
      </p:sp>
      <p:pic>
        <p:nvPicPr>
          <p:cNvPr id="3" name="Picture 2" descr="Chart, bar chart&#10;&#10;Description automatically generated">
            <a:extLst>
              <a:ext uri="{FF2B5EF4-FFF2-40B4-BE49-F238E27FC236}">
                <a16:creationId xmlns:a16="http://schemas.microsoft.com/office/drawing/2014/main" id="{3D31F8B1-C9E8-7A52-F0C1-1AA0B14BDC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4943" y="420782"/>
            <a:ext cx="8218976" cy="6672649"/>
          </a:xfrm>
          <a:prstGeom prst="rect">
            <a:avLst/>
          </a:prstGeom>
          <a:noFill/>
          <a:ln>
            <a:noFill/>
          </a:ln>
        </p:spPr>
      </p:pic>
      <p:sp>
        <p:nvSpPr>
          <p:cNvPr id="5" name="TextBox 4">
            <a:extLst>
              <a:ext uri="{FF2B5EF4-FFF2-40B4-BE49-F238E27FC236}">
                <a16:creationId xmlns:a16="http://schemas.microsoft.com/office/drawing/2014/main" id="{40A1DD79-E9E9-F705-F06B-9A2E8F900C92}"/>
              </a:ext>
            </a:extLst>
          </p:cNvPr>
          <p:cNvSpPr txBox="1"/>
          <p:nvPr/>
        </p:nvSpPr>
        <p:spPr>
          <a:xfrm>
            <a:off x="7303365" y="3557052"/>
            <a:ext cx="4350100" cy="400110"/>
          </a:xfrm>
          <a:prstGeom prst="rect">
            <a:avLst/>
          </a:prstGeom>
          <a:solidFill>
            <a:srgbClr val="FFC000"/>
          </a:solidFill>
        </p:spPr>
        <p:txBody>
          <a:bodyPr wrap="square" rtlCol="0">
            <a:spAutoFit/>
          </a:bodyPr>
          <a:lstStyle/>
          <a:p>
            <a:pPr algn="ctr"/>
            <a:r>
              <a:rPr lang="en-US" sz="2000" b="1" dirty="0"/>
              <a:t>Voice – Metacognition/Reflection</a:t>
            </a:r>
          </a:p>
        </p:txBody>
      </p:sp>
      <p:sp>
        <p:nvSpPr>
          <p:cNvPr id="6" name="TextBox 5">
            <a:extLst>
              <a:ext uri="{FF2B5EF4-FFF2-40B4-BE49-F238E27FC236}">
                <a16:creationId xmlns:a16="http://schemas.microsoft.com/office/drawing/2014/main" id="{84F351D9-68A0-949C-B02C-B80084CD15BF}"/>
              </a:ext>
            </a:extLst>
          </p:cNvPr>
          <p:cNvSpPr txBox="1"/>
          <p:nvPr/>
        </p:nvSpPr>
        <p:spPr>
          <a:xfrm>
            <a:off x="7303365" y="2649641"/>
            <a:ext cx="4522573" cy="400110"/>
          </a:xfrm>
          <a:prstGeom prst="rect">
            <a:avLst/>
          </a:prstGeom>
          <a:solidFill>
            <a:srgbClr val="FFC000"/>
          </a:solidFill>
        </p:spPr>
        <p:txBody>
          <a:bodyPr wrap="square" rtlCol="0">
            <a:spAutoFit/>
          </a:bodyPr>
          <a:lstStyle/>
          <a:p>
            <a:pPr algn="ctr"/>
            <a:r>
              <a:rPr lang="en-US" sz="2000" b="1" dirty="0"/>
              <a:t>“Far” TRANSFER - Complex Tasks </a:t>
            </a:r>
          </a:p>
        </p:txBody>
      </p:sp>
      <p:sp>
        <p:nvSpPr>
          <p:cNvPr id="7" name="TextBox 6">
            <a:extLst>
              <a:ext uri="{FF2B5EF4-FFF2-40B4-BE49-F238E27FC236}">
                <a16:creationId xmlns:a16="http://schemas.microsoft.com/office/drawing/2014/main" id="{6C4CE7F4-418F-6267-A4DD-1BC52EDD1C9F}"/>
              </a:ext>
            </a:extLst>
          </p:cNvPr>
          <p:cNvSpPr txBox="1"/>
          <p:nvPr/>
        </p:nvSpPr>
        <p:spPr>
          <a:xfrm>
            <a:off x="7217128" y="1003867"/>
            <a:ext cx="4522573" cy="400110"/>
          </a:xfrm>
          <a:prstGeom prst="rect">
            <a:avLst/>
          </a:prstGeom>
          <a:solidFill>
            <a:srgbClr val="FFC000"/>
          </a:solidFill>
        </p:spPr>
        <p:txBody>
          <a:bodyPr wrap="square" rtlCol="0">
            <a:spAutoFit/>
          </a:bodyPr>
          <a:lstStyle/>
          <a:p>
            <a:pPr algn="ctr"/>
            <a:r>
              <a:rPr lang="en-US" sz="2000" b="1" dirty="0"/>
              <a:t>Authentic Student-Driven Inquiry </a:t>
            </a:r>
          </a:p>
        </p:txBody>
      </p:sp>
      <p:sp>
        <p:nvSpPr>
          <p:cNvPr id="4" name="TextBox 3">
            <a:extLst>
              <a:ext uri="{FF2B5EF4-FFF2-40B4-BE49-F238E27FC236}">
                <a16:creationId xmlns:a16="http://schemas.microsoft.com/office/drawing/2014/main" id="{1890A3F8-CAF6-FFC6-EC8E-3D6744A6BC5D}"/>
              </a:ext>
            </a:extLst>
          </p:cNvPr>
          <p:cNvSpPr txBox="1"/>
          <p:nvPr/>
        </p:nvSpPr>
        <p:spPr>
          <a:xfrm>
            <a:off x="7205944" y="1826754"/>
            <a:ext cx="4484981" cy="400110"/>
          </a:xfrm>
          <a:prstGeom prst="rect">
            <a:avLst/>
          </a:prstGeom>
          <a:solidFill>
            <a:srgbClr val="FFC000"/>
          </a:solidFill>
        </p:spPr>
        <p:txBody>
          <a:bodyPr wrap="square" rtlCol="0">
            <a:spAutoFit/>
          </a:bodyPr>
          <a:lstStyle/>
          <a:p>
            <a:pPr algn="ctr"/>
            <a:r>
              <a:rPr lang="en-US" sz="2000" b="1" dirty="0"/>
              <a:t>Choice - Productive Struggle </a:t>
            </a:r>
          </a:p>
        </p:txBody>
      </p:sp>
      <p:sp>
        <p:nvSpPr>
          <p:cNvPr id="8" name="TextBox 7">
            <a:extLst>
              <a:ext uri="{FF2B5EF4-FFF2-40B4-BE49-F238E27FC236}">
                <a16:creationId xmlns:a16="http://schemas.microsoft.com/office/drawing/2014/main" id="{09036BBE-357B-8903-090F-F502F35FFAFB}"/>
              </a:ext>
            </a:extLst>
          </p:cNvPr>
          <p:cNvSpPr txBox="1"/>
          <p:nvPr/>
        </p:nvSpPr>
        <p:spPr>
          <a:xfrm>
            <a:off x="501075" y="5299273"/>
            <a:ext cx="3033868" cy="707886"/>
          </a:xfrm>
          <a:prstGeom prst="rect">
            <a:avLst/>
          </a:prstGeom>
          <a:solidFill>
            <a:srgbClr val="FFC000"/>
          </a:solidFill>
        </p:spPr>
        <p:txBody>
          <a:bodyPr wrap="square" rtlCol="0">
            <a:spAutoFit/>
          </a:bodyPr>
          <a:lstStyle/>
          <a:p>
            <a:pPr algn="ctr"/>
            <a:r>
              <a:rPr lang="en-US" sz="2000" b="1" dirty="0"/>
              <a:t>“Near” TRANSFER – </a:t>
            </a:r>
          </a:p>
          <a:p>
            <a:pPr algn="ctr"/>
            <a:r>
              <a:rPr lang="en-US" sz="2000" b="1" dirty="0"/>
              <a:t>Routine Tasks </a:t>
            </a:r>
          </a:p>
        </p:txBody>
      </p:sp>
      <p:sp>
        <p:nvSpPr>
          <p:cNvPr id="9" name="Left Brace 8">
            <a:extLst>
              <a:ext uri="{FF2B5EF4-FFF2-40B4-BE49-F238E27FC236}">
                <a16:creationId xmlns:a16="http://schemas.microsoft.com/office/drawing/2014/main" id="{52F041A8-2290-730D-F009-5D03AC0064BC}"/>
              </a:ext>
            </a:extLst>
          </p:cNvPr>
          <p:cNvSpPr/>
          <p:nvPr/>
        </p:nvSpPr>
        <p:spPr>
          <a:xfrm>
            <a:off x="3462924" y="4602891"/>
            <a:ext cx="796727" cy="2100649"/>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210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34;p6">
            <a:extLst>
              <a:ext uri="{FF2B5EF4-FFF2-40B4-BE49-F238E27FC236}">
                <a16:creationId xmlns:a16="http://schemas.microsoft.com/office/drawing/2014/main" id="{370B9564-1236-5AFF-87AB-AE6571906F2F}"/>
              </a:ext>
            </a:extLst>
          </p:cNvPr>
          <p:cNvSpPr txBox="1">
            <a:spLocks/>
          </p:cNvSpPr>
          <p:nvPr/>
        </p:nvSpPr>
        <p:spPr>
          <a:xfrm>
            <a:off x="812800" y="428944"/>
            <a:ext cx="10566400" cy="5589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7F7F7F"/>
              </a:buClr>
              <a:buSzPts val="3700"/>
            </a:pPr>
            <a:r>
              <a:rPr lang="en-US" dirty="0"/>
              <a:t>Connecting Deeper Learning With</a:t>
            </a:r>
            <a:br>
              <a:rPr lang="en-US" dirty="0"/>
            </a:br>
            <a:r>
              <a:rPr lang="en-US" dirty="0"/>
              <a:t>Hattie’s Visible Learning</a:t>
            </a:r>
            <a:r>
              <a:rPr lang="en-US" sz="1800" dirty="0"/>
              <a:t>™</a:t>
            </a:r>
            <a:r>
              <a:rPr lang="en-US" dirty="0"/>
              <a:t> Influencers</a:t>
            </a:r>
          </a:p>
        </p:txBody>
      </p:sp>
      <p:sp>
        <p:nvSpPr>
          <p:cNvPr id="3" name="Google Shape;636;p6">
            <a:extLst>
              <a:ext uri="{FF2B5EF4-FFF2-40B4-BE49-F238E27FC236}">
                <a16:creationId xmlns:a16="http://schemas.microsoft.com/office/drawing/2014/main" id="{A06FA042-F27D-CE36-C94F-945284A423FA}"/>
              </a:ext>
            </a:extLst>
          </p:cNvPr>
          <p:cNvSpPr/>
          <p:nvPr/>
        </p:nvSpPr>
        <p:spPr>
          <a:xfrm>
            <a:off x="4772964" y="2052014"/>
            <a:ext cx="1316534" cy="1130272"/>
          </a:xfrm>
          <a:custGeom>
            <a:avLst/>
            <a:gdLst/>
            <a:ahLst/>
            <a:cxnLst/>
            <a:rect l="l" t="t" r="r" b="b"/>
            <a:pathLst>
              <a:path w="893" h="767" extrusionOk="0">
                <a:moveTo>
                  <a:pt x="142" y="510"/>
                </a:moveTo>
                <a:cubicBezTo>
                  <a:pt x="142" y="510"/>
                  <a:pt x="142" y="510"/>
                  <a:pt x="142" y="510"/>
                </a:cubicBezTo>
                <a:cubicBezTo>
                  <a:pt x="143" y="511"/>
                  <a:pt x="143" y="511"/>
                  <a:pt x="143" y="511"/>
                </a:cubicBezTo>
                <a:cubicBezTo>
                  <a:pt x="143" y="512"/>
                  <a:pt x="143" y="512"/>
                  <a:pt x="143" y="512"/>
                </a:cubicBezTo>
                <a:cubicBezTo>
                  <a:pt x="143" y="512"/>
                  <a:pt x="143" y="512"/>
                  <a:pt x="143" y="512"/>
                </a:cubicBezTo>
                <a:cubicBezTo>
                  <a:pt x="143" y="513"/>
                  <a:pt x="143" y="514"/>
                  <a:pt x="143" y="514"/>
                </a:cubicBezTo>
                <a:cubicBezTo>
                  <a:pt x="142" y="515"/>
                  <a:pt x="142" y="515"/>
                  <a:pt x="142" y="515"/>
                </a:cubicBezTo>
                <a:cubicBezTo>
                  <a:pt x="142" y="516"/>
                  <a:pt x="142" y="516"/>
                  <a:pt x="142" y="516"/>
                </a:cubicBezTo>
                <a:cubicBezTo>
                  <a:pt x="142" y="517"/>
                  <a:pt x="142" y="517"/>
                  <a:pt x="142" y="517"/>
                </a:cubicBezTo>
                <a:cubicBezTo>
                  <a:pt x="141" y="518"/>
                  <a:pt x="141" y="518"/>
                  <a:pt x="141" y="518"/>
                </a:cubicBezTo>
                <a:cubicBezTo>
                  <a:pt x="141" y="518"/>
                  <a:pt x="141" y="518"/>
                  <a:pt x="141" y="518"/>
                </a:cubicBezTo>
                <a:cubicBezTo>
                  <a:pt x="141" y="519"/>
                  <a:pt x="141" y="519"/>
                  <a:pt x="141" y="519"/>
                </a:cubicBezTo>
                <a:cubicBezTo>
                  <a:pt x="141" y="519"/>
                  <a:pt x="141" y="519"/>
                  <a:pt x="141" y="519"/>
                </a:cubicBezTo>
                <a:cubicBezTo>
                  <a:pt x="141" y="519"/>
                  <a:pt x="141" y="520"/>
                  <a:pt x="141" y="520"/>
                </a:cubicBezTo>
                <a:cubicBezTo>
                  <a:pt x="139" y="530"/>
                  <a:pt x="134" y="539"/>
                  <a:pt x="126" y="547"/>
                </a:cubicBezTo>
                <a:cubicBezTo>
                  <a:pt x="122" y="551"/>
                  <a:pt x="117" y="554"/>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06" y="559"/>
                  <a:pt x="102" y="560"/>
                  <a:pt x="98" y="561"/>
                </a:cubicBezTo>
                <a:cubicBezTo>
                  <a:pt x="87" y="565"/>
                  <a:pt x="77" y="572"/>
                  <a:pt x="69" y="580"/>
                </a:cubicBezTo>
                <a:cubicBezTo>
                  <a:pt x="53" y="596"/>
                  <a:pt x="45" y="617"/>
                  <a:pt x="45" y="639"/>
                </a:cubicBezTo>
                <a:cubicBezTo>
                  <a:pt x="45" y="641"/>
                  <a:pt x="45" y="643"/>
                  <a:pt x="45" y="646"/>
                </a:cubicBezTo>
                <a:cubicBezTo>
                  <a:pt x="47" y="664"/>
                  <a:pt x="56" y="682"/>
                  <a:pt x="70" y="696"/>
                </a:cubicBezTo>
                <a:cubicBezTo>
                  <a:pt x="86" y="713"/>
                  <a:pt x="108" y="721"/>
                  <a:pt x="130" y="721"/>
                </a:cubicBezTo>
                <a:cubicBezTo>
                  <a:pt x="150" y="721"/>
                  <a:pt x="171" y="713"/>
                  <a:pt x="186" y="697"/>
                </a:cubicBezTo>
                <a:cubicBezTo>
                  <a:pt x="195" y="688"/>
                  <a:pt x="202" y="677"/>
                  <a:pt x="206" y="666"/>
                </a:cubicBezTo>
                <a:cubicBezTo>
                  <a:pt x="206" y="663"/>
                  <a:pt x="208" y="661"/>
                  <a:pt x="209" y="659"/>
                </a:cubicBezTo>
                <a:cubicBezTo>
                  <a:pt x="211" y="652"/>
                  <a:pt x="216" y="647"/>
                  <a:pt x="221" y="641"/>
                </a:cubicBezTo>
                <a:cubicBezTo>
                  <a:pt x="221" y="641"/>
                  <a:pt x="221" y="641"/>
                  <a:pt x="221" y="641"/>
                </a:cubicBezTo>
                <a:cubicBezTo>
                  <a:pt x="229" y="634"/>
                  <a:pt x="238" y="628"/>
                  <a:pt x="248" y="626"/>
                </a:cubicBezTo>
                <a:cubicBezTo>
                  <a:pt x="249" y="626"/>
                  <a:pt x="250" y="625"/>
                  <a:pt x="251" y="625"/>
                </a:cubicBezTo>
                <a:cubicBezTo>
                  <a:pt x="251" y="625"/>
                  <a:pt x="251" y="625"/>
                  <a:pt x="251" y="625"/>
                </a:cubicBezTo>
                <a:cubicBezTo>
                  <a:pt x="252" y="625"/>
                  <a:pt x="252" y="625"/>
                  <a:pt x="252" y="625"/>
                </a:cubicBezTo>
                <a:cubicBezTo>
                  <a:pt x="252" y="625"/>
                  <a:pt x="252" y="625"/>
                  <a:pt x="252" y="625"/>
                </a:cubicBezTo>
                <a:cubicBezTo>
                  <a:pt x="253" y="625"/>
                  <a:pt x="253" y="625"/>
                  <a:pt x="253" y="625"/>
                </a:cubicBezTo>
                <a:cubicBezTo>
                  <a:pt x="253" y="625"/>
                  <a:pt x="253" y="625"/>
                  <a:pt x="253" y="625"/>
                </a:cubicBezTo>
                <a:cubicBezTo>
                  <a:pt x="254" y="625"/>
                  <a:pt x="255" y="624"/>
                  <a:pt x="256" y="624"/>
                </a:cubicBezTo>
                <a:cubicBezTo>
                  <a:pt x="257" y="624"/>
                  <a:pt x="257" y="624"/>
                  <a:pt x="257" y="624"/>
                </a:cubicBezTo>
                <a:cubicBezTo>
                  <a:pt x="257" y="624"/>
                  <a:pt x="257" y="624"/>
                  <a:pt x="257" y="624"/>
                </a:cubicBezTo>
                <a:cubicBezTo>
                  <a:pt x="258" y="624"/>
                  <a:pt x="258" y="624"/>
                  <a:pt x="258" y="624"/>
                </a:cubicBezTo>
                <a:cubicBezTo>
                  <a:pt x="259" y="624"/>
                  <a:pt x="261" y="625"/>
                  <a:pt x="262" y="626"/>
                </a:cubicBezTo>
                <a:cubicBezTo>
                  <a:pt x="262" y="626"/>
                  <a:pt x="261" y="627"/>
                  <a:pt x="262" y="627"/>
                </a:cubicBezTo>
                <a:cubicBezTo>
                  <a:pt x="262" y="627"/>
                  <a:pt x="261" y="628"/>
                  <a:pt x="261" y="628"/>
                </a:cubicBezTo>
                <a:cubicBezTo>
                  <a:pt x="262" y="628"/>
                  <a:pt x="262" y="628"/>
                  <a:pt x="262" y="628"/>
                </a:cubicBezTo>
                <a:cubicBezTo>
                  <a:pt x="400" y="767"/>
                  <a:pt x="400" y="767"/>
                  <a:pt x="400" y="767"/>
                </a:cubicBezTo>
                <a:cubicBezTo>
                  <a:pt x="536" y="635"/>
                  <a:pt x="715" y="567"/>
                  <a:pt x="892" y="566"/>
                </a:cubicBezTo>
                <a:cubicBezTo>
                  <a:pt x="892" y="373"/>
                  <a:pt x="892" y="373"/>
                  <a:pt x="892" y="373"/>
                </a:cubicBezTo>
                <a:cubicBezTo>
                  <a:pt x="892" y="373"/>
                  <a:pt x="893" y="373"/>
                  <a:pt x="893" y="373"/>
                </a:cubicBezTo>
                <a:cubicBezTo>
                  <a:pt x="892" y="373"/>
                  <a:pt x="892" y="372"/>
                  <a:pt x="891" y="372"/>
                </a:cubicBezTo>
                <a:cubicBezTo>
                  <a:pt x="891" y="372"/>
                  <a:pt x="891" y="372"/>
                  <a:pt x="891" y="372"/>
                </a:cubicBezTo>
                <a:cubicBezTo>
                  <a:pt x="891" y="371"/>
                  <a:pt x="890" y="371"/>
                  <a:pt x="890" y="371"/>
                </a:cubicBezTo>
                <a:cubicBezTo>
                  <a:pt x="885" y="368"/>
                  <a:pt x="880" y="367"/>
                  <a:pt x="874" y="367"/>
                </a:cubicBezTo>
                <a:cubicBezTo>
                  <a:pt x="869" y="367"/>
                  <a:pt x="864" y="368"/>
                  <a:pt x="860" y="369"/>
                </a:cubicBezTo>
                <a:cubicBezTo>
                  <a:pt x="860" y="369"/>
                  <a:pt x="860" y="369"/>
                  <a:pt x="860" y="369"/>
                </a:cubicBezTo>
                <a:cubicBezTo>
                  <a:pt x="860" y="369"/>
                  <a:pt x="860" y="369"/>
                  <a:pt x="860" y="369"/>
                </a:cubicBezTo>
                <a:cubicBezTo>
                  <a:pt x="860" y="369"/>
                  <a:pt x="860" y="369"/>
                  <a:pt x="860" y="369"/>
                </a:cubicBezTo>
                <a:cubicBezTo>
                  <a:pt x="858" y="370"/>
                  <a:pt x="857" y="371"/>
                  <a:pt x="855" y="372"/>
                </a:cubicBezTo>
                <a:cubicBezTo>
                  <a:pt x="855" y="372"/>
                  <a:pt x="855" y="372"/>
                  <a:pt x="855" y="372"/>
                </a:cubicBezTo>
                <a:cubicBezTo>
                  <a:pt x="855" y="372"/>
                  <a:pt x="855" y="372"/>
                  <a:pt x="855" y="372"/>
                </a:cubicBezTo>
                <a:cubicBezTo>
                  <a:pt x="854" y="373"/>
                  <a:pt x="854" y="373"/>
                  <a:pt x="854" y="373"/>
                </a:cubicBezTo>
                <a:cubicBezTo>
                  <a:pt x="841" y="379"/>
                  <a:pt x="825" y="383"/>
                  <a:pt x="809" y="383"/>
                </a:cubicBezTo>
                <a:cubicBezTo>
                  <a:pt x="785" y="383"/>
                  <a:pt x="762" y="374"/>
                  <a:pt x="745" y="360"/>
                </a:cubicBezTo>
                <a:cubicBezTo>
                  <a:pt x="741" y="357"/>
                  <a:pt x="738" y="354"/>
                  <a:pt x="735" y="351"/>
                </a:cubicBezTo>
                <a:cubicBezTo>
                  <a:pt x="717" y="334"/>
                  <a:pt x="706" y="309"/>
                  <a:pt x="706" y="282"/>
                </a:cubicBezTo>
                <a:cubicBezTo>
                  <a:pt x="706" y="261"/>
                  <a:pt x="712" y="242"/>
                  <a:pt x="723" y="226"/>
                </a:cubicBezTo>
                <a:cubicBezTo>
                  <a:pt x="727" y="220"/>
                  <a:pt x="732" y="213"/>
                  <a:pt x="738" y="208"/>
                </a:cubicBezTo>
                <a:cubicBezTo>
                  <a:pt x="756" y="190"/>
                  <a:pt x="782" y="179"/>
                  <a:pt x="809" y="179"/>
                </a:cubicBezTo>
                <a:cubicBezTo>
                  <a:pt x="824" y="179"/>
                  <a:pt x="838" y="182"/>
                  <a:pt x="851" y="188"/>
                </a:cubicBezTo>
                <a:cubicBezTo>
                  <a:pt x="851" y="188"/>
                  <a:pt x="851" y="188"/>
                  <a:pt x="852" y="188"/>
                </a:cubicBezTo>
                <a:cubicBezTo>
                  <a:pt x="852" y="188"/>
                  <a:pt x="852" y="188"/>
                  <a:pt x="852" y="188"/>
                </a:cubicBezTo>
                <a:cubicBezTo>
                  <a:pt x="856" y="191"/>
                  <a:pt x="859" y="192"/>
                  <a:pt x="863" y="194"/>
                </a:cubicBezTo>
                <a:cubicBezTo>
                  <a:pt x="866" y="195"/>
                  <a:pt x="870" y="196"/>
                  <a:pt x="874" y="196"/>
                </a:cubicBezTo>
                <a:cubicBezTo>
                  <a:pt x="881" y="196"/>
                  <a:pt x="887" y="193"/>
                  <a:pt x="893" y="190"/>
                </a:cubicBezTo>
                <a:cubicBezTo>
                  <a:pt x="892" y="0"/>
                  <a:pt x="892" y="0"/>
                  <a:pt x="892" y="0"/>
                </a:cubicBezTo>
                <a:cubicBezTo>
                  <a:pt x="570" y="1"/>
                  <a:pt x="249" y="122"/>
                  <a:pt x="0" y="366"/>
                </a:cubicBezTo>
                <a:cubicBezTo>
                  <a:pt x="138" y="504"/>
                  <a:pt x="138" y="504"/>
                  <a:pt x="138" y="504"/>
                </a:cubicBezTo>
                <a:cubicBezTo>
                  <a:pt x="139" y="505"/>
                  <a:pt x="139" y="505"/>
                  <a:pt x="139" y="505"/>
                </a:cubicBezTo>
                <a:cubicBezTo>
                  <a:pt x="140" y="507"/>
                  <a:pt x="142" y="508"/>
                  <a:pt x="142" y="510"/>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637;p6">
            <a:extLst>
              <a:ext uri="{FF2B5EF4-FFF2-40B4-BE49-F238E27FC236}">
                <a16:creationId xmlns:a16="http://schemas.microsoft.com/office/drawing/2014/main" id="{4C5824E5-84C5-5508-795D-DD1116ABB18A}"/>
              </a:ext>
            </a:extLst>
          </p:cNvPr>
          <p:cNvSpPr/>
          <p:nvPr/>
        </p:nvSpPr>
        <p:spPr>
          <a:xfrm>
            <a:off x="4769330" y="4676613"/>
            <a:ext cx="1585346" cy="1138739"/>
          </a:xfrm>
          <a:custGeom>
            <a:avLst/>
            <a:gdLst/>
            <a:ahLst/>
            <a:cxnLst/>
            <a:rect l="l" t="t" r="r" b="b"/>
            <a:pathLst>
              <a:path w="1075" h="772" extrusionOk="0">
                <a:moveTo>
                  <a:pt x="891" y="570"/>
                </a:moveTo>
                <a:cubicBezTo>
                  <a:pt x="892" y="570"/>
                  <a:pt x="892" y="570"/>
                  <a:pt x="892" y="570"/>
                </a:cubicBezTo>
                <a:cubicBezTo>
                  <a:pt x="892" y="568"/>
                  <a:pt x="892" y="568"/>
                  <a:pt x="892" y="568"/>
                </a:cubicBezTo>
                <a:cubicBezTo>
                  <a:pt x="893" y="567"/>
                  <a:pt x="893" y="567"/>
                  <a:pt x="893" y="567"/>
                </a:cubicBezTo>
                <a:cubicBezTo>
                  <a:pt x="893" y="567"/>
                  <a:pt x="893" y="567"/>
                  <a:pt x="893" y="567"/>
                </a:cubicBezTo>
                <a:cubicBezTo>
                  <a:pt x="894" y="567"/>
                  <a:pt x="894" y="567"/>
                  <a:pt x="895" y="567"/>
                </a:cubicBezTo>
                <a:cubicBezTo>
                  <a:pt x="896" y="567"/>
                  <a:pt x="896" y="567"/>
                  <a:pt x="896" y="567"/>
                </a:cubicBezTo>
                <a:cubicBezTo>
                  <a:pt x="897" y="566"/>
                  <a:pt x="897" y="566"/>
                  <a:pt x="897" y="566"/>
                </a:cubicBezTo>
                <a:cubicBezTo>
                  <a:pt x="898" y="565"/>
                  <a:pt x="898" y="565"/>
                  <a:pt x="898" y="565"/>
                </a:cubicBezTo>
                <a:cubicBezTo>
                  <a:pt x="898" y="565"/>
                  <a:pt x="898" y="565"/>
                  <a:pt x="898" y="565"/>
                </a:cubicBezTo>
                <a:cubicBezTo>
                  <a:pt x="899" y="565"/>
                  <a:pt x="899" y="565"/>
                  <a:pt x="899" y="565"/>
                </a:cubicBezTo>
                <a:cubicBezTo>
                  <a:pt x="899" y="564"/>
                  <a:pt x="899" y="564"/>
                  <a:pt x="899" y="564"/>
                </a:cubicBezTo>
                <a:cubicBezTo>
                  <a:pt x="899" y="564"/>
                  <a:pt x="899" y="564"/>
                  <a:pt x="899" y="564"/>
                </a:cubicBezTo>
                <a:cubicBezTo>
                  <a:pt x="900" y="564"/>
                  <a:pt x="900" y="564"/>
                  <a:pt x="901" y="563"/>
                </a:cubicBezTo>
                <a:cubicBezTo>
                  <a:pt x="909" y="558"/>
                  <a:pt x="919" y="555"/>
                  <a:pt x="929" y="555"/>
                </a:cubicBezTo>
                <a:cubicBezTo>
                  <a:pt x="935" y="555"/>
                  <a:pt x="941" y="556"/>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52" y="560"/>
                  <a:pt x="957" y="562"/>
                  <a:pt x="960" y="565"/>
                </a:cubicBezTo>
                <a:cubicBezTo>
                  <a:pt x="970" y="569"/>
                  <a:pt x="982" y="572"/>
                  <a:pt x="994" y="572"/>
                </a:cubicBezTo>
                <a:cubicBezTo>
                  <a:pt x="1016" y="572"/>
                  <a:pt x="1037" y="563"/>
                  <a:pt x="1052" y="548"/>
                </a:cubicBezTo>
                <a:cubicBezTo>
                  <a:pt x="1054" y="546"/>
                  <a:pt x="1055" y="544"/>
                  <a:pt x="1057" y="542"/>
                </a:cubicBezTo>
                <a:cubicBezTo>
                  <a:pt x="1068" y="528"/>
                  <a:pt x="1075" y="509"/>
                  <a:pt x="1075" y="489"/>
                </a:cubicBezTo>
                <a:cubicBezTo>
                  <a:pt x="1075" y="466"/>
                  <a:pt x="1065" y="444"/>
                  <a:pt x="1050" y="429"/>
                </a:cubicBezTo>
                <a:cubicBezTo>
                  <a:pt x="1035" y="415"/>
                  <a:pt x="1016" y="406"/>
                  <a:pt x="994" y="406"/>
                </a:cubicBezTo>
                <a:cubicBezTo>
                  <a:pt x="981" y="406"/>
                  <a:pt x="968" y="409"/>
                  <a:pt x="957" y="414"/>
                </a:cubicBezTo>
                <a:cubicBezTo>
                  <a:pt x="955" y="416"/>
                  <a:pt x="953" y="417"/>
                  <a:pt x="951" y="418"/>
                </a:cubicBezTo>
                <a:cubicBezTo>
                  <a:pt x="944" y="421"/>
                  <a:pt x="937" y="423"/>
                  <a:pt x="929" y="423"/>
                </a:cubicBezTo>
                <a:cubicBezTo>
                  <a:pt x="929" y="423"/>
                  <a:pt x="929" y="423"/>
                  <a:pt x="929" y="423"/>
                </a:cubicBezTo>
                <a:cubicBezTo>
                  <a:pt x="918" y="423"/>
                  <a:pt x="908" y="419"/>
                  <a:pt x="900" y="413"/>
                </a:cubicBezTo>
                <a:cubicBezTo>
                  <a:pt x="899" y="413"/>
                  <a:pt x="898" y="412"/>
                  <a:pt x="897" y="412"/>
                </a:cubicBezTo>
                <a:cubicBezTo>
                  <a:pt x="897" y="411"/>
                  <a:pt x="897" y="411"/>
                  <a:pt x="897" y="411"/>
                </a:cubicBezTo>
                <a:cubicBezTo>
                  <a:pt x="896" y="410"/>
                  <a:pt x="896" y="410"/>
                  <a:pt x="896" y="410"/>
                </a:cubicBezTo>
                <a:cubicBezTo>
                  <a:pt x="896" y="410"/>
                  <a:pt x="896" y="410"/>
                  <a:pt x="896" y="410"/>
                </a:cubicBezTo>
                <a:cubicBezTo>
                  <a:pt x="896" y="410"/>
                  <a:pt x="896" y="410"/>
                  <a:pt x="896" y="410"/>
                </a:cubicBezTo>
                <a:cubicBezTo>
                  <a:pt x="895" y="410"/>
                  <a:pt x="895" y="410"/>
                  <a:pt x="895" y="410"/>
                </a:cubicBezTo>
                <a:cubicBezTo>
                  <a:pt x="894" y="410"/>
                  <a:pt x="894" y="409"/>
                  <a:pt x="893" y="408"/>
                </a:cubicBezTo>
                <a:cubicBezTo>
                  <a:pt x="892" y="408"/>
                  <a:pt x="892" y="408"/>
                  <a:pt x="892" y="408"/>
                </a:cubicBezTo>
                <a:cubicBezTo>
                  <a:pt x="892" y="407"/>
                  <a:pt x="892" y="407"/>
                  <a:pt x="892" y="407"/>
                </a:cubicBezTo>
                <a:cubicBezTo>
                  <a:pt x="891" y="407"/>
                  <a:pt x="891" y="407"/>
                  <a:pt x="891" y="407"/>
                </a:cubicBezTo>
                <a:cubicBezTo>
                  <a:pt x="890" y="406"/>
                  <a:pt x="890" y="404"/>
                  <a:pt x="889" y="403"/>
                </a:cubicBezTo>
                <a:cubicBezTo>
                  <a:pt x="889" y="403"/>
                  <a:pt x="889" y="403"/>
                  <a:pt x="889" y="403"/>
                </a:cubicBezTo>
                <a:cubicBezTo>
                  <a:pt x="889" y="402"/>
                  <a:pt x="888" y="402"/>
                  <a:pt x="888" y="402"/>
                </a:cubicBezTo>
                <a:cubicBezTo>
                  <a:pt x="888" y="401"/>
                  <a:pt x="888" y="401"/>
                  <a:pt x="888" y="401"/>
                </a:cubicBezTo>
                <a:cubicBezTo>
                  <a:pt x="888" y="206"/>
                  <a:pt x="888" y="206"/>
                  <a:pt x="888" y="206"/>
                </a:cubicBezTo>
                <a:cubicBezTo>
                  <a:pt x="696" y="202"/>
                  <a:pt x="526" y="124"/>
                  <a:pt x="400" y="0"/>
                </a:cubicBezTo>
                <a:cubicBezTo>
                  <a:pt x="264" y="136"/>
                  <a:pt x="264" y="136"/>
                  <a:pt x="264" y="136"/>
                </a:cubicBezTo>
                <a:cubicBezTo>
                  <a:pt x="264" y="136"/>
                  <a:pt x="264" y="136"/>
                  <a:pt x="264" y="136"/>
                </a:cubicBezTo>
                <a:cubicBezTo>
                  <a:pt x="264" y="136"/>
                  <a:pt x="265" y="137"/>
                  <a:pt x="265" y="137"/>
                </a:cubicBezTo>
                <a:cubicBezTo>
                  <a:pt x="265" y="138"/>
                  <a:pt x="265" y="138"/>
                  <a:pt x="265" y="138"/>
                </a:cubicBezTo>
                <a:cubicBezTo>
                  <a:pt x="265" y="138"/>
                  <a:pt x="265" y="139"/>
                  <a:pt x="265" y="139"/>
                </a:cubicBezTo>
                <a:cubicBezTo>
                  <a:pt x="267" y="144"/>
                  <a:pt x="269" y="149"/>
                  <a:pt x="274" y="154"/>
                </a:cubicBezTo>
                <a:cubicBezTo>
                  <a:pt x="277" y="157"/>
                  <a:pt x="281" y="160"/>
                  <a:pt x="285" y="161"/>
                </a:cubicBezTo>
                <a:cubicBezTo>
                  <a:pt x="285" y="161"/>
                  <a:pt x="285" y="161"/>
                  <a:pt x="285" y="161"/>
                </a:cubicBezTo>
                <a:cubicBezTo>
                  <a:pt x="287" y="162"/>
                  <a:pt x="289" y="163"/>
                  <a:pt x="291" y="163"/>
                </a:cubicBezTo>
                <a:cubicBezTo>
                  <a:pt x="291" y="163"/>
                  <a:pt x="291" y="163"/>
                  <a:pt x="291" y="163"/>
                </a:cubicBezTo>
                <a:cubicBezTo>
                  <a:pt x="291" y="163"/>
                  <a:pt x="291" y="163"/>
                  <a:pt x="291" y="163"/>
                </a:cubicBezTo>
                <a:cubicBezTo>
                  <a:pt x="292" y="163"/>
                  <a:pt x="292" y="163"/>
                  <a:pt x="292" y="163"/>
                </a:cubicBezTo>
                <a:cubicBezTo>
                  <a:pt x="306" y="168"/>
                  <a:pt x="319" y="176"/>
                  <a:pt x="331" y="188"/>
                </a:cubicBezTo>
                <a:cubicBezTo>
                  <a:pt x="348" y="205"/>
                  <a:pt x="358" y="227"/>
                  <a:pt x="360" y="250"/>
                </a:cubicBezTo>
                <a:cubicBezTo>
                  <a:pt x="361" y="254"/>
                  <a:pt x="361" y="258"/>
                  <a:pt x="361" y="263"/>
                </a:cubicBezTo>
                <a:cubicBezTo>
                  <a:pt x="361" y="288"/>
                  <a:pt x="352" y="313"/>
                  <a:pt x="332" y="332"/>
                </a:cubicBezTo>
                <a:cubicBezTo>
                  <a:pt x="318" y="347"/>
                  <a:pt x="300" y="356"/>
                  <a:pt x="282" y="359"/>
                </a:cubicBezTo>
                <a:cubicBezTo>
                  <a:pt x="274" y="361"/>
                  <a:pt x="266" y="362"/>
                  <a:pt x="258" y="362"/>
                </a:cubicBezTo>
                <a:cubicBezTo>
                  <a:pt x="232" y="362"/>
                  <a:pt x="206" y="352"/>
                  <a:pt x="186" y="332"/>
                </a:cubicBezTo>
                <a:cubicBezTo>
                  <a:pt x="176" y="322"/>
                  <a:pt x="168" y="309"/>
                  <a:pt x="163" y="296"/>
                </a:cubicBezTo>
                <a:cubicBezTo>
                  <a:pt x="163" y="296"/>
                  <a:pt x="163" y="296"/>
                  <a:pt x="163" y="296"/>
                </a:cubicBezTo>
                <a:cubicBezTo>
                  <a:pt x="163" y="295"/>
                  <a:pt x="163" y="295"/>
                  <a:pt x="163" y="295"/>
                </a:cubicBezTo>
                <a:cubicBezTo>
                  <a:pt x="162" y="291"/>
                  <a:pt x="161" y="287"/>
                  <a:pt x="159" y="284"/>
                </a:cubicBezTo>
                <a:cubicBezTo>
                  <a:pt x="158" y="280"/>
                  <a:pt x="155" y="277"/>
                  <a:pt x="153" y="275"/>
                </a:cubicBezTo>
                <a:cubicBezTo>
                  <a:pt x="148" y="270"/>
                  <a:pt x="141" y="267"/>
                  <a:pt x="135" y="265"/>
                </a:cubicBezTo>
                <a:cubicBezTo>
                  <a:pt x="0" y="400"/>
                  <a:pt x="0" y="400"/>
                  <a:pt x="0" y="400"/>
                </a:cubicBezTo>
                <a:cubicBezTo>
                  <a:pt x="228" y="627"/>
                  <a:pt x="540" y="768"/>
                  <a:pt x="888" y="772"/>
                </a:cubicBezTo>
                <a:cubicBezTo>
                  <a:pt x="888" y="577"/>
                  <a:pt x="888" y="577"/>
                  <a:pt x="888" y="577"/>
                </a:cubicBezTo>
                <a:cubicBezTo>
                  <a:pt x="888" y="576"/>
                  <a:pt x="888" y="576"/>
                  <a:pt x="888" y="576"/>
                </a:cubicBezTo>
                <a:cubicBezTo>
                  <a:pt x="888" y="574"/>
                  <a:pt x="889" y="572"/>
                  <a:pt x="891" y="570"/>
                </a:cubicBezTo>
                <a:close/>
              </a:path>
            </a:pathLst>
          </a:custGeom>
          <a:solidFill>
            <a:schemeClr val="accent2"/>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638;p6">
            <a:extLst>
              <a:ext uri="{FF2B5EF4-FFF2-40B4-BE49-F238E27FC236}">
                <a16:creationId xmlns:a16="http://schemas.microsoft.com/office/drawing/2014/main" id="{654B7F83-563C-272B-CD96-E040FEABABE3}"/>
              </a:ext>
            </a:extLst>
          </p:cNvPr>
          <p:cNvSpPr/>
          <p:nvPr/>
        </p:nvSpPr>
        <p:spPr>
          <a:xfrm>
            <a:off x="6840895" y="3675455"/>
            <a:ext cx="1136622" cy="1587460"/>
          </a:xfrm>
          <a:custGeom>
            <a:avLst/>
            <a:gdLst/>
            <a:ahLst/>
            <a:cxnLst/>
            <a:rect l="l" t="t" r="r" b="b"/>
            <a:pathLst>
              <a:path w="771" h="1076" extrusionOk="0">
                <a:moveTo>
                  <a:pt x="569" y="186"/>
                </a:moveTo>
                <a:cubicBezTo>
                  <a:pt x="569" y="184"/>
                  <a:pt x="569" y="184"/>
                  <a:pt x="569" y="184"/>
                </a:cubicBezTo>
                <a:cubicBezTo>
                  <a:pt x="569" y="183"/>
                  <a:pt x="569" y="183"/>
                  <a:pt x="569" y="183"/>
                </a:cubicBezTo>
                <a:cubicBezTo>
                  <a:pt x="570" y="182"/>
                  <a:pt x="570" y="182"/>
                  <a:pt x="570" y="182"/>
                </a:cubicBezTo>
                <a:cubicBezTo>
                  <a:pt x="570" y="182"/>
                  <a:pt x="570" y="182"/>
                  <a:pt x="570" y="182"/>
                </a:cubicBezTo>
                <a:cubicBezTo>
                  <a:pt x="566" y="181"/>
                  <a:pt x="567" y="181"/>
                  <a:pt x="567" y="180"/>
                </a:cubicBezTo>
                <a:cubicBezTo>
                  <a:pt x="566" y="180"/>
                  <a:pt x="566" y="180"/>
                  <a:pt x="566" y="180"/>
                </a:cubicBezTo>
                <a:cubicBezTo>
                  <a:pt x="565" y="178"/>
                  <a:pt x="565" y="178"/>
                  <a:pt x="565" y="178"/>
                </a:cubicBezTo>
                <a:cubicBezTo>
                  <a:pt x="564" y="178"/>
                  <a:pt x="564" y="178"/>
                  <a:pt x="564" y="178"/>
                </a:cubicBezTo>
                <a:cubicBezTo>
                  <a:pt x="564" y="177"/>
                  <a:pt x="564" y="177"/>
                  <a:pt x="564" y="177"/>
                </a:cubicBezTo>
                <a:cubicBezTo>
                  <a:pt x="564" y="177"/>
                  <a:pt x="564" y="177"/>
                  <a:pt x="564" y="177"/>
                </a:cubicBezTo>
                <a:cubicBezTo>
                  <a:pt x="563" y="176"/>
                  <a:pt x="563" y="176"/>
                  <a:pt x="563" y="176"/>
                </a:cubicBezTo>
                <a:cubicBezTo>
                  <a:pt x="563" y="176"/>
                  <a:pt x="563" y="176"/>
                  <a:pt x="563" y="176"/>
                </a:cubicBezTo>
                <a:cubicBezTo>
                  <a:pt x="563" y="175"/>
                  <a:pt x="563" y="175"/>
                  <a:pt x="562" y="175"/>
                </a:cubicBezTo>
                <a:cubicBezTo>
                  <a:pt x="557" y="166"/>
                  <a:pt x="554" y="157"/>
                  <a:pt x="554" y="146"/>
                </a:cubicBezTo>
                <a:cubicBezTo>
                  <a:pt x="554" y="140"/>
                  <a:pt x="555" y="134"/>
                  <a:pt x="557" y="129"/>
                </a:cubicBezTo>
                <a:cubicBezTo>
                  <a:pt x="557" y="129"/>
                  <a:pt x="557" y="129"/>
                  <a:pt x="557" y="129"/>
                </a:cubicBezTo>
                <a:cubicBezTo>
                  <a:pt x="557" y="129"/>
                  <a:pt x="557" y="129"/>
                  <a:pt x="557" y="129"/>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9" y="123"/>
                  <a:pt x="561" y="119"/>
                  <a:pt x="564" y="115"/>
                </a:cubicBezTo>
                <a:cubicBezTo>
                  <a:pt x="568" y="105"/>
                  <a:pt x="571" y="94"/>
                  <a:pt x="571" y="82"/>
                </a:cubicBezTo>
                <a:cubicBezTo>
                  <a:pt x="571" y="59"/>
                  <a:pt x="562" y="38"/>
                  <a:pt x="547" y="23"/>
                </a:cubicBezTo>
                <a:cubicBezTo>
                  <a:pt x="545" y="22"/>
                  <a:pt x="543" y="20"/>
                  <a:pt x="541" y="18"/>
                </a:cubicBezTo>
                <a:cubicBezTo>
                  <a:pt x="527" y="7"/>
                  <a:pt x="508" y="0"/>
                  <a:pt x="488" y="0"/>
                </a:cubicBezTo>
                <a:cubicBezTo>
                  <a:pt x="465" y="0"/>
                  <a:pt x="443" y="10"/>
                  <a:pt x="428" y="25"/>
                </a:cubicBezTo>
                <a:cubicBezTo>
                  <a:pt x="414" y="40"/>
                  <a:pt x="405" y="60"/>
                  <a:pt x="405" y="82"/>
                </a:cubicBezTo>
                <a:cubicBezTo>
                  <a:pt x="405" y="95"/>
                  <a:pt x="408" y="107"/>
                  <a:pt x="413" y="118"/>
                </a:cubicBezTo>
                <a:cubicBezTo>
                  <a:pt x="415" y="120"/>
                  <a:pt x="414" y="122"/>
                  <a:pt x="415" y="125"/>
                </a:cubicBezTo>
                <a:cubicBezTo>
                  <a:pt x="418" y="131"/>
                  <a:pt x="418" y="138"/>
                  <a:pt x="418" y="146"/>
                </a:cubicBezTo>
                <a:cubicBezTo>
                  <a:pt x="418" y="146"/>
                  <a:pt x="418" y="146"/>
                  <a:pt x="418" y="146"/>
                </a:cubicBezTo>
                <a:cubicBezTo>
                  <a:pt x="418" y="157"/>
                  <a:pt x="416" y="167"/>
                  <a:pt x="410" y="176"/>
                </a:cubicBezTo>
                <a:cubicBezTo>
                  <a:pt x="410" y="177"/>
                  <a:pt x="410" y="178"/>
                  <a:pt x="410" y="179"/>
                </a:cubicBezTo>
                <a:cubicBezTo>
                  <a:pt x="410" y="180"/>
                  <a:pt x="410" y="180"/>
                  <a:pt x="410" y="180"/>
                </a:cubicBezTo>
                <a:cubicBezTo>
                  <a:pt x="409" y="182"/>
                  <a:pt x="409" y="182"/>
                  <a:pt x="409" y="182"/>
                </a:cubicBezTo>
                <a:cubicBezTo>
                  <a:pt x="409" y="182"/>
                  <a:pt x="409" y="182"/>
                  <a:pt x="409" y="182"/>
                </a:cubicBezTo>
                <a:cubicBezTo>
                  <a:pt x="409" y="181"/>
                  <a:pt x="409" y="181"/>
                  <a:pt x="409" y="181"/>
                </a:cubicBezTo>
                <a:cubicBezTo>
                  <a:pt x="409" y="181"/>
                  <a:pt x="409" y="181"/>
                  <a:pt x="409" y="181"/>
                </a:cubicBezTo>
                <a:cubicBezTo>
                  <a:pt x="409" y="182"/>
                  <a:pt x="408" y="182"/>
                  <a:pt x="407" y="183"/>
                </a:cubicBezTo>
                <a:cubicBezTo>
                  <a:pt x="407" y="184"/>
                  <a:pt x="407" y="184"/>
                  <a:pt x="407" y="184"/>
                </a:cubicBezTo>
                <a:cubicBezTo>
                  <a:pt x="406" y="184"/>
                  <a:pt x="406" y="184"/>
                  <a:pt x="406" y="184"/>
                </a:cubicBezTo>
                <a:cubicBezTo>
                  <a:pt x="406" y="184"/>
                  <a:pt x="406" y="184"/>
                  <a:pt x="406" y="184"/>
                </a:cubicBezTo>
                <a:cubicBezTo>
                  <a:pt x="405" y="185"/>
                  <a:pt x="403" y="186"/>
                  <a:pt x="402" y="186"/>
                </a:cubicBezTo>
                <a:cubicBezTo>
                  <a:pt x="402" y="186"/>
                  <a:pt x="402" y="188"/>
                  <a:pt x="402" y="188"/>
                </a:cubicBezTo>
                <a:cubicBezTo>
                  <a:pt x="401" y="188"/>
                  <a:pt x="401" y="190"/>
                  <a:pt x="401" y="190"/>
                </a:cubicBezTo>
                <a:cubicBezTo>
                  <a:pt x="400" y="190"/>
                  <a:pt x="400" y="190"/>
                  <a:pt x="400" y="190"/>
                </a:cubicBezTo>
                <a:cubicBezTo>
                  <a:pt x="205" y="190"/>
                  <a:pt x="205" y="190"/>
                  <a:pt x="205" y="190"/>
                </a:cubicBezTo>
                <a:cubicBezTo>
                  <a:pt x="201" y="374"/>
                  <a:pt x="124" y="550"/>
                  <a:pt x="0" y="675"/>
                </a:cubicBezTo>
                <a:cubicBezTo>
                  <a:pt x="136" y="811"/>
                  <a:pt x="136" y="811"/>
                  <a:pt x="136" y="811"/>
                </a:cubicBezTo>
                <a:cubicBezTo>
                  <a:pt x="143" y="809"/>
                  <a:pt x="149" y="806"/>
                  <a:pt x="154" y="801"/>
                </a:cubicBezTo>
                <a:cubicBezTo>
                  <a:pt x="157" y="797"/>
                  <a:pt x="160" y="793"/>
                  <a:pt x="162" y="789"/>
                </a:cubicBezTo>
                <a:cubicBezTo>
                  <a:pt x="162" y="787"/>
                  <a:pt x="163" y="785"/>
                  <a:pt x="163" y="783"/>
                </a:cubicBezTo>
                <a:cubicBezTo>
                  <a:pt x="163" y="783"/>
                  <a:pt x="163" y="783"/>
                  <a:pt x="163" y="783"/>
                </a:cubicBezTo>
                <a:cubicBezTo>
                  <a:pt x="163" y="783"/>
                  <a:pt x="163" y="783"/>
                  <a:pt x="163" y="783"/>
                </a:cubicBezTo>
                <a:cubicBezTo>
                  <a:pt x="163" y="782"/>
                  <a:pt x="163" y="782"/>
                  <a:pt x="163" y="782"/>
                </a:cubicBezTo>
                <a:cubicBezTo>
                  <a:pt x="168" y="768"/>
                  <a:pt x="177" y="755"/>
                  <a:pt x="188" y="743"/>
                </a:cubicBezTo>
                <a:cubicBezTo>
                  <a:pt x="208" y="724"/>
                  <a:pt x="233" y="713"/>
                  <a:pt x="259" y="713"/>
                </a:cubicBezTo>
                <a:cubicBezTo>
                  <a:pt x="286" y="713"/>
                  <a:pt x="312" y="723"/>
                  <a:pt x="332" y="743"/>
                </a:cubicBezTo>
                <a:cubicBezTo>
                  <a:pt x="352" y="763"/>
                  <a:pt x="362" y="790"/>
                  <a:pt x="362" y="816"/>
                </a:cubicBezTo>
                <a:cubicBezTo>
                  <a:pt x="362" y="842"/>
                  <a:pt x="352" y="868"/>
                  <a:pt x="332" y="888"/>
                </a:cubicBezTo>
                <a:cubicBezTo>
                  <a:pt x="322" y="898"/>
                  <a:pt x="310" y="906"/>
                  <a:pt x="297" y="911"/>
                </a:cubicBezTo>
                <a:cubicBezTo>
                  <a:pt x="296" y="911"/>
                  <a:pt x="296" y="911"/>
                  <a:pt x="296" y="911"/>
                </a:cubicBezTo>
                <a:cubicBezTo>
                  <a:pt x="296" y="911"/>
                  <a:pt x="296" y="911"/>
                  <a:pt x="295" y="911"/>
                </a:cubicBezTo>
                <a:cubicBezTo>
                  <a:pt x="291" y="912"/>
                  <a:pt x="288" y="913"/>
                  <a:pt x="284" y="915"/>
                </a:cubicBezTo>
                <a:cubicBezTo>
                  <a:pt x="281" y="916"/>
                  <a:pt x="278" y="918"/>
                  <a:pt x="275" y="921"/>
                </a:cubicBezTo>
                <a:cubicBezTo>
                  <a:pt x="270" y="926"/>
                  <a:pt x="267" y="933"/>
                  <a:pt x="266" y="939"/>
                </a:cubicBezTo>
                <a:cubicBezTo>
                  <a:pt x="400" y="1076"/>
                  <a:pt x="400" y="1076"/>
                  <a:pt x="400" y="1076"/>
                </a:cubicBezTo>
                <a:cubicBezTo>
                  <a:pt x="627" y="847"/>
                  <a:pt x="767" y="534"/>
                  <a:pt x="771" y="190"/>
                </a:cubicBezTo>
                <a:cubicBezTo>
                  <a:pt x="576" y="190"/>
                  <a:pt x="576" y="190"/>
                  <a:pt x="576" y="190"/>
                </a:cubicBezTo>
                <a:cubicBezTo>
                  <a:pt x="575" y="190"/>
                  <a:pt x="575" y="190"/>
                  <a:pt x="575" y="190"/>
                </a:cubicBezTo>
                <a:cubicBezTo>
                  <a:pt x="573" y="190"/>
                  <a:pt x="571" y="187"/>
                  <a:pt x="569" y="186"/>
                </a:cubicBezTo>
                <a:close/>
              </a:path>
            </a:pathLst>
          </a:custGeom>
          <a:solidFill>
            <a:schemeClr val="accent4"/>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639;p6">
            <a:extLst>
              <a:ext uri="{FF2B5EF4-FFF2-40B4-BE49-F238E27FC236}">
                <a16:creationId xmlns:a16="http://schemas.microsoft.com/office/drawing/2014/main" id="{3E357CC4-88A5-FBBE-35E6-21CDF9F40282}"/>
              </a:ext>
            </a:extLst>
          </p:cNvPr>
          <p:cNvSpPr/>
          <p:nvPr/>
        </p:nvSpPr>
        <p:spPr>
          <a:xfrm>
            <a:off x="5837622" y="2049895"/>
            <a:ext cx="1581111" cy="1138739"/>
          </a:xfrm>
          <a:custGeom>
            <a:avLst/>
            <a:gdLst/>
            <a:ahLst/>
            <a:cxnLst/>
            <a:rect l="l" t="t" r="r" b="b"/>
            <a:pathLst>
              <a:path w="1073" h="772" extrusionOk="0">
                <a:moveTo>
                  <a:pt x="182" y="202"/>
                </a:moveTo>
                <a:cubicBezTo>
                  <a:pt x="182" y="202"/>
                  <a:pt x="182" y="202"/>
                  <a:pt x="182" y="202"/>
                </a:cubicBezTo>
                <a:cubicBezTo>
                  <a:pt x="182" y="204"/>
                  <a:pt x="182" y="204"/>
                  <a:pt x="182" y="204"/>
                </a:cubicBezTo>
                <a:cubicBezTo>
                  <a:pt x="182" y="205"/>
                  <a:pt x="182" y="205"/>
                  <a:pt x="182" y="205"/>
                </a:cubicBezTo>
                <a:cubicBezTo>
                  <a:pt x="182" y="205"/>
                  <a:pt x="182" y="205"/>
                  <a:pt x="182" y="205"/>
                </a:cubicBezTo>
                <a:cubicBezTo>
                  <a:pt x="181" y="205"/>
                  <a:pt x="180" y="206"/>
                  <a:pt x="180" y="206"/>
                </a:cubicBezTo>
                <a:cubicBezTo>
                  <a:pt x="179" y="206"/>
                  <a:pt x="179" y="206"/>
                  <a:pt x="179" y="206"/>
                </a:cubicBezTo>
                <a:cubicBezTo>
                  <a:pt x="178" y="207"/>
                  <a:pt x="178" y="207"/>
                  <a:pt x="178" y="207"/>
                </a:cubicBezTo>
                <a:cubicBezTo>
                  <a:pt x="177" y="207"/>
                  <a:pt x="177" y="207"/>
                  <a:pt x="177" y="207"/>
                </a:cubicBezTo>
                <a:cubicBezTo>
                  <a:pt x="177" y="207"/>
                  <a:pt x="177" y="207"/>
                  <a:pt x="177" y="207"/>
                </a:cubicBezTo>
                <a:cubicBezTo>
                  <a:pt x="176" y="207"/>
                  <a:pt x="176" y="207"/>
                  <a:pt x="176" y="207"/>
                </a:cubicBezTo>
                <a:cubicBezTo>
                  <a:pt x="176" y="208"/>
                  <a:pt x="176" y="208"/>
                  <a:pt x="176" y="208"/>
                </a:cubicBezTo>
                <a:cubicBezTo>
                  <a:pt x="176" y="208"/>
                  <a:pt x="176" y="208"/>
                  <a:pt x="176" y="208"/>
                </a:cubicBezTo>
                <a:cubicBezTo>
                  <a:pt x="175" y="208"/>
                  <a:pt x="175" y="208"/>
                  <a:pt x="174" y="209"/>
                </a:cubicBezTo>
                <a:cubicBezTo>
                  <a:pt x="166" y="214"/>
                  <a:pt x="156" y="217"/>
                  <a:pt x="146" y="217"/>
                </a:cubicBezTo>
                <a:cubicBezTo>
                  <a:pt x="140" y="217"/>
                  <a:pt x="134" y="216"/>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3" y="212"/>
                  <a:pt x="118" y="210"/>
                  <a:pt x="115" y="207"/>
                </a:cubicBezTo>
                <a:cubicBezTo>
                  <a:pt x="105" y="203"/>
                  <a:pt x="93" y="200"/>
                  <a:pt x="81" y="200"/>
                </a:cubicBezTo>
                <a:cubicBezTo>
                  <a:pt x="59" y="200"/>
                  <a:pt x="38" y="209"/>
                  <a:pt x="23" y="224"/>
                </a:cubicBezTo>
                <a:cubicBezTo>
                  <a:pt x="21" y="226"/>
                  <a:pt x="20" y="228"/>
                  <a:pt x="18" y="230"/>
                </a:cubicBezTo>
                <a:cubicBezTo>
                  <a:pt x="7" y="244"/>
                  <a:pt x="0" y="263"/>
                  <a:pt x="0" y="283"/>
                </a:cubicBezTo>
                <a:cubicBezTo>
                  <a:pt x="0" y="306"/>
                  <a:pt x="10" y="328"/>
                  <a:pt x="25" y="343"/>
                </a:cubicBezTo>
                <a:cubicBezTo>
                  <a:pt x="40" y="357"/>
                  <a:pt x="59" y="366"/>
                  <a:pt x="81" y="366"/>
                </a:cubicBezTo>
                <a:cubicBezTo>
                  <a:pt x="94" y="366"/>
                  <a:pt x="107" y="363"/>
                  <a:pt x="118" y="358"/>
                </a:cubicBezTo>
                <a:cubicBezTo>
                  <a:pt x="120" y="356"/>
                  <a:pt x="122" y="357"/>
                  <a:pt x="124" y="356"/>
                </a:cubicBezTo>
                <a:cubicBezTo>
                  <a:pt x="131" y="353"/>
                  <a:pt x="138" y="353"/>
                  <a:pt x="146" y="353"/>
                </a:cubicBezTo>
                <a:cubicBezTo>
                  <a:pt x="146" y="353"/>
                  <a:pt x="146" y="353"/>
                  <a:pt x="146" y="353"/>
                </a:cubicBezTo>
                <a:cubicBezTo>
                  <a:pt x="157" y="353"/>
                  <a:pt x="167" y="355"/>
                  <a:pt x="175" y="361"/>
                </a:cubicBezTo>
                <a:cubicBezTo>
                  <a:pt x="176" y="361"/>
                  <a:pt x="177" y="361"/>
                  <a:pt x="178" y="361"/>
                </a:cubicBezTo>
                <a:cubicBezTo>
                  <a:pt x="178" y="361"/>
                  <a:pt x="178" y="361"/>
                  <a:pt x="178" y="361"/>
                </a:cubicBezTo>
                <a:cubicBezTo>
                  <a:pt x="179" y="362"/>
                  <a:pt x="179" y="362"/>
                  <a:pt x="179" y="362"/>
                </a:cubicBezTo>
                <a:cubicBezTo>
                  <a:pt x="179" y="362"/>
                  <a:pt x="179" y="362"/>
                  <a:pt x="179" y="362"/>
                </a:cubicBezTo>
                <a:cubicBezTo>
                  <a:pt x="179" y="362"/>
                  <a:pt x="179" y="362"/>
                  <a:pt x="179" y="362"/>
                </a:cubicBezTo>
                <a:cubicBezTo>
                  <a:pt x="180" y="362"/>
                  <a:pt x="180" y="362"/>
                  <a:pt x="180" y="362"/>
                </a:cubicBezTo>
                <a:cubicBezTo>
                  <a:pt x="181" y="362"/>
                  <a:pt x="181" y="363"/>
                  <a:pt x="182" y="364"/>
                </a:cubicBezTo>
                <a:cubicBezTo>
                  <a:pt x="183" y="364"/>
                  <a:pt x="183" y="364"/>
                  <a:pt x="183" y="364"/>
                </a:cubicBezTo>
                <a:cubicBezTo>
                  <a:pt x="183" y="365"/>
                  <a:pt x="183" y="365"/>
                  <a:pt x="183" y="365"/>
                </a:cubicBezTo>
                <a:cubicBezTo>
                  <a:pt x="184" y="365"/>
                  <a:pt x="184" y="365"/>
                  <a:pt x="184" y="365"/>
                </a:cubicBezTo>
                <a:cubicBezTo>
                  <a:pt x="185" y="366"/>
                  <a:pt x="185" y="368"/>
                  <a:pt x="186" y="369"/>
                </a:cubicBezTo>
                <a:cubicBezTo>
                  <a:pt x="186" y="369"/>
                  <a:pt x="184" y="369"/>
                  <a:pt x="184" y="369"/>
                </a:cubicBezTo>
                <a:cubicBezTo>
                  <a:pt x="184" y="370"/>
                  <a:pt x="183" y="370"/>
                  <a:pt x="183" y="370"/>
                </a:cubicBezTo>
                <a:cubicBezTo>
                  <a:pt x="183" y="371"/>
                  <a:pt x="183" y="371"/>
                  <a:pt x="183" y="371"/>
                </a:cubicBezTo>
                <a:cubicBezTo>
                  <a:pt x="183" y="566"/>
                  <a:pt x="183" y="566"/>
                  <a:pt x="183" y="566"/>
                </a:cubicBezTo>
                <a:cubicBezTo>
                  <a:pt x="375" y="570"/>
                  <a:pt x="547" y="648"/>
                  <a:pt x="673" y="772"/>
                </a:cubicBezTo>
                <a:cubicBezTo>
                  <a:pt x="810" y="636"/>
                  <a:pt x="810" y="636"/>
                  <a:pt x="810" y="636"/>
                </a:cubicBezTo>
                <a:cubicBezTo>
                  <a:pt x="810" y="636"/>
                  <a:pt x="810" y="636"/>
                  <a:pt x="810" y="636"/>
                </a:cubicBezTo>
                <a:cubicBezTo>
                  <a:pt x="810" y="636"/>
                  <a:pt x="810" y="635"/>
                  <a:pt x="810" y="635"/>
                </a:cubicBezTo>
                <a:cubicBezTo>
                  <a:pt x="810" y="634"/>
                  <a:pt x="810" y="634"/>
                  <a:pt x="810" y="634"/>
                </a:cubicBezTo>
                <a:cubicBezTo>
                  <a:pt x="810" y="634"/>
                  <a:pt x="810" y="633"/>
                  <a:pt x="810" y="633"/>
                </a:cubicBezTo>
                <a:cubicBezTo>
                  <a:pt x="808" y="628"/>
                  <a:pt x="806" y="622"/>
                  <a:pt x="801" y="617"/>
                </a:cubicBezTo>
                <a:cubicBezTo>
                  <a:pt x="798" y="614"/>
                  <a:pt x="794" y="613"/>
                  <a:pt x="790" y="609"/>
                </a:cubicBezTo>
                <a:cubicBezTo>
                  <a:pt x="791" y="609"/>
                  <a:pt x="791" y="609"/>
                  <a:pt x="791" y="609"/>
                </a:cubicBezTo>
                <a:cubicBezTo>
                  <a:pt x="791" y="609"/>
                  <a:pt x="791" y="609"/>
                  <a:pt x="791" y="609"/>
                </a:cubicBezTo>
                <a:cubicBezTo>
                  <a:pt x="791" y="610"/>
                  <a:pt x="791" y="610"/>
                  <a:pt x="791" y="610"/>
                </a:cubicBezTo>
                <a:cubicBezTo>
                  <a:pt x="787" y="609"/>
                  <a:pt x="787" y="609"/>
                  <a:pt x="785" y="609"/>
                </a:cubicBezTo>
                <a:cubicBezTo>
                  <a:pt x="784" y="609"/>
                  <a:pt x="784" y="609"/>
                  <a:pt x="784" y="609"/>
                </a:cubicBezTo>
                <a:cubicBezTo>
                  <a:pt x="784" y="609"/>
                  <a:pt x="784" y="609"/>
                  <a:pt x="784" y="609"/>
                </a:cubicBezTo>
                <a:cubicBezTo>
                  <a:pt x="783" y="609"/>
                  <a:pt x="783" y="609"/>
                  <a:pt x="783" y="609"/>
                </a:cubicBezTo>
                <a:cubicBezTo>
                  <a:pt x="769" y="604"/>
                  <a:pt x="756" y="596"/>
                  <a:pt x="744" y="584"/>
                </a:cubicBezTo>
                <a:cubicBezTo>
                  <a:pt x="727" y="567"/>
                  <a:pt x="717" y="545"/>
                  <a:pt x="715" y="522"/>
                </a:cubicBezTo>
                <a:cubicBezTo>
                  <a:pt x="714" y="518"/>
                  <a:pt x="714" y="513"/>
                  <a:pt x="714" y="509"/>
                </a:cubicBezTo>
                <a:cubicBezTo>
                  <a:pt x="714" y="484"/>
                  <a:pt x="723" y="459"/>
                  <a:pt x="743" y="440"/>
                </a:cubicBezTo>
                <a:cubicBezTo>
                  <a:pt x="757" y="425"/>
                  <a:pt x="775" y="416"/>
                  <a:pt x="794" y="413"/>
                </a:cubicBezTo>
                <a:cubicBezTo>
                  <a:pt x="802" y="411"/>
                  <a:pt x="810" y="410"/>
                  <a:pt x="818" y="410"/>
                </a:cubicBezTo>
                <a:cubicBezTo>
                  <a:pt x="843" y="410"/>
                  <a:pt x="869" y="420"/>
                  <a:pt x="889" y="440"/>
                </a:cubicBezTo>
                <a:cubicBezTo>
                  <a:pt x="899" y="450"/>
                  <a:pt x="907" y="463"/>
                  <a:pt x="912" y="476"/>
                </a:cubicBezTo>
                <a:cubicBezTo>
                  <a:pt x="912" y="476"/>
                  <a:pt x="912" y="476"/>
                  <a:pt x="912" y="476"/>
                </a:cubicBezTo>
                <a:cubicBezTo>
                  <a:pt x="912" y="476"/>
                  <a:pt x="912" y="477"/>
                  <a:pt x="912" y="477"/>
                </a:cubicBezTo>
                <a:cubicBezTo>
                  <a:pt x="913" y="481"/>
                  <a:pt x="914" y="485"/>
                  <a:pt x="916" y="488"/>
                </a:cubicBezTo>
                <a:cubicBezTo>
                  <a:pt x="917" y="492"/>
                  <a:pt x="920" y="495"/>
                  <a:pt x="922" y="497"/>
                </a:cubicBezTo>
                <a:cubicBezTo>
                  <a:pt x="927" y="502"/>
                  <a:pt x="934" y="505"/>
                  <a:pt x="940" y="507"/>
                </a:cubicBezTo>
                <a:cubicBezTo>
                  <a:pt x="1073" y="372"/>
                  <a:pt x="1073" y="372"/>
                  <a:pt x="1073" y="372"/>
                </a:cubicBezTo>
                <a:cubicBezTo>
                  <a:pt x="845" y="145"/>
                  <a:pt x="531" y="4"/>
                  <a:pt x="183" y="0"/>
                </a:cubicBezTo>
                <a:cubicBezTo>
                  <a:pt x="183" y="195"/>
                  <a:pt x="183" y="195"/>
                  <a:pt x="183" y="195"/>
                </a:cubicBezTo>
                <a:cubicBezTo>
                  <a:pt x="183" y="196"/>
                  <a:pt x="183" y="196"/>
                  <a:pt x="183" y="196"/>
                </a:cubicBezTo>
                <a:cubicBezTo>
                  <a:pt x="183" y="198"/>
                  <a:pt x="184" y="200"/>
                  <a:pt x="182" y="202"/>
                </a:cubicBezTo>
                <a:close/>
              </a:path>
            </a:pathLst>
          </a:custGeom>
          <a:solidFill>
            <a:schemeClr val="accent6"/>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640;p6">
            <a:extLst>
              <a:ext uri="{FF2B5EF4-FFF2-40B4-BE49-F238E27FC236}">
                <a16:creationId xmlns:a16="http://schemas.microsoft.com/office/drawing/2014/main" id="{3B99521E-3ECF-831A-FCA2-D28ED4B0029D}"/>
              </a:ext>
            </a:extLst>
          </p:cNvPr>
          <p:cNvSpPr/>
          <p:nvPr/>
        </p:nvSpPr>
        <p:spPr>
          <a:xfrm>
            <a:off x="6095847" y="4687196"/>
            <a:ext cx="1314418" cy="1128155"/>
          </a:xfrm>
          <a:custGeom>
            <a:avLst/>
            <a:gdLst/>
            <a:ahLst/>
            <a:cxnLst/>
            <a:rect l="l" t="t" r="r" b="b"/>
            <a:pathLst>
              <a:path w="892" h="765" extrusionOk="0">
                <a:moveTo>
                  <a:pt x="753" y="256"/>
                </a:moveTo>
                <a:cubicBezTo>
                  <a:pt x="753" y="255"/>
                  <a:pt x="753" y="255"/>
                  <a:pt x="753" y="255"/>
                </a:cubicBezTo>
                <a:cubicBezTo>
                  <a:pt x="751" y="254"/>
                  <a:pt x="751" y="254"/>
                  <a:pt x="751"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2"/>
                  <a:pt x="751" y="251"/>
                  <a:pt x="751" y="251"/>
                </a:cubicBezTo>
                <a:cubicBezTo>
                  <a:pt x="752" y="250"/>
                  <a:pt x="752" y="250"/>
                  <a:pt x="752" y="250"/>
                </a:cubicBezTo>
                <a:cubicBezTo>
                  <a:pt x="753" y="249"/>
                  <a:pt x="753" y="249"/>
                  <a:pt x="753" y="249"/>
                </a:cubicBezTo>
                <a:cubicBezTo>
                  <a:pt x="754" y="248"/>
                  <a:pt x="754" y="248"/>
                  <a:pt x="754" y="248"/>
                </a:cubicBezTo>
                <a:cubicBezTo>
                  <a:pt x="754" y="247"/>
                  <a:pt x="754" y="247"/>
                  <a:pt x="754" y="247"/>
                </a:cubicBezTo>
                <a:cubicBezTo>
                  <a:pt x="754" y="247"/>
                  <a:pt x="754" y="247"/>
                  <a:pt x="754" y="247"/>
                </a:cubicBezTo>
                <a:cubicBezTo>
                  <a:pt x="754" y="246"/>
                  <a:pt x="754" y="246"/>
                  <a:pt x="754" y="246"/>
                </a:cubicBezTo>
                <a:cubicBezTo>
                  <a:pt x="755" y="246"/>
                  <a:pt x="755" y="246"/>
                  <a:pt x="755" y="246"/>
                </a:cubicBezTo>
                <a:cubicBezTo>
                  <a:pt x="755" y="245"/>
                  <a:pt x="755" y="245"/>
                  <a:pt x="755" y="244"/>
                </a:cubicBezTo>
                <a:cubicBezTo>
                  <a:pt x="757" y="235"/>
                  <a:pt x="762" y="226"/>
                  <a:pt x="769" y="218"/>
                </a:cubicBezTo>
                <a:cubicBezTo>
                  <a:pt x="773" y="214"/>
                  <a:pt x="778" y="210"/>
                  <a:pt x="783" y="208"/>
                </a:cubicBezTo>
                <a:cubicBezTo>
                  <a:pt x="783" y="208"/>
                  <a:pt x="783" y="208"/>
                  <a:pt x="783" y="208"/>
                </a:cubicBezTo>
                <a:cubicBezTo>
                  <a:pt x="783" y="208"/>
                  <a:pt x="783" y="208"/>
                  <a:pt x="783" y="208"/>
                </a:cubicBezTo>
                <a:cubicBezTo>
                  <a:pt x="783" y="208"/>
                  <a:pt x="783" y="208"/>
                  <a:pt x="783" y="208"/>
                </a:cubicBezTo>
                <a:cubicBezTo>
                  <a:pt x="784" y="208"/>
                  <a:pt x="784" y="208"/>
                  <a:pt x="784" y="208"/>
                </a:cubicBezTo>
                <a:cubicBezTo>
                  <a:pt x="784" y="208"/>
                  <a:pt x="784" y="208"/>
                  <a:pt x="784" y="208"/>
                </a:cubicBezTo>
                <a:cubicBezTo>
                  <a:pt x="784" y="208"/>
                  <a:pt x="784" y="208"/>
                  <a:pt x="784" y="208"/>
                </a:cubicBezTo>
                <a:cubicBezTo>
                  <a:pt x="784" y="208"/>
                  <a:pt x="784" y="208"/>
                  <a:pt x="784" y="208"/>
                </a:cubicBezTo>
                <a:cubicBezTo>
                  <a:pt x="789" y="205"/>
                  <a:pt x="794" y="204"/>
                  <a:pt x="798" y="203"/>
                </a:cubicBezTo>
                <a:cubicBezTo>
                  <a:pt x="808" y="199"/>
                  <a:pt x="818" y="193"/>
                  <a:pt x="827" y="185"/>
                </a:cubicBezTo>
                <a:cubicBezTo>
                  <a:pt x="843" y="169"/>
                  <a:pt x="851" y="147"/>
                  <a:pt x="851" y="126"/>
                </a:cubicBezTo>
                <a:cubicBezTo>
                  <a:pt x="851" y="105"/>
                  <a:pt x="843" y="84"/>
                  <a:pt x="827" y="68"/>
                </a:cubicBezTo>
                <a:cubicBezTo>
                  <a:pt x="810" y="51"/>
                  <a:pt x="789" y="43"/>
                  <a:pt x="768" y="43"/>
                </a:cubicBezTo>
                <a:cubicBezTo>
                  <a:pt x="747" y="43"/>
                  <a:pt x="726" y="51"/>
                  <a:pt x="709" y="68"/>
                </a:cubicBezTo>
                <a:cubicBezTo>
                  <a:pt x="700" y="77"/>
                  <a:pt x="694" y="88"/>
                  <a:pt x="690" y="99"/>
                </a:cubicBezTo>
                <a:cubicBezTo>
                  <a:pt x="689" y="101"/>
                  <a:pt x="688" y="104"/>
                  <a:pt x="687" y="106"/>
                </a:cubicBezTo>
                <a:cubicBezTo>
                  <a:pt x="685" y="113"/>
                  <a:pt x="681" y="119"/>
                  <a:pt x="676" y="125"/>
                </a:cubicBezTo>
                <a:cubicBezTo>
                  <a:pt x="676" y="125"/>
                  <a:pt x="676" y="125"/>
                  <a:pt x="676" y="125"/>
                </a:cubicBezTo>
                <a:cubicBezTo>
                  <a:pt x="668" y="132"/>
                  <a:pt x="658" y="137"/>
                  <a:pt x="648" y="139"/>
                </a:cubicBezTo>
                <a:cubicBezTo>
                  <a:pt x="647" y="139"/>
                  <a:pt x="646" y="140"/>
                  <a:pt x="645" y="140"/>
                </a:cubicBezTo>
                <a:cubicBezTo>
                  <a:pt x="644" y="140"/>
                  <a:pt x="644" y="140"/>
                  <a:pt x="644" y="140"/>
                </a:cubicBezTo>
                <a:cubicBezTo>
                  <a:pt x="643" y="140"/>
                  <a:pt x="643" y="140"/>
                  <a:pt x="643" y="140"/>
                </a:cubicBezTo>
                <a:cubicBezTo>
                  <a:pt x="643" y="140"/>
                  <a:pt x="643" y="140"/>
                  <a:pt x="643" y="140"/>
                </a:cubicBezTo>
                <a:cubicBezTo>
                  <a:pt x="643" y="140"/>
                  <a:pt x="643" y="140"/>
                  <a:pt x="643" y="140"/>
                </a:cubicBezTo>
                <a:cubicBezTo>
                  <a:pt x="642" y="140"/>
                  <a:pt x="641" y="140"/>
                  <a:pt x="640" y="140"/>
                </a:cubicBezTo>
                <a:cubicBezTo>
                  <a:pt x="639" y="140"/>
                  <a:pt x="639" y="140"/>
                  <a:pt x="639" y="140"/>
                </a:cubicBezTo>
                <a:cubicBezTo>
                  <a:pt x="638" y="140"/>
                  <a:pt x="638" y="140"/>
                  <a:pt x="638" y="140"/>
                </a:cubicBezTo>
                <a:cubicBezTo>
                  <a:pt x="638" y="140"/>
                  <a:pt x="638" y="140"/>
                  <a:pt x="638" y="140"/>
                </a:cubicBezTo>
                <a:cubicBezTo>
                  <a:pt x="636" y="140"/>
                  <a:pt x="634" y="139"/>
                  <a:pt x="633" y="138"/>
                </a:cubicBezTo>
                <a:cubicBezTo>
                  <a:pt x="492" y="0"/>
                  <a:pt x="492" y="0"/>
                  <a:pt x="492" y="0"/>
                </a:cubicBezTo>
                <a:cubicBezTo>
                  <a:pt x="355" y="131"/>
                  <a:pt x="172" y="198"/>
                  <a:pt x="0" y="199"/>
                </a:cubicBezTo>
                <a:cubicBezTo>
                  <a:pt x="0" y="390"/>
                  <a:pt x="0" y="390"/>
                  <a:pt x="0" y="390"/>
                </a:cubicBezTo>
                <a:cubicBezTo>
                  <a:pt x="9" y="394"/>
                  <a:pt x="14" y="396"/>
                  <a:pt x="21" y="396"/>
                </a:cubicBezTo>
                <a:cubicBezTo>
                  <a:pt x="26" y="396"/>
                  <a:pt x="32" y="395"/>
                  <a:pt x="36" y="394"/>
                </a:cubicBezTo>
                <a:cubicBezTo>
                  <a:pt x="38" y="393"/>
                  <a:pt x="40" y="392"/>
                  <a:pt x="42" y="391"/>
                </a:cubicBezTo>
                <a:cubicBezTo>
                  <a:pt x="42" y="391"/>
                  <a:pt x="42" y="391"/>
                  <a:pt x="42" y="391"/>
                </a:cubicBezTo>
                <a:cubicBezTo>
                  <a:pt x="43" y="391"/>
                  <a:pt x="43" y="391"/>
                  <a:pt x="43" y="391"/>
                </a:cubicBezTo>
                <a:cubicBezTo>
                  <a:pt x="43" y="390"/>
                  <a:pt x="43" y="390"/>
                  <a:pt x="43" y="390"/>
                </a:cubicBezTo>
                <a:cubicBezTo>
                  <a:pt x="57" y="384"/>
                  <a:pt x="72" y="380"/>
                  <a:pt x="88" y="380"/>
                </a:cubicBezTo>
                <a:cubicBezTo>
                  <a:pt x="117" y="380"/>
                  <a:pt x="142" y="392"/>
                  <a:pt x="161" y="411"/>
                </a:cubicBezTo>
                <a:cubicBezTo>
                  <a:pt x="162" y="412"/>
                  <a:pt x="162" y="412"/>
                  <a:pt x="163" y="413"/>
                </a:cubicBezTo>
                <a:cubicBezTo>
                  <a:pt x="181" y="430"/>
                  <a:pt x="192" y="455"/>
                  <a:pt x="192" y="482"/>
                </a:cubicBezTo>
                <a:cubicBezTo>
                  <a:pt x="192" y="506"/>
                  <a:pt x="183" y="528"/>
                  <a:pt x="169" y="545"/>
                </a:cubicBezTo>
                <a:cubicBezTo>
                  <a:pt x="150" y="569"/>
                  <a:pt x="121" y="585"/>
                  <a:pt x="88" y="585"/>
                </a:cubicBezTo>
                <a:cubicBezTo>
                  <a:pt x="73" y="585"/>
                  <a:pt x="59" y="581"/>
                  <a:pt x="46" y="576"/>
                </a:cubicBezTo>
                <a:cubicBezTo>
                  <a:pt x="46" y="576"/>
                  <a:pt x="46" y="575"/>
                  <a:pt x="46" y="575"/>
                </a:cubicBezTo>
                <a:cubicBezTo>
                  <a:pt x="45" y="575"/>
                  <a:pt x="45" y="575"/>
                  <a:pt x="45" y="575"/>
                </a:cubicBezTo>
                <a:cubicBezTo>
                  <a:pt x="41" y="573"/>
                  <a:pt x="38" y="571"/>
                  <a:pt x="35" y="569"/>
                </a:cubicBezTo>
                <a:cubicBezTo>
                  <a:pt x="31" y="568"/>
                  <a:pt x="25" y="567"/>
                  <a:pt x="21" y="567"/>
                </a:cubicBezTo>
                <a:cubicBezTo>
                  <a:pt x="14" y="567"/>
                  <a:pt x="9" y="570"/>
                  <a:pt x="0" y="574"/>
                </a:cubicBezTo>
                <a:cubicBezTo>
                  <a:pt x="0" y="765"/>
                  <a:pt x="0" y="765"/>
                  <a:pt x="0" y="765"/>
                </a:cubicBezTo>
                <a:cubicBezTo>
                  <a:pt x="323" y="764"/>
                  <a:pt x="645" y="642"/>
                  <a:pt x="892" y="400"/>
                </a:cubicBezTo>
                <a:cubicBezTo>
                  <a:pt x="754" y="261"/>
                  <a:pt x="754" y="261"/>
                  <a:pt x="754" y="261"/>
                </a:cubicBezTo>
                <a:cubicBezTo>
                  <a:pt x="753" y="260"/>
                  <a:pt x="753" y="258"/>
                  <a:pt x="753" y="256"/>
                </a:cubicBezTo>
                <a:close/>
              </a:path>
            </a:pathLst>
          </a:custGeom>
          <a:solidFill>
            <a:schemeClr val="accent3"/>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641;p6">
            <a:extLst>
              <a:ext uri="{FF2B5EF4-FFF2-40B4-BE49-F238E27FC236}">
                <a16:creationId xmlns:a16="http://schemas.microsoft.com/office/drawing/2014/main" id="{682C276A-B09B-5EB6-DBF8-2770256ECF60}"/>
              </a:ext>
            </a:extLst>
          </p:cNvPr>
          <p:cNvSpPr/>
          <p:nvPr/>
        </p:nvSpPr>
        <p:spPr>
          <a:xfrm>
            <a:off x="4212061" y="2606565"/>
            <a:ext cx="1136622" cy="1583226"/>
          </a:xfrm>
          <a:custGeom>
            <a:avLst/>
            <a:gdLst/>
            <a:ahLst/>
            <a:cxnLst/>
            <a:rect l="l" t="t" r="r" b="b"/>
            <a:pathLst>
              <a:path w="771" h="1074" extrusionOk="0">
                <a:moveTo>
                  <a:pt x="202" y="890"/>
                </a:moveTo>
                <a:cubicBezTo>
                  <a:pt x="202" y="891"/>
                  <a:pt x="202" y="891"/>
                  <a:pt x="202" y="891"/>
                </a:cubicBezTo>
                <a:cubicBezTo>
                  <a:pt x="202" y="891"/>
                  <a:pt x="202" y="891"/>
                  <a:pt x="202" y="891"/>
                </a:cubicBezTo>
                <a:cubicBezTo>
                  <a:pt x="201" y="892"/>
                  <a:pt x="201" y="892"/>
                  <a:pt x="201" y="892"/>
                </a:cubicBezTo>
                <a:cubicBezTo>
                  <a:pt x="201" y="892"/>
                  <a:pt x="201" y="892"/>
                  <a:pt x="201" y="892"/>
                </a:cubicBezTo>
                <a:cubicBezTo>
                  <a:pt x="201" y="892"/>
                  <a:pt x="204" y="893"/>
                  <a:pt x="204" y="894"/>
                </a:cubicBezTo>
                <a:cubicBezTo>
                  <a:pt x="205" y="894"/>
                  <a:pt x="205" y="894"/>
                  <a:pt x="205" y="894"/>
                </a:cubicBezTo>
                <a:cubicBezTo>
                  <a:pt x="206" y="895"/>
                  <a:pt x="206" y="895"/>
                  <a:pt x="206" y="895"/>
                </a:cubicBezTo>
                <a:cubicBezTo>
                  <a:pt x="207" y="896"/>
                  <a:pt x="207" y="896"/>
                  <a:pt x="207" y="896"/>
                </a:cubicBezTo>
                <a:cubicBezTo>
                  <a:pt x="207" y="897"/>
                  <a:pt x="207" y="897"/>
                  <a:pt x="207" y="897"/>
                </a:cubicBezTo>
                <a:cubicBezTo>
                  <a:pt x="207" y="897"/>
                  <a:pt x="207" y="897"/>
                  <a:pt x="207" y="897"/>
                </a:cubicBezTo>
                <a:cubicBezTo>
                  <a:pt x="208" y="898"/>
                  <a:pt x="208" y="898"/>
                  <a:pt x="208" y="898"/>
                </a:cubicBezTo>
                <a:cubicBezTo>
                  <a:pt x="208" y="898"/>
                  <a:pt x="208" y="898"/>
                  <a:pt x="208" y="898"/>
                </a:cubicBezTo>
                <a:cubicBezTo>
                  <a:pt x="208" y="899"/>
                  <a:pt x="208" y="899"/>
                  <a:pt x="209" y="899"/>
                </a:cubicBezTo>
                <a:cubicBezTo>
                  <a:pt x="214" y="908"/>
                  <a:pt x="217" y="917"/>
                  <a:pt x="217" y="928"/>
                </a:cubicBezTo>
                <a:cubicBezTo>
                  <a:pt x="217" y="934"/>
                  <a:pt x="216" y="940"/>
                  <a:pt x="214" y="945"/>
                </a:cubicBezTo>
                <a:cubicBezTo>
                  <a:pt x="214" y="945"/>
                  <a:pt x="214" y="945"/>
                  <a:pt x="214" y="945"/>
                </a:cubicBezTo>
                <a:cubicBezTo>
                  <a:pt x="214" y="945"/>
                  <a:pt x="214" y="945"/>
                  <a:pt x="214" y="945"/>
                </a:cubicBezTo>
                <a:cubicBezTo>
                  <a:pt x="214" y="945"/>
                  <a:pt x="214" y="945"/>
                  <a:pt x="214" y="945"/>
                </a:cubicBezTo>
                <a:cubicBezTo>
                  <a:pt x="214" y="945"/>
                  <a:pt x="214" y="945"/>
                  <a:pt x="214" y="945"/>
                </a:cubicBezTo>
                <a:cubicBezTo>
                  <a:pt x="214" y="946"/>
                  <a:pt x="214" y="946"/>
                  <a:pt x="214" y="946"/>
                </a:cubicBezTo>
                <a:cubicBezTo>
                  <a:pt x="214" y="946"/>
                  <a:pt x="214" y="946"/>
                  <a:pt x="214" y="946"/>
                </a:cubicBezTo>
                <a:cubicBezTo>
                  <a:pt x="214" y="946"/>
                  <a:pt x="214" y="946"/>
                  <a:pt x="214" y="946"/>
                </a:cubicBezTo>
                <a:cubicBezTo>
                  <a:pt x="212" y="951"/>
                  <a:pt x="210" y="955"/>
                  <a:pt x="207" y="959"/>
                </a:cubicBezTo>
                <a:cubicBezTo>
                  <a:pt x="203" y="969"/>
                  <a:pt x="200" y="980"/>
                  <a:pt x="200" y="992"/>
                </a:cubicBezTo>
                <a:cubicBezTo>
                  <a:pt x="200" y="1015"/>
                  <a:pt x="209" y="1036"/>
                  <a:pt x="224" y="1051"/>
                </a:cubicBezTo>
                <a:cubicBezTo>
                  <a:pt x="226" y="1052"/>
                  <a:pt x="228" y="1054"/>
                  <a:pt x="230" y="1055"/>
                </a:cubicBezTo>
                <a:cubicBezTo>
                  <a:pt x="244" y="1067"/>
                  <a:pt x="263" y="1074"/>
                  <a:pt x="283" y="1074"/>
                </a:cubicBezTo>
                <a:cubicBezTo>
                  <a:pt x="306" y="1074"/>
                  <a:pt x="328" y="1064"/>
                  <a:pt x="343" y="1049"/>
                </a:cubicBezTo>
                <a:cubicBezTo>
                  <a:pt x="357" y="1034"/>
                  <a:pt x="366" y="1014"/>
                  <a:pt x="366" y="992"/>
                </a:cubicBezTo>
                <a:cubicBezTo>
                  <a:pt x="366" y="979"/>
                  <a:pt x="363" y="967"/>
                  <a:pt x="358" y="956"/>
                </a:cubicBezTo>
                <a:cubicBezTo>
                  <a:pt x="356" y="954"/>
                  <a:pt x="357" y="952"/>
                  <a:pt x="356" y="949"/>
                </a:cubicBezTo>
                <a:cubicBezTo>
                  <a:pt x="353" y="943"/>
                  <a:pt x="353" y="935"/>
                  <a:pt x="353" y="928"/>
                </a:cubicBezTo>
                <a:cubicBezTo>
                  <a:pt x="353" y="928"/>
                  <a:pt x="353" y="928"/>
                  <a:pt x="353" y="928"/>
                </a:cubicBezTo>
                <a:cubicBezTo>
                  <a:pt x="353" y="917"/>
                  <a:pt x="355" y="907"/>
                  <a:pt x="361" y="898"/>
                </a:cubicBezTo>
                <a:cubicBezTo>
                  <a:pt x="361" y="897"/>
                  <a:pt x="361" y="896"/>
                  <a:pt x="361" y="895"/>
                </a:cubicBezTo>
                <a:cubicBezTo>
                  <a:pt x="361" y="894"/>
                  <a:pt x="361" y="894"/>
                  <a:pt x="361" y="894"/>
                </a:cubicBezTo>
                <a:cubicBezTo>
                  <a:pt x="362" y="892"/>
                  <a:pt x="362" y="892"/>
                  <a:pt x="362" y="892"/>
                </a:cubicBezTo>
                <a:cubicBezTo>
                  <a:pt x="362" y="892"/>
                  <a:pt x="362" y="892"/>
                  <a:pt x="362" y="892"/>
                </a:cubicBezTo>
                <a:cubicBezTo>
                  <a:pt x="362" y="893"/>
                  <a:pt x="362" y="893"/>
                  <a:pt x="362" y="893"/>
                </a:cubicBezTo>
                <a:cubicBezTo>
                  <a:pt x="362" y="893"/>
                  <a:pt x="362" y="893"/>
                  <a:pt x="362" y="893"/>
                </a:cubicBezTo>
                <a:cubicBezTo>
                  <a:pt x="362" y="892"/>
                  <a:pt x="363" y="892"/>
                  <a:pt x="364" y="891"/>
                </a:cubicBezTo>
                <a:cubicBezTo>
                  <a:pt x="364" y="890"/>
                  <a:pt x="364" y="890"/>
                  <a:pt x="364" y="890"/>
                </a:cubicBezTo>
                <a:cubicBezTo>
                  <a:pt x="365" y="890"/>
                  <a:pt x="365" y="890"/>
                  <a:pt x="365" y="890"/>
                </a:cubicBezTo>
                <a:cubicBezTo>
                  <a:pt x="365" y="890"/>
                  <a:pt x="365" y="890"/>
                  <a:pt x="365" y="890"/>
                </a:cubicBezTo>
                <a:cubicBezTo>
                  <a:pt x="366" y="889"/>
                  <a:pt x="368" y="888"/>
                  <a:pt x="369" y="888"/>
                </a:cubicBezTo>
                <a:cubicBezTo>
                  <a:pt x="369" y="888"/>
                  <a:pt x="369" y="888"/>
                  <a:pt x="369" y="888"/>
                </a:cubicBezTo>
                <a:cubicBezTo>
                  <a:pt x="370" y="888"/>
                  <a:pt x="370" y="888"/>
                  <a:pt x="370" y="888"/>
                </a:cubicBezTo>
                <a:cubicBezTo>
                  <a:pt x="371" y="888"/>
                  <a:pt x="371" y="888"/>
                  <a:pt x="371" y="888"/>
                </a:cubicBezTo>
                <a:cubicBezTo>
                  <a:pt x="566" y="888"/>
                  <a:pt x="566" y="888"/>
                  <a:pt x="566" y="888"/>
                </a:cubicBezTo>
                <a:cubicBezTo>
                  <a:pt x="570" y="704"/>
                  <a:pt x="647" y="526"/>
                  <a:pt x="771" y="401"/>
                </a:cubicBezTo>
                <a:cubicBezTo>
                  <a:pt x="635" y="264"/>
                  <a:pt x="635" y="264"/>
                  <a:pt x="635" y="264"/>
                </a:cubicBezTo>
                <a:cubicBezTo>
                  <a:pt x="628" y="266"/>
                  <a:pt x="624" y="269"/>
                  <a:pt x="619" y="274"/>
                </a:cubicBezTo>
                <a:cubicBezTo>
                  <a:pt x="615" y="277"/>
                  <a:pt x="613" y="281"/>
                  <a:pt x="613" y="285"/>
                </a:cubicBezTo>
                <a:cubicBezTo>
                  <a:pt x="613" y="280"/>
                  <a:pt x="613" y="280"/>
                  <a:pt x="613" y="280"/>
                </a:cubicBezTo>
                <a:cubicBezTo>
                  <a:pt x="610" y="280"/>
                  <a:pt x="610" y="280"/>
                  <a:pt x="610" y="280"/>
                </a:cubicBezTo>
                <a:cubicBezTo>
                  <a:pt x="610" y="280"/>
                  <a:pt x="610" y="280"/>
                  <a:pt x="610" y="280"/>
                </a:cubicBezTo>
                <a:cubicBezTo>
                  <a:pt x="609" y="280"/>
                  <a:pt x="608" y="286"/>
                  <a:pt x="608" y="288"/>
                </a:cubicBezTo>
                <a:cubicBezTo>
                  <a:pt x="608" y="290"/>
                  <a:pt x="608" y="290"/>
                  <a:pt x="608" y="290"/>
                </a:cubicBezTo>
                <a:cubicBezTo>
                  <a:pt x="608" y="291"/>
                  <a:pt x="608" y="291"/>
                  <a:pt x="608" y="291"/>
                </a:cubicBezTo>
                <a:cubicBezTo>
                  <a:pt x="608" y="291"/>
                  <a:pt x="608" y="291"/>
                  <a:pt x="608" y="291"/>
                </a:cubicBezTo>
                <a:cubicBezTo>
                  <a:pt x="603" y="306"/>
                  <a:pt x="594" y="319"/>
                  <a:pt x="583" y="330"/>
                </a:cubicBezTo>
                <a:cubicBezTo>
                  <a:pt x="564" y="350"/>
                  <a:pt x="538" y="360"/>
                  <a:pt x="512" y="360"/>
                </a:cubicBezTo>
                <a:cubicBezTo>
                  <a:pt x="486" y="361"/>
                  <a:pt x="459" y="351"/>
                  <a:pt x="439" y="331"/>
                </a:cubicBezTo>
                <a:cubicBezTo>
                  <a:pt x="418" y="310"/>
                  <a:pt x="409" y="284"/>
                  <a:pt x="409" y="258"/>
                </a:cubicBezTo>
                <a:cubicBezTo>
                  <a:pt x="409" y="232"/>
                  <a:pt x="419" y="206"/>
                  <a:pt x="439" y="186"/>
                </a:cubicBezTo>
                <a:cubicBezTo>
                  <a:pt x="449" y="176"/>
                  <a:pt x="461" y="168"/>
                  <a:pt x="474" y="163"/>
                </a:cubicBezTo>
                <a:cubicBezTo>
                  <a:pt x="475" y="163"/>
                  <a:pt x="475" y="163"/>
                  <a:pt x="475" y="163"/>
                </a:cubicBezTo>
                <a:cubicBezTo>
                  <a:pt x="475" y="163"/>
                  <a:pt x="475" y="163"/>
                  <a:pt x="476" y="163"/>
                </a:cubicBezTo>
                <a:cubicBezTo>
                  <a:pt x="480" y="162"/>
                  <a:pt x="483" y="161"/>
                  <a:pt x="487" y="159"/>
                </a:cubicBezTo>
                <a:cubicBezTo>
                  <a:pt x="490" y="158"/>
                  <a:pt x="493" y="155"/>
                  <a:pt x="496" y="153"/>
                </a:cubicBezTo>
                <a:cubicBezTo>
                  <a:pt x="501" y="148"/>
                  <a:pt x="504" y="141"/>
                  <a:pt x="505" y="135"/>
                </a:cubicBezTo>
                <a:cubicBezTo>
                  <a:pt x="371" y="0"/>
                  <a:pt x="371" y="0"/>
                  <a:pt x="371" y="0"/>
                </a:cubicBezTo>
                <a:cubicBezTo>
                  <a:pt x="144" y="229"/>
                  <a:pt x="4" y="544"/>
                  <a:pt x="0" y="888"/>
                </a:cubicBezTo>
                <a:cubicBezTo>
                  <a:pt x="195" y="888"/>
                  <a:pt x="195" y="888"/>
                  <a:pt x="195" y="888"/>
                </a:cubicBezTo>
                <a:cubicBezTo>
                  <a:pt x="196" y="888"/>
                  <a:pt x="196" y="888"/>
                  <a:pt x="196" y="888"/>
                </a:cubicBezTo>
                <a:cubicBezTo>
                  <a:pt x="198" y="888"/>
                  <a:pt x="200" y="889"/>
                  <a:pt x="202" y="890"/>
                </a:cubicBezTo>
                <a:close/>
              </a:path>
            </a:pathLst>
          </a:custGeom>
          <a:solidFill>
            <a:schemeClr val="accent4"/>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642;p6">
            <a:extLst>
              <a:ext uri="{FF2B5EF4-FFF2-40B4-BE49-F238E27FC236}">
                <a16:creationId xmlns:a16="http://schemas.microsoft.com/office/drawing/2014/main" id="{5B2C1040-4320-45D8-FEC2-5BBF1DD6A70E}"/>
              </a:ext>
            </a:extLst>
          </p:cNvPr>
          <p:cNvSpPr/>
          <p:nvPr/>
        </p:nvSpPr>
        <p:spPr>
          <a:xfrm>
            <a:off x="4212064" y="3937913"/>
            <a:ext cx="1130271" cy="1314419"/>
          </a:xfrm>
          <a:custGeom>
            <a:avLst/>
            <a:gdLst/>
            <a:ahLst/>
            <a:cxnLst/>
            <a:rect l="l" t="t" r="r" b="b"/>
            <a:pathLst>
              <a:path w="766" h="891" extrusionOk="0">
                <a:moveTo>
                  <a:pt x="511" y="748"/>
                </a:moveTo>
                <a:cubicBezTo>
                  <a:pt x="511" y="748"/>
                  <a:pt x="511" y="748"/>
                  <a:pt x="511" y="748"/>
                </a:cubicBezTo>
                <a:cubicBezTo>
                  <a:pt x="512" y="750"/>
                  <a:pt x="512" y="750"/>
                  <a:pt x="512" y="750"/>
                </a:cubicBezTo>
                <a:cubicBezTo>
                  <a:pt x="513" y="752"/>
                  <a:pt x="513" y="752"/>
                  <a:pt x="513" y="752"/>
                </a:cubicBezTo>
                <a:cubicBezTo>
                  <a:pt x="513" y="752"/>
                  <a:pt x="513" y="752"/>
                  <a:pt x="513" y="752"/>
                </a:cubicBezTo>
                <a:cubicBezTo>
                  <a:pt x="513" y="752"/>
                  <a:pt x="513" y="752"/>
                  <a:pt x="513" y="752"/>
                </a:cubicBezTo>
                <a:cubicBezTo>
                  <a:pt x="513" y="752"/>
                  <a:pt x="513" y="752"/>
                  <a:pt x="513" y="752"/>
                </a:cubicBezTo>
                <a:cubicBezTo>
                  <a:pt x="513" y="749"/>
                  <a:pt x="513" y="749"/>
                  <a:pt x="513" y="749"/>
                </a:cubicBezTo>
                <a:cubicBezTo>
                  <a:pt x="513" y="749"/>
                  <a:pt x="515" y="749"/>
                  <a:pt x="516" y="749"/>
                </a:cubicBezTo>
                <a:cubicBezTo>
                  <a:pt x="516" y="749"/>
                  <a:pt x="516" y="749"/>
                  <a:pt x="516" y="749"/>
                </a:cubicBezTo>
                <a:cubicBezTo>
                  <a:pt x="518" y="750"/>
                  <a:pt x="518" y="750"/>
                  <a:pt x="518" y="750"/>
                </a:cubicBezTo>
                <a:cubicBezTo>
                  <a:pt x="518" y="750"/>
                  <a:pt x="518" y="750"/>
                  <a:pt x="518" y="750"/>
                </a:cubicBezTo>
                <a:cubicBezTo>
                  <a:pt x="519" y="750"/>
                  <a:pt x="519" y="750"/>
                  <a:pt x="519" y="750"/>
                </a:cubicBezTo>
                <a:cubicBezTo>
                  <a:pt x="519" y="750"/>
                  <a:pt x="520" y="750"/>
                  <a:pt x="520" y="750"/>
                </a:cubicBezTo>
                <a:cubicBezTo>
                  <a:pt x="520" y="751"/>
                  <a:pt x="520" y="751"/>
                  <a:pt x="520" y="751"/>
                </a:cubicBezTo>
                <a:cubicBezTo>
                  <a:pt x="520" y="751"/>
                  <a:pt x="520" y="751"/>
                  <a:pt x="520" y="751"/>
                </a:cubicBezTo>
                <a:cubicBezTo>
                  <a:pt x="521" y="751"/>
                  <a:pt x="521" y="751"/>
                  <a:pt x="522" y="751"/>
                </a:cubicBezTo>
                <a:cubicBezTo>
                  <a:pt x="531" y="753"/>
                  <a:pt x="541" y="758"/>
                  <a:pt x="548" y="765"/>
                </a:cubicBezTo>
                <a:cubicBezTo>
                  <a:pt x="552" y="769"/>
                  <a:pt x="556" y="774"/>
                  <a:pt x="558" y="779"/>
                </a:cubicBezTo>
                <a:cubicBezTo>
                  <a:pt x="558" y="779"/>
                  <a:pt x="558" y="779"/>
                  <a:pt x="558" y="779"/>
                </a:cubicBezTo>
                <a:cubicBezTo>
                  <a:pt x="558" y="779"/>
                  <a:pt x="558" y="779"/>
                  <a:pt x="558" y="779"/>
                </a:cubicBezTo>
                <a:cubicBezTo>
                  <a:pt x="558" y="779"/>
                  <a:pt x="558" y="779"/>
                  <a:pt x="558" y="779"/>
                </a:cubicBezTo>
                <a:cubicBezTo>
                  <a:pt x="558" y="779"/>
                  <a:pt x="558" y="779"/>
                  <a:pt x="558" y="779"/>
                </a:cubicBezTo>
                <a:cubicBezTo>
                  <a:pt x="559" y="780"/>
                  <a:pt x="559" y="780"/>
                  <a:pt x="559" y="780"/>
                </a:cubicBezTo>
                <a:cubicBezTo>
                  <a:pt x="559" y="780"/>
                  <a:pt x="559" y="780"/>
                  <a:pt x="559" y="780"/>
                </a:cubicBezTo>
                <a:cubicBezTo>
                  <a:pt x="559" y="780"/>
                  <a:pt x="559" y="780"/>
                  <a:pt x="559" y="780"/>
                </a:cubicBezTo>
                <a:cubicBezTo>
                  <a:pt x="561" y="785"/>
                  <a:pt x="562" y="790"/>
                  <a:pt x="563" y="794"/>
                </a:cubicBezTo>
                <a:cubicBezTo>
                  <a:pt x="567" y="804"/>
                  <a:pt x="573" y="814"/>
                  <a:pt x="582" y="822"/>
                </a:cubicBezTo>
                <a:cubicBezTo>
                  <a:pt x="598" y="839"/>
                  <a:pt x="619" y="847"/>
                  <a:pt x="640" y="847"/>
                </a:cubicBezTo>
                <a:cubicBezTo>
                  <a:pt x="645" y="847"/>
                  <a:pt x="651" y="846"/>
                  <a:pt x="656" y="845"/>
                </a:cubicBezTo>
                <a:cubicBezTo>
                  <a:pt x="671" y="842"/>
                  <a:pt x="685" y="834"/>
                  <a:pt x="697" y="822"/>
                </a:cubicBezTo>
                <a:cubicBezTo>
                  <a:pt x="714" y="805"/>
                  <a:pt x="722" y="783"/>
                  <a:pt x="722" y="760"/>
                </a:cubicBezTo>
                <a:cubicBezTo>
                  <a:pt x="722" y="757"/>
                  <a:pt x="722" y="755"/>
                  <a:pt x="722" y="752"/>
                </a:cubicBezTo>
                <a:cubicBezTo>
                  <a:pt x="720" y="735"/>
                  <a:pt x="712" y="719"/>
                  <a:pt x="699" y="705"/>
                </a:cubicBezTo>
                <a:cubicBezTo>
                  <a:pt x="690" y="696"/>
                  <a:pt x="679" y="690"/>
                  <a:pt x="667" y="686"/>
                </a:cubicBezTo>
                <a:cubicBezTo>
                  <a:pt x="665" y="685"/>
                  <a:pt x="662" y="684"/>
                  <a:pt x="660" y="683"/>
                </a:cubicBezTo>
                <a:cubicBezTo>
                  <a:pt x="653" y="681"/>
                  <a:pt x="647" y="677"/>
                  <a:pt x="642" y="671"/>
                </a:cubicBezTo>
                <a:cubicBezTo>
                  <a:pt x="642" y="671"/>
                  <a:pt x="642" y="671"/>
                  <a:pt x="642" y="671"/>
                </a:cubicBezTo>
                <a:cubicBezTo>
                  <a:pt x="634" y="664"/>
                  <a:pt x="629" y="654"/>
                  <a:pt x="627" y="644"/>
                </a:cubicBezTo>
                <a:cubicBezTo>
                  <a:pt x="627" y="643"/>
                  <a:pt x="626" y="642"/>
                  <a:pt x="626" y="641"/>
                </a:cubicBezTo>
                <a:cubicBezTo>
                  <a:pt x="626" y="640"/>
                  <a:pt x="626" y="640"/>
                  <a:pt x="626" y="640"/>
                </a:cubicBezTo>
                <a:cubicBezTo>
                  <a:pt x="626" y="640"/>
                  <a:pt x="626" y="640"/>
                  <a:pt x="626" y="640"/>
                </a:cubicBezTo>
                <a:cubicBezTo>
                  <a:pt x="626" y="639"/>
                  <a:pt x="626" y="638"/>
                  <a:pt x="626" y="638"/>
                </a:cubicBezTo>
                <a:cubicBezTo>
                  <a:pt x="626" y="637"/>
                  <a:pt x="625" y="636"/>
                  <a:pt x="625" y="636"/>
                </a:cubicBezTo>
                <a:cubicBezTo>
                  <a:pt x="625" y="635"/>
                  <a:pt x="625" y="635"/>
                  <a:pt x="625" y="635"/>
                </a:cubicBezTo>
                <a:cubicBezTo>
                  <a:pt x="625" y="635"/>
                  <a:pt x="625" y="635"/>
                  <a:pt x="625" y="635"/>
                </a:cubicBezTo>
                <a:cubicBezTo>
                  <a:pt x="625" y="633"/>
                  <a:pt x="626" y="632"/>
                  <a:pt x="626" y="631"/>
                </a:cubicBezTo>
                <a:cubicBezTo>
                  <a:pt x="626" y="631"/>
                  <a:pt x="626" y="631"/>
                  <a:pt x="627" y="631"/>
                </a:cubicBezTo>
                <a:cubicBezTo>
                  <a:pt x="627" y="630"/>
                  <a:pt x="627" y="630"/>
                  <a:pt x="628" y="629"/>
                </a:cubicBezTo>
                <a:cubicBezTo>
                  <a:pt x="628" y="629"/>
                  <a:pt x="628" y="629"/>
                  <a:pt x="628" y="629"/>
                </a:cubicBezTo>
                <a:cubicBezTo>
                  <a:pt x="766" y="491"/>
                  <a:pt x="766" y="491"/>
                  <a:pt x="766" y="491"/>
                </a:cubicBezTo>
                <a:cubicBezTo>
                  <a:pt x="634" y="354"/>
                  <a:pt x="567" y="180"/>
                  <a:pt x="566" y="0"/>
                </a:cubicBezTo>
                <a:cubicBezTo>
                  <a:pt x="375" y="0"/>
                  <a:pt x="375" y="0"/>
                  <a:pt x="375" y="0"/>
                </a:cubicBezTo>
                <a:cubicBezTo>
                  <a:pt x="371" y="4"/>
                  <a:pt x="369" y="12"/>
                  <a:pt x="369" y="19"/>
                </a:cubicBezTo>
                <a:cubicBezTo>
                  <a:pt x="369" y="24"/>
                  <a:pt x="369" y="28"/>
                  <a:pt x="373" y="32"/>
                </a:cubicBezTo>
                <a:cubicBezTo>
                  <a:pt x="373" y="32"/>
                  <a:pt x="373" y="32"/>
                  <a:pt x="373" y="32"/>
                </a:cubicBezTo>
                <a:cubicBezTo>
                  <a:pt x="373" y="34"/>
                  <a:pt x="374" y="35"/>
                  <a:pt x="375" y="37"/>
                </a:cubicBezTo>
                <a:cubicBezTo>
                  <a:pt x="375" y="37"/>
                  <a:pt x="375" y="37"/>
                  <a:pt x="375" y="37"/>
                </a:cubicBezTo>
                <a:cubicBezTo>
                  <a:pt x="374" y="37"/>
                  <a:pt x="374" y="37"/>
                  <a:pt x="374" y="37"/>
                </a:cubicBezTo>
                <a:cubicBezTo>
                  <a:pt x="375" y="38"/>
                  <a:pt x="375" y="38"/>
                  <a:pt x="375" y="38"/>
                </a:cubicBezTo>
                <a:cubicBezTo>
                  <a:pt x="381" y="51"/>
                  <a:pt x="385" y="67"/>
                  <a:pt x="385" y="83"/>
                </a:cubicBezTo>
                <a:cubicBezTo>
                  <a:pt x="385" y="111"/>
                  <a:pt x="373" y="137"/>
                  <a:pt x="354" y="156"/>
                </a:cubicBezTo>
                <a:cubicBezTo>
                  <a:pt x="353" y="156"/>
                  <a:pt x="353" y="157"/>
                  <a:pt x="352" y="158"/>
                </a:cubicBezTo>
                <a:cubicBezTo>
                  <a:pt x="335" y="175"/>
                  <a:pt x="310" y="186"/>
                  <a:pt x="283" y="186"/>
                </a:cubicBezTo>
                <a:cubicBezTo>
                  <a:pt x="259" y="186"/>
                  <a:pt x="237" y="178"/>
                  <a:pt x="220" y="163"/>
                </a:cubicBezTo>
                <a:cubicBezTo>
                  <a:pt x="196" y="144"/>
                  <a:pt x="180" y="115"/>
                  <a:pt x="180" y="83"/>
                </a:cubicBezTo>
                <a:cubicBezTo>
                  <a:pt x="180" y="68"/>
                  <a:pt x="184" y="54"/>
                  <a:pt x="189" y="41"/>
                </a:cubicBezTo>
                <a:cubicBezTo>
                  <a:pt x="189" y="41"/>
                  <a:pt x="190" y="41"/>
                  <a:pt x="190" y="40"/>
                </a:cubicBezTo>
                <a:cubicBezTo>
                  <a:pt x="190" y="40"/>
                  <a:pt x="190" y="40"/>
                  <a:pt x="190" y="40"/>
                </a:cubicBezTo>
                <a:cubicBezTo>
                  <a:pt x="192" y="36"/>
                  <a:pt x="194" y="33"/>
                  <a:pt x="196" y="29"/>
                </a:cubicBezTo>
                <a:cubicBezTo>
                  <a:pt x="197" y="26"/>
                  <a:pt x="197" y="23"/>
                  <a:pt x="197" y="19"/>
                </a:cubicBezTo>
                <a:cubicBezTo>
                  <a:pt x="197" y="12"/>
                  <a:pt x="195" y="4"/>
                  <a:pt x="191" y="0"/>
                </a:cubicBezTo>
                <a:cubicBezTo>
                  <a:pt x="0" y="0"/>
                  <a:pt x="0" y="0"/>
                  <a:pt x="0" y="0"/>
                </a:cubicBezTo>
                <a:cubicBezTo>
                  <a:pt x="1" y="324"/>
                  <a:pt x="123" y="644"/>
                  <a:pt x="366" y="891"/>
                </a:cubicBezTo>
                <a:cubicBezTo>
                  <a:pt x="505" y="751"/>
                  <a:pt x="505" y="751"/>
                  <a:pt x="505" y="751"/>
                </a:cubicBezTo>
                <a:cubicBezTo>
                  <a:pt x="507" y="750"/>
                  <a:pt x="509" y="748"/>
                  <a:pt x="511" y="748"/>
                </a:cubicBezTo>
                <a:close/>
              </a:path>
            </a:pathLst>
          </a:custGeom>
          <a:solidFill>
            <a:schemeClr val="accen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643;p6">
            <a:extLst>
              <a:ext uri="{FF2B5EF4-FFF2-40B4-BE49-F238E27FC236}">
                <a16:creationId xmlns:a16="http://schemas.microsoft.com/office/drawing/2014/main" id="{6E396CBB-9C46-FCF9-CA25-21D481DEAB02}"/>
              </a:ext>
            </a:extLst>
          </p:cNvPr>
          <p:cNvSpPr/>
          <p:nvPr/>
        </p:nvSpPr>
        <p:spPr>
          <a:xfrm>
            <a:off x="6849364" y="2615032"/>
            <a:ext cx="1128157" cy="1316534"/>
          </a:xfrm>
          <a:custGeom>
            <a:avLst/>
            <a:gdLst/>
            <a:ahLst/>
            <a:cxnLst/>
            <a:rect l="l" t="t" r="r" b="b"/>
            <a:pathLst>
              <a:path w="766" h="893" extrusionOk="0">
                <a:moveTo>
                  <a:pt x="255" y="140"/>
                </a:moveTo>
                <a:cubicBezTo>
                  <a:pt x="255" y="140"/>
                  <a:pt x="255" y="140"/>
                  <a:pt x="255" y="140"/>
                </a:cubicBezTo>
                <a:cubicBezTo>
                  <a:pt x="254" y="140"/>
                  <a:pt x="254" y="140"/>
                  <a:pt x="254" y="140"/>
                </a:cubicBezTo>
                <a:cubicBezTo>
                  <a:pt x="253" y="141"/>
                  <a:pt x="253" y="141"/>
                  <a:pt x="253" y="141"/>
                </a:cubicBezTo>
                <a:cubicBezTo>
                  <a:pt x="253" y="141"/>
                  <a:pt x="253" y="141"/>
                  <a:pt x="253" y="141"/>
                </a:cubicBezTo>
                <a:cubicBezTo>
                  <a:pt x="253" y="141"/>
                  <a:pt x="253" y="141"/>
                  <a:pt x="253" y="141"/>
                </a:cubicBezTo>
                <a:cubicBezTo>
                  <a:pt x="245" y="141"/>
                  <a:pt x="245" y="141"/>
                  <a:pt x="245" y="141"/>
                </a:cubicBezTo>
                <a:cubicBezTo>
                  <a:pt x="245" y="140"/>
                  <a:pt x="245" y="140"/>
                  <a:pt x="245" y="140"/>
                </a:cubicBezTo>
                <a:cubicBezTo>
                  <a:pt x="245" y="140"/>
                  <a:pt x="247" y="140"/>
                  <a:pt x="246" y="140"/>
                </a:cubicBezTo>
                <a:cubicBezTo>
                  <a:pt x="248" y="140"/>
                  <a:pt x="248" y="140"/>
                  <a:pt x="248" y="140"/>
                </a:cubicBezTo>
                <a:cubicBezTo>
                  <a:pt x="247" y="139"/>
                  <a:pt x="247" y="139"/>
                  <a:pt x="247" y="139"/>
                </a:cubicBezTo>
                <a:cubicBezTo>
                  <a:pt x="247" y="139"/>
                  <a:pt x="247" y="139"/>
                  <a:pt x="247" y="139"/>
                </a:cubicBezTo>
                <a:cubicBezTo>
                  <a:pt x="246" y="139"/>
                  <a:pt x="246" y="139"/>
                  <a:pt x="246" y="139"/>
                </a:cubicBezTo>
                <a:cubicBezTo>
                  <a:pt x="246" y="139"/>
                  <a:pt x="246" y="139"/>
                  <a:pt x="246" y="139"/>
                </a:cubicBezTo>
                <a:cubicBezTo>
                  <a:pt x="246" y="138"/>
                  <a:pt x="246" y="138"/>
                  <a:pt x="246" y="138"/>
                </a:cubicBezTo>
                <a:cubicBezTo>
                  <a:pt x="246" y="138"/>
                  <a:pt x="246" y="138"/>
                  <a:pt x="246" y="138"/>
                </a:cubicBezTo>
                <a:cubicBezTo>
                  <a:pt x="245" y="138"/>
                  <a:pt x="245" y="138"/>
                  <a:pt x="244" y="138"/>
                </a:cubicBezTo>
                <a:cubicBezTo>
                  <a:pt x="235" y="136"/>
                  <a:pt x="225" y="131"/>
                  <a:pt x="218" y="124"/>
                </a:cubicBezTo>
                <a:cubicBezTo>
                  <a:pt x="214" y="120"/>
                  <a:pt x="210" y="115"/>
                  <a:pt x="208" y="110"/>
                </a:cubicBezTo>
                <a:cubicBezTo>
                  <a:pt x="208" y="110"/>
                  <a:pt x="208" y="110"/>
                  <a:pt x="208" y="110"/>
                </a:cubicBezTo>
                <a:cubicBezTo>
                  <a:pt x="208" y="110"/>
                  <a:pt x="208" y="110"/>
                  <a:pt x="208" y="110"/>
                </a:cubicBezTo>
                <a:cubicBezTo>
                  <a:pt x="208" y="110"/>
                  <a:pt x="208" y="110"/>
                  <a:pt x="208" y="110"/>
                </a:cubicBezTo>
                <a:cubicBezTo>
                  <a:pt x="208" y="109"/>
                  <a:pt x="208" y="109"/>
                  <a:pt x="208" y="109"/>
                </a:cubicBezTo>
                <a:cubicBezTo>
                  <a:pt x="207" y="109"/>
                  <a:pt x="207" y="109"/>
                  <a:pt x="207" y="109"/>
                </a:cubicBezTo>
                <a:cubicBezTo>
                  <a:pt x="207" y="109"/>
                  <a:pt x="207" y="109"/>
                  <a:pt x="207" y="109"/>
                </a:cubicBezTo>
                <a:cubicBezTo>
                  <a:pt x="207" y="109"/>
                  <a:pt x="207" y="109"/>
                  <a:pt x="207" y="109"/>
                </a:cubicBezTo>
                <a:cubicBezTo>
                  <a:pt x="205" y="104"/>
                  <a:pt x="204" y="99"/>
                  <a:pt x="203" y="95"/>
                </a:cubicBezTo>
                <a:cubicBezTo>
                  <a:pt x="199" y="85"/>
                  <a:pt x="193" y="75"/>
                  <a:pt x="184" y="66"/>
                </a:cubicBezTo>
                <a:cubicBezTo>
                  <a:pt x="168" y="50"/>
                  <a:pt x="147" y="42"/>
                  <a:pt x="126" y="42"/>
                </a:cubicBezTo>
                <a:cubicBezTo>
                  <a:pt x="121" y="42"/>
                  <a:pt x="116" y="43"/>
                  <a:pt x="111" y="44"/>
                </a:cubicBezTo>
                <a:cubicBezTo>
                  <a:pt x="96" y="47"/>
                  <a:pt x="81" y="55"/>
                  <a:pt x="69" y="67"/>
                </a:cubicBezTo>
                <a:cubicBezTo>
                  <a:pt x="52" y="84"/>
                  <a:pt x="44" y="106"/>
                  <a:pt x="44" y="129"/>
                </a:cubicBezTo>
                <a:cubicBezTo>
                  <a:pt x="44" y="132"/>
                  <a:pt x="44" y="134"/>
                  <a:pt x="44" y="137"/>
                </a:cubicBezTo>
                <a:cubicBezTo>
                  <a:pt x="46" y="154"/>
                  <a:pt x="54" y="170"/>
                  <a:pt x="67" y="184"/>
                </a:cubicBezTo>
                <a:cubicBezTo>
                  <a:pt x="76" y="193"/>
                  <a:pt x="87" y="199"/>
                  <a:pt x="99" y="203"/>
                </a:cubicBezTo>
                <a:cubicBezTo>
                  <a:pt x="101" y="204"/>
                  <a:pt x="104" y="205"/>
                  <a:pt x="106" y="206"/>
                </a:cubicBezTo>
                <a:cubicBezTo>
                  <a:pt x="113" y="208"/>
                  <a:pt x="119" y="212"/>
                  <a:pt x="124" y="217"/>
                </a:cubicBezTo>
                <a:cubicBezTo>
                  <a:pt x="124" y="217"/>
                  <a:pt x="124" y="217"/>
                  <a:pt x="124" y="217"/>
                </a:cubicBezTo>
                <a:cubicBezTo>
                  <a:pt x="132" y="225"/>
                  <a:pt x="137" y="235"/>
                  <a:pt x="139" y="245"/>
                </a:cubicBezTo>
                <a:cubicBezTo>
                  <a:pt x="139" y="246"/>
                  <a:pt x="140" y="247"/>
                  <a:pt x="140" y="248"/>
                </a:cubicBezTo>
                <a:cubicBezTo>
                  <a:pt x="140" y="249"/>
                  <a:pt x="140" y="249"/>
                  <a:pt x="140" y="249"/>
                </a:cubicBezTo>
                <a:cubicBezTo>
                  <a:pt x="140" y="249"/>
                  <a:pt x="140" y="249"/>
                  <a:pt x="140" y="249"/>
                </a:cubicBezTo>
                <a:cubicBezTo>
                  <a:pt x="140" y="250"/>
                  <a:pt x="136" y="251"/>
                  <a:pt x="136" y="251"/>
                </a:cubicBezTo>
                <a:cubicBezTo>
                  <a:pt x="136" y="252"/>
                  <a:pt x="133" y="253"/>
                  <a:pt x="133" y="253"/>
                </a:cubicBezTo>
                <a:cubicBezTo>
                  <a:pt x="133" y="254"/>
                  <a:pt x="133" y="254"/>
                  <a:pt x="133" y="254"/>
                </a:cubicBezTo>
                <a:cubicBezTo>
                  <a:pt x="133" y="254"/>
                  <a:pt x="137" y="254"/>
                  <a:pt x="137" y="254"/>
                </a:cubicBezTo>
                <a:cubicBezTo>
                  <a:pt x="137" y="256"/>
                  <a:pt x="138" y="257"/>
                  <a:pt x="138" y="258"/>
                </a:cubicBezTo>
                <a:cubicBezTo>
                  <a:pt x="138" y="258"/>
                  <a:pt x="139" y="258"/>
                  <a:pt x="138" y="258"/>
                </a:cubicBezTo>
                <a:cubicBezTo>
                  <a:pt x="138" y="259"/>
                  <a:pt x="138" y="259"/>
                  <a:pt x="138" y="260"/>
                </a:cubicBezTo>
                <a:cubicBezTo>
                  <a:pt x="138" y="260"/>
                  <a:pt x="138" y="260"/>
                  <a:pt x="138" y="260"/>
                </a:cubicBezTo>
                <a:cubicBezTo>
                  <a:pt x="0" y="400"/>
                  <a:pt x="0" y="400"/>
                  <a:pt x="0" y="400"/>
                </a:cubicBezTo>
                <a:cubicBezTo>
                  <a:pt x="132" y="537"/>
                  <a:pt x="199" y="717"/>
                  <a:pt x="200" y="893"/>
                </a:cubicBezTo>
                <a:cubicBezTo>
                  <a:pt x="391" y="893"/>
                  <a:pt x="391" y="893"/>
                  <a:pt x="391" y="893"/>
                </a:cubicBezTo>
                <a:cubicBezTo>
                  <a:pt x="395" y="885"/>
                  <a:pt x="398" y="879"/>
                  <a:pt x="398" y="872"/>
                </a:cubicBezTo>
                <a:cubicBezTo>
                  <a:pt x="398" y="867"/>
                  <a:pt x="397" y="862"/>
                  <a:pt x="395" y="858"/>
                </a:cubicBezTo>
                <a:cubicBezTo>
                  <a:pt x="394" y="856"/>
                  <a:pt x="393" y="854"/>
                  <a:pt x="392" y="852"/>
                </a:cubicBezTo>
                <a:cubicBezTo>
                  <a:pt x="392" y="852"/>
                  <a:pt x="392" y="852"/>
                  <a:pt x="392" y="852"/>
                </a:cubicBezTo>
                <a:cubicBezTo>
                  <a:pt x="392" y="852"/>
                  <a:pt x="392" y="852"/>
                  <a:pt x="392" y="852"/>
                </a:cubicBezTo>
                <a:cubicBezTo>
                  <a:pt x="392" y="851"/>
                  <a:pt x="392" y="851"/>
                  <a:pt x="392" y="851"/>
                </a:cubicBezTo>
                <a:cubicBezTo>
                  <a:pt x="385" y="838"/>
                  <a:pt x="381" y="822"/>
                  <a:pt x="381" y="806"/>
                </a:cubicBezTo>
                <a:cubicBezTo>
                  <a:pt x="381" y="778"/>
                  <a:pt x="393" y="752"/>
                  <a:pt x="412" y="733"/>
                </a:cubicBezTo>
                <a:cubicBezTo>
                  <a:pt x="413" y="733"/>
                  <a:pt x="413" y="732"/>
                  <a:pt x="414" y="731"/>
                </a:cubicBezTo>
                <a:cubicBezTo>
                  <a:pt x="431" y="714"/>
                  <a:pt x="456" y="703"/>
                  <a:pt x="483" y="703"/>
                </a:cubicBezTo>
                <a:cubicBezTo>
                  <a:pt x="507" y="703"/>
                  <a:pt x="529" y="711"/>
                  <a:pt x="546" y="726"/>
                </a:cubicBezTo>
                <a:cubicBezTo>
                  <a:pt x="570" y="744"/>
                  <a:pt x="586" y="774"/>
                  <a:pt x="586" y="806"/>
                </a:cubicBezTo>
                <a:cubicBezTo>
                  <a:pt x="586" y="821"/>
                  <a:pt x="582" y="835"/>
                  <a:pt x="577" y="848"/>
                </a:cubicBezTo>
                <a:cubicBezTo>
                  <a:pt x="577" y="848"/>
                  <a:pt x="576" y="848"/>
                  <a:pt x="576" y="849"/>
                </a:cubicBezTo>
                <a:cubicBezTo>
                  <a:pt x="576" y="849"/>
                  <a:pt x="576" y="849"/>
                  <a:pt x="576" y="849"/>
                </a:cubicBezTo>
                <a:cubicBezTo>
                  <a:pt x="574" y="853"/>
                  <a:pt x="572" y="856"/>
                  <a:pt x="570" y="860"/>
                </a:cubicBezTo>
                <a:cubicBezTo>
                  <a:pt x="569" y="863"/>
                  <a:pt x="569" y="868"/>
                  <a:pt x="569" y="872"/>
                </a:cubicBezTo>
                <a:cubicBezTo>
                  <a:pt x="569" y="879"/>
                  <a:pt x="571" y="885"/>
                  <a:pt x="575" y="893"/>
                </a:cubicBezTo>
                <a:cubicBezTo>
                  <a:pt x="766" y="893"/>
                  <a:pt x="766" y="893"/>
                  <a:pt x="766" y="893"/>
                </a:cubicBezTo>
                <a:cubicBezTo>
                  <a:pt x="765" y="569"/>
                  <a:pt x="643" y="247"/>
                  <a:pt x="400" y="0"/>
                </a:cubicBezTo>
                <a:cubicBezTo>
                  <a:pt x="261" y="138"/>
                  <a:pt x="261" y="138"/>
                  <a:pt x="261" y="138"/>
                </a:cubicBezTo>
                <a:cubicBezTo>
                  <a:pt x="259" y="140"/>
                  <a:pt x="257" y="140"/>
                  <a:pt x="255" y="140"/>
                </a:cubicBezTo>
                <a:close/>
              </a:path>
            </a:pathLst>
          </a:custGeom>
          <a:solidFill>
            <a:schemeClr val="accent5"/>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644;p6">
            <a:extLst>
              <a:ext uri="{FF2B5EF4-FFF2-40B4-BE49-F238E27FC236}">
                <a16:creationId xmlns:a16="http://schemas.microsoft.com/office/drawing/2014/main" id="{8C07E0F4-0C9E-4781-FB7D-378D786734CF}"/>
              </a:ext>
            </a:extLst>
          </p:cNvPr>
          <p:cNvSpPr txBox="1"/>
          <p:nvPr/>
        </p:nvSpPr>
        <p:spPr>
          <a:xfrm>
            <a:off x="7661048" y="1615836"/>
            <a:ext cx="2806800" cy="902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2C3F50"/>
              </a:buClr>
              <a:buSzPts val="1600"/>
              <a:buFont typeface="Calibri"/>
              <a:buNone/>
              <a:tabLst/>
              <a:defRPr/>
            </a:pPr>
            <a:r>
              <a:rPr kumimoji="0" lang="en-US" sz="20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rPr>
              <a:t>Collective  Teacher Efficacy (1.39)</a:t>
            </a:r>
            <a:endParaRPr kumimoji="0" sz="20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267"/>
              </a:spcBef>
              <a:spcAft>
                <a:spcPts val="0"/>
              </a:spcAft>
              <a:buClr>
                <a:srgbClr val="7F7F7F"/>
              </a:buClr>
              <a:buSzPts val="1333"/>
              <a:buFont typeface="Calibri"/>
              <a:buNone/>
              <a:tabLst/>
              <a:defRPr/>
            </a:pPr>
            <a:endParaRPr kumimoji="0" sz="2000" b="0"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endParaRPr>
          </a:p>
        </p:txBody>
      </p:sp>
      <p:sp>
        <p:nvSpPr>
          <p:cNvPr id="12" name="Google Shape;645;p6">
            <a:extLst>
              <a:ext uri="{FF2B5EF4-FFF2-40B4-BE49-F238E27FC236}">
                <a16:creationId xmlns:a16="http://schemas.microsoft.com/office/drawing/2014/main" id="{5132F124-B900-BF40-B6D7-442EFA4FA88F}"/>
              </a:ext>
            </a:extLst>
          </p:cNvPr>
          <p:cNvSpPr txBox="1"/>
          <p:nvPr/>
        </p:nvSpPr>
        <p:spPr>
          <a:xfrm>
            <a:off x="8132416" y="2792897"/>
            <a:ext cx="3246784" cy="902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C0392B"/>
              </a:buClr>
              <a:buSzPts val="1600"/>
              <a:buFont typeface="Calibri"/>
              <a:buNone/>
              <a:tabLst/>
              <a:defRPr/>
            </a:pPr>
            <a:r>
              <a:rPr kumimoji="0" lang="en-US" sz="2000" b="1" i="0" u="none" strike="noStrike" kern="0" cap="none" spc="0" normalizeH="0" baseline="0" noProof="0" dirty="0">
                <a:ln>
                  <a:noFill/>
                </a:ln>
                <a:solidFill>
                  <a:srgbClr val="C0392B"/>
                </a:solidFill>
                <a:effectLst/>
                <a:uLnTx/>
                <a:uFillTx/>
                <a:latin typeface="Calibri"/>
                <a:ea typeface="Calibri"/>
                <a:cs typeface="Calibri"/>
                <a:sym typeface="Calibri"/>
              </a:rPr>
              <a:t>Teacher clarity when setting expectations and designing learning activities (0.75)</a:t>
            </a:r>
            <a:endParaRPr kumimoji="0" sz="2000" b="1" i="0" u="none" strike="noStrike" kern="0" cap="none" spc="0" normalizeH="0" baseline="0" noProof="0" dirty="0">
              <a:ln>
                <a:noFill/>
              </a:ln>
              <a:solidFill>
                <a:srgbClr val="C0392B"/>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267"/>
              </a:spcBef>
              <a:spcAft>
                <a:spcPts val="0"/>
              </a:spcAft>
              <a:buClr>
                <a:srgbClr val="7F7F7F"/>
              </a:buClr>
              <a:buSzPts val="1333"/>
              <a:buFont typeface="Calibri"/>
              <a:buNone/>
              <a:tabLst/>
              <a:defRPr/>
            </a:pPr>
            <a:endParaRPr kumimoji="0" sz="1333" b="0" i="0" u="none" strike="noStrike" kern="0" cap="none" spc="0" normalizeH="0" baseline="0" noProof="0" dirty="0">
              <a:ln>
                <a:noFill/>
              </a:ln>
              <a:solidFill>
                <a:srgbClr val="7F7F7F"/>
              </a:solidFill>
              <a:effectLst/>
              <a:uLnTx/>
              <a:uFillTx/>
              <a:latin typeface="Calibri"/>
              <a:ea typeface="Calibri"/>
              <a:cs typeface="Calibri"/>
              <a:sym typeface="Calibri"/>
            </a:endParaRPr>
          </a:p>
        </p:txBody>
      </p:sp>
      <p:sp>
        <p:nvSpPr>
          <p:cNvPr id="13" name="Google Shape;646;p6">
            <a:extLst>
              <a:ext uri="{FF2B5EF4-FFF2-40B4-BE49-F238E27FC236}">
                <a16:creationId xmlns:a16="http://schemas.microsoft.com/office/drawing/2014/main" id="{058F3C0C-0932-6463-DC1D-A28CA6C447A9}"/>
              </a:ext>
            </a:extLst>
          </p:cNvPr>
          <p:cNvSpPr txBox="1"/>
          <p:nvPr/>
        </p:nvSpPr>
        <p:spPr>
          <a:xfrm>
            <a:off x="8132415" y="4215297"/>
            <a:ext cx="3384081" cy="902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39C12"/>
              </a:buClr>
              <a:buSzPts val="1600"/>
              <a:buFont typeface="Calibri"/>
              <a:buNone/>
              <a:tabLst/>
              <a:defRPr/>
            </a:pPr>
            <a:r>
              <a:rPr kumimoji="0" lang="en-US" sz="20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rPr>
              <a:t>Teachers’ engagement with cognitive task analysis (1.29)</a:t>
            </a:r>
            <a:endParaRPr kumimoji="0" sz="20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267"/>
              </a:spcBef>
              <a:spcAft>
                <a:spcPts val="0"/>
              </a:spcAft>
              <a:buClr>
                <a:srgbClr val="7F7F7F"/>
              </a:buClr>
              <a:buSzPts val="1333"/>
              <a:buFont typeface="Calibri"/>
              <a:buNone/>
              <a:tabLst/>
              <a:defRPr/>
            </a:pPr>
            <a:endParaRPr kumimoji="0" sz="1333" b="0" i="0" u="none" strike="noStrike" kern="0" cap="none" spc="0" normalizeH="0" baseline="0" noProof="0" dirty="0">
              <a:ln>
                <a:noFill/>
              </a:ln>
              <a:solidFill>
                <a:srgbClr val="7F7F7F"/>
              </a:solidFill>
              <a:effectLst/>
              <a:uLnTx/>
              <a:uFillTx/>
              <a:latin typeface="Calibri"/>
              <a:ea typeface="Calibri"/>
              <a:cs typeface="Calibri"/>
              <a:sym typeface="Calibri"/>
            </a:endParaRPr>
          </a:p>
        </p:txBody>
      </p:sp>
      <p:sp>
        <p:nvSpPr>
          <p:cNvPr id="14" name="Google Shape;647;p6">
            <a:extLst>
              <a:ext uri="{FF2B5EF4-FFF2-40B4-BE49-F238E27FC236}">
                <a16:creationId xmlns:a16="http://schemas.microsoft.com/office/drawing/2014/main" id="{22A73F71-B6F7-A51C-67C4-48CC382A52E2}"/>
              </a:ext>
            </a:extLst>
          </p:cNvPr>
          <p:cNvSpPr txBox="1"/>
          <p:nvPr/>
        </p:nvSpPr>
        <p:spPr>
          <a:xfrm>
            <a:off x="7641968" y="5637697"/>
            <a:ext cx="3737232" cy="9027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9BBB59"/>
              </a:buClr>
              <a:buSzPts val="1600"/>
              <a:buFont typeface="Calibri"/>
              <a:buNone/>
              <a:tabLst/>
              <a:defRPr/>
            </a:pPr>
            <a:r>
              <a:rPr kumimoji="0" lang="en-US" sz="20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rPr>
              <a:t>Timely, self-regulatory feedback (0.66)</a:t>
            </a:r>
            <a:endParaRPr kumimoji="0" sz="2000" b="1" i="0" u="none" strike="noStrike" kern="0" cap="none" spc="0" normalizeH="0" baseline="0" noProof="0" dirty="0">
              <a:ln>
                <a:noFill/>
              </a:ln>
              <a:solidFill>
                <a:schemeClr val="accent2">
                  <a:lumMod val="75000"/>
                </a:schemeClr>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9BBB59"/>
              </a:buClr>
              <a:buSzPts val="1600"/>
              <a:buFont typeface="Calibri"/>
              <a:buNone/>
              <a:tabLst/>
              <a:defRPr/>
            </a:pPr>
            <a:endParaRPr kumimoji="0" sz="1600" b="1" i="0" u="none" strike="noStrike" kern="0" cap="none" spc="0" normalizeH="0" baseline="0" noProof="0" dirty="0">
              <a:ln>
                <a:noFill/>
              </a:ln>
              <a:solidFill>
                <a:srgbClr val="9BBB59"/>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267"/>
              </a:spcBef>
              <a:spcAft>
                <a:spcPts val="0"/>
              </a:spcAft>
              <a:buClr>
                <a:srgbClr val="7F7F7F"/>
              </a:buClr>
              <a:buSzPts val="1333"/>
              <a:buFont typeface="Calibri"/>
              <a:buNone/>
              <a:tabLst/>
              <a:defRPr/>
            </a:pPr>
            <a:r>
              <a:rPr kumimoji="0" lang="en-US" sz="1333" b="0" i="0" u="none" strike="noStrike" kern="0" cap="none" spc="0" normalizeH="0" baseline="0" noProof="0" dirty="0">
                <a:ln>
                  <a:noFill/>
                </a:ln>
                <a:solidFill>
                  <a:srgbClr val="7F7F7F"/>
                </a:solidFill>
                <a:effectLst/>
                <a:uLnTx/>
                <a:uFillTx/>
                <a:latin typeface="Calibri"/>
                <a:ea typeface="Calibri"/>
                <a:cs typeface="Calibri"/>
                <a:sym typeface="Calibri"/>
              </a:rPr>
              <a:t>.</a:t>
            </a:r>
            <a:endParaRPr kumimoji="0" sz="1333" b="0" i="0" u="none" strike="noStrike" kern="0" cap="none" spc="0" normalizeH="0" baseline="0" noProof="0" dirty="0">
              <a:ln>
                <a:noFill/>
              </a:ln>
              <a:solidFill>
                <a:srgbClr val="7F7F7F"/>
              </a:solidFill>
              <a:effectLst/>
              <a:uLnTx/>
              <a:uFillTx/>
              <a:latin typeface="Calibri"/>
              <a:ea typeface="Calibri"/>
              <a:cs typeface="Calibri"/>
              <a:sym typeface="Calibri"/>
            </a:endParaRPr>
          </a:p>
        </p:txBody>
      </p:sp>
      <p:sp>
        <p:nvSpPr>
          <p:cNvPr id="15" name="Google Shape;648;p6">
            <a:extLst>
              <a:ext uri="{FF2B5EF4-FFF2-40B4-BE49-F238E27FC236}">
                <a16:creationId xmlns:a16="http://schemas.microsoft.com/office/drawing/2014/main" id="{60847E05-AF4F-9F0A-955C-7FD8E897C764}"/>
              </a:ext>
            </a:extLst>
          </p:cNvPr>
          <p:cNvSpPr txBox="1"/>
          <p:nvPr/>
        </p:nvSpPr>
        <p:spPr>
          <a:xfrm>
            <a:off x="1061074" y="1582594"/>
            <a:ext cx="3520210" cy="9027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srgbClr val="9BBB59"/>
              </a:buClr>
              <a:buSzPts val="1600"/>
              <a:buFont typeface="Calibri"/>
              <a:buNone/>
              <a:tabLst/>
              <a:defRPr/>
            </a:pPr>
            <a:r>
              <a:rPr kumimoji="0" lang="en-US" sz="2000" b="1" i="0" u="none" strike="noStrike" kern="0" cap="none" spc="0" normalizeH="0" baseline="0" noProof="0" dirty="0">
                <a:ln>
                  <a:noFill/>
                </a:ln>
                <a:solidFill>
                  <a:schemeClr val="accent1"/>
                </a:solidFill>
                <a:effectLst/>
                <a:uLnTx/>
                <a:uFillTx/>
                <a:latin typeface="Calibri"/>
                <a:ea typeface="Calibri"/>
                <a:cs typeface="Calibri"/>
                <a:sym typeface="Calibri"/>
              </a:rPr>
              <a:t>Students’ ability to engage with tasks requiring that they transfer their learning (0.86) </a:t>
            </a:r>
            <a:endParaRPr kumimoji="0" sz="2000" b="1" i="0" u="none" strike="noStrike" kern="0" cap="none" spc="0" normalizeH="0" baseline="0" noProof="0" dirty="0">
              <a:ln>
                <a:noFill/>
              </a:ln>
              <a:solidFill>
                <a:schemeClr val="accent1"/>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9BBB59"/>
              </a:buClr>
              <a:buSzPts val="1600"/>
              <a:buFont typeface="Calibri"/>
              <a:buNone/>
              <a:tabLst/>
              <a:defRPr/>
            </a:pPr>
            <a:endParaRPr kumimoji="0" sz="2000" b="1" i="0" u="none" strike="noStrike" kern="0" cap="none" spc="0" normalizeH="0" baseline="0" noProof="0" dirty="0">
              <a:ln>
                <a:noFill/>
              </a:ln>
              <a:solidFill>
                <a:srgbClr val="9BBB59"/>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267"/>
              </a:spcBef>
              <a:spcAft>
                <a:spcPts val="0"/>
              </a:spcAft>
              <a:buClr>
                <a:srgbClr val="7F7F7F"/>
              </a:buClr>
              <a:buSzPts val="1333"/>
              <a:buFont typeface="Calibri"/>
              <a:buNone/>
              <a:tabLst/>
              <a:defRPr/>
            </a:pPr>
            <a:r>
              <a:rPr kumimoji="0" lang="en-US" sz="1333" b="0" i="0" u="none" strike="noStrike" kern="0" cap="none" spc="0" normalizeH="0" baseline="0" noProof="0" dirty="0">
                <a:ln>
                  <a:noFill/>
                </a:ln>
                <a:solidFill>
                  <a:srgbClr val="7F7F7F"/>
                </a:solidFill>
                <a:effectLst/>
                <a:uLnTx/>
                <a:uFillTx/>
                <a:latin typeface="Calibri"/>
                <a:ea typeface="Calibri"/>
                <a:cs typeface="Calibri"/>
                <a:sym typeface="Calibri"/>
              </a:rPr>
              <a:t>.</a:t>
            </a:r>
            <a:endParaRPr kumimoji="0" sz="1333" b="0" i="0" u="none" strike="noStrike" kern="0" cap="none" spc="0" normalizeH="0" baseline="0" noProof="0" dirty="0">
              <a:ln>
                <a:noFill/>
              </a:ln>
              <a:solidFill>
                <a:srgbClr val="7F7F7F"/>
              </a:solidFill>
              <a:effectLst/>
              <a:uLnTx/>
              <a:uFillTx/>
              <a:latin typeface="Calibri"/>
              <a:ea typeface="Calibri"/>
              <a:cs typeface="Calibri"/>
              <a:sym typeface="Calibri"/>
            </a:endParaRPr>
          </a:p>
        </p:txBody>
      </p:sp>
      <p:sp>
        <p:nvSpPr>
          <p:cNvPr id="16" name="Google Shape;649;p6">
            <a:extLst>
              <a:ext uri="{FF2B5EF4-FFF2-40B4-BE49-F238E27FC236}">
                <a16:creationId xmlns:a16="http://schemas.microsoft.com/office/drawing/2014/main" id="{9E0BC9E7-664D-4523-AA9D-FFF77D9A6BEE}"/>
              </a:ext>
            </a:extLst>
          </p:cNvPr>
          <p:cNvSpPr txBox="1"/>
          <p:nvPr/>
        </p:nvSpPr>
        <p:spPr>
          <a:xfrm>
            <a:off x="1206294" y="3082897"/>
            <a:ext cx="2806800" cy="9027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srgbClr val="F39C12"/>
              </a:buClr>
              <a:buSzPts val="1600"/>
              <a:buFont typeface="Calibri"/>
              <a:buNone/>
              <a:tabLst/>
              <a:defRPr/>
            </a:pPr>
            <a:r>
              <a:rPr kumimoji="0" lang="en-US" sz="2000" b="1" i="0" u="none" strike="noStrike" kern="0" cap="none" spc="0" normalizeH="0" baseline="0" noProof="0" dirty="0">
                <a:ln>
                  <a:noFill/>
                </a:ln>
                <a:solidFill>
                  <a:schemeClr val="accent1"/>
                </a:solidFill>
                <a:effectLst/>
                <a:uLnTx/>
                <a:uFillTx/>
                <a:latin typeface="Calibri"/>
                <a:ea typeface="Calibri"/>
                <a:cs typeface="Calibri"/>
                <a:sym typeface="Calibri"/>
              </a:rPr>
              <a:t>Student use of self-reflection (0.75)</a:t>
            </a:r>
            <a:endParaRPr kumimoji="0" sz="2000" b="1" i="0" u="none" strike="noStrike" kern="0" cap="none" spc="0" normalizeH="0" baseline="0" noProof="0" dirty="0">
              <a:ln>
                <a:noFill/>
              </a:ln>
              <a:solidFill>
                <a:schemeClr val="accent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267"/>
              </a:spcBef>
              <a:spcAft>
                <a:spcPts val="0"/>
              </a:spcAft>
              <a:buClr>
                <a:srgbClr val="7F7F7F"/>
              </a:buClr>
              <a:buSzPts val="1333"/>
              <a:buFont typeface="Calibri"/>
              <a:buNone/>
              <a:tabLst/>
              <a:defRPr/>
            </a:pPr>
            <a:endParaRPr kumimoji="0" sz="1333" b="0" i="0" u="none" strike="noStrike" kern="0" cap="none" spc="0" normalizeH="0" baseline="0" noProof="0" dirty="0">
              <a:ln>
                <a:noFill/>
              </a:ln>
              <a:solidFill>
                <a:srgbClr val="7F7F7F"/>
              </a:solidFill>
              <a:effectLst/>
              <a:uLnTx/>
              <a:uFillTx/>
              <a:latin typeface="Calibri"/>
              <a:ea typeface="Calibri"/>
              <a:cs typeface="Calibri"/>
              <a:sym typeface="Calibri"/>
            </a:endParaRPr>
          </a:p>
        </p:txBody>
      </p:sp>
      <p:sp>
        <p:nvSpPr>
          <p:cNvPr id="17" name="Google Shape;650;p6">
            <a:extLst>
              <a:ext uri="{FF2B5EF4-FFF2-40B4-BE49-F238E27FC236}">
                <a16:creationId xmlns:a16="http://schemas.microsoft.com/office/drawing/2014/main" id="{E71DA18C-8F6D-581D-523F-43FCB49B1849}"/>
              </a:ext>
            </a:extLst>
          </p:cNvPr>
          <p:cNvSpPr txBox="1"/>
          <p:nvPr/>
        </p:nvSpPr>
        <p:spPr>
          <a:xfrm>
            <a:off x="1205944" y="4360297"/>
            <a:ext cx="2806800" cy="9027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srgbClr val="2980B9"/>
              </a:buClr>
              <a:buSzPts val="1600"/>
              <a:buFont typeface="Calibri"/>
              <a:buNone/>
              <a:tabLst/>
              <a:defRPr/>
            </a:pPr>
            <a:r>
              <a:rPr kumimoji="0" lang="en-US" sz="2000" b="1" i="0" u="none" strike="noStrike" kern="0" cap="none" spc="0" normalizeH="0" baseline="0" noProof="0">
                <a:ln>
                  <a:noFill/>
                </a:ln>
                <a:solidFill>
                  <a:srgbClr val="2980B9"/>
                </a:solidFill>
                <a:effectLst/>
                <a:uLnTx/>
                <a:uFillTx/>
                <a:latin typeface="Calibri"/>
                <a:ea typeface="Calibri"/>
                <a:cs typeface="Calibri"/>
                <a:sym typeface="Calibri"/>
              </a:rPr>
              <a:t>Student use of strategy monitoring (0.58)</a:t>
            </a:r>
            <a:endParaRPr kumimoji="0" sz="2000" b="1" i="0" u="none" strike="noStrike" kern="0" cap="none" spc="0" normalizeH="0" baseline="0" noProof="0">
              <a:ln>
                <a:noFill/>
              </a:ln>
              <a:solidFill>
                <a:srgbClr val="2980B9"/>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267"/>
              </a:spcBef>
              <a:spcAft>
                <a:spcPts val="0"/>
              </a:spcAft>
              <a:buClr>
                <a:srgbClr val="7F7F7F"/>
              </a:buClr>
              <a:buSzPts val="1333"/>
              <a:buFont typeface="Calibri"/>
              <a:buNone/>
              <a:tabLst/>
              <a:defRPr/>
            </a:pPr>
            <a:endParaRPr kumimoji="0" sz="2000" b="0" i="0" u="none" strike="noStrike" kern="0" cap="none" spc="0" normalizeH="0" baseline="0" noProof="0">
              <a:ln>
                <a:noFill/>
              </a:ln>
              <a:solidFill>
                <a:srgbClr val="7F7F7F"/>
              </a:solidFill>
              <a:effectLst/>
              <a:uLnTx/>
              <a:uFillTx/>
              <a:latin typeface="Calibri"/>
              <a:ea typeface="Calibri"/>
              <a:cs typeface="Calibri"/>
              <a:sym typeface="Calibri"/>
            </a:endParaRPr>
          </a:p>
        </p:txBody>
      </p:sp>
      <p:sp>
        <p:nvSpPr>
          <p:cNvPr id="18" name="Google Shape;651;p6">
            <a:extLst>
              <a:ext uri="{FF2B5EF4-FFF2-40B4-BE49-F238E27FC236}">
                <a16:creationId xmlns:a16="http://schemas.microsoft.com/office/drawing/2014/main" id="{A37FED16-DC5A-1CE6-070C-74ADCCFFB2F0}"/>
              </a:ext>
            </a:extLst>
          </p:cNvPr>
          <p:cNvSpPr txBox="1"/>
          <p:nvPr/>
        </p:nvSpPr>
        <p:spPr>
          <a:xfrm>
            <a:off x="1769796" y="5598295"/>
            <a:ext cx="2806800" cy="9027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srgbClr val="16A085"/>
              </a:buClr>
              <a:buSzPts val="1600"/>
              <a:buFont typeface="Calibri"/>
              <a:buNone/>
              <a:tabLst/>
              <a:defRPr/>
            </a:pPr>
            <a:r>
              <a:rPr kumimoji="0" lang="en-US" sz="2000" b="1" i="0" u="none" strike="noStrike" kern="0" cap="none" spc="0" normalizeH="0" baseline="0" noProof="0" dirty="0">
                <a:ln>
                  <a:noFill/>
                </a:ln>
                <a:solidFill>
                  <a:schemeClr val="accent1"/>
                </a:solidFill>
                <a:effectLst/>
                <a:uLnTx/>
                <a:uFillTx/>
                <a:latin typeface="Calibri"/>
                <a:ea typeface="Calibri"/>
                <a:cs typeface="Calibri"/>
                <a:sym typeface="Calibri"/>
              </a:rPr>
              <a:t>Student use of metacognitive strategies (0.55)</a:t>
            </a:r>
            <a:endParaRPr kumimoji="0" sz="2000" b="1" i="0" u="none" strike="noStrike" kern="0" cap="none" spc="0" normalizeH="0" baseline="0" noProof="0" dirty="0">
              <a:ln>
                <a:noFill/>
              </a:ln>
              <a:solidFill>
                <a:schemeClr val="accent1"/>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16A085"/>
              </a:buClr>
              <a:buSzPts val="1600"/>
              <a:buFont typeface="Calibri"/>
              <a:buNone/>
              <a:tabLst/>
              <a:defRPr/>
            </a:pPr>
            <a:endParaRPr kumimoji="0" sz="2000" b="1" i="0" u="none" strike="noStrike" kern="0" cap="none" spc="0" normalizeH="0" baseline="0" noProof="0" dirty="0">
              <a:ln>
                <a:noFill/>
              </a:ln>
              <a:solidFill>
                <a:schemeClr val="accent1"/>
              </a:solidFill>
              <a:effectLst/>
              <a:uLnTx/>
              <a:uFillTx/>
              <a:latin typeface="Calibri"/>
              <a:ea typeface="Calibri"/>
              <a:cs typeface="Calibri"/>
              <a:sym typeface="Calibri"/>
            </a:endParaRPr>
          </a:p>
          <a:p>
            <a:pPr marL="0" marR="0" lvl="0" indent="0" algn="r" defTabSz="914400" rtl="0" eaLnBrk="1" fontAlgn="auto" latinLnBrk="0" hangingPunct="1">
              <a:lnSpc>
                <a:spcPct val="100000"/>
              </a:lnSpc>
              <a:spcBef>
                <a:spcPts val="267"/>
              </a:spcBef>
              <a:spcAft>
                <a:spcPts val="0"/>
              </a:spcAft>
              <a:buClr>
                <a:srgbClr val="7F7F7F"/>
              </a:buClr>
              <a:buSzPts val="1333"/>
              <a:buFont typeface="Calibri"/>
              <a:buNone/>
              <a:tabLst/>
              <a:defRPr/>
            </a:pPr>
            <a:endParaRPr kumimoji="0" sz="2000" b="0" i="0" u="none" strike="noStrike" kern="0" cap="none" spc="0" normalizeH="0" baseline="0" noProof="0" dirty="0">
              <a:ln>
                <a:noFill/>
              </a:ln>
              <a:solidFill>
                <a:schemeClr val="accent1"/>
              </a:solidFill>
              <a:effectLst/>
              <a:uLnTx/>
              <a:uFillTx/>
              <a:latin typeface="Calibri"/>
              <a:ea typeface="Calibri"/>
              <a:cs typeface="Calibri"/>
              <a:sym typeface="Calibri"/>
            </a:endParaRPr>
          </a:p>
        </p:txBody>
      </p:sp>
      <p:grpSp>
        <p:nvGrpSpPr>
          <p:cNvPr id="19" name="Google Shape;652;p6">
            <a:extLst>
              <a:ext uri="{FF2B5EF4-FFF2-40B4-BE49-F238E27FC236}">
                <a16:creationId xmlns:a16="http://schemas.microsoft.com/office/drawing/2014/main" id="{5A2525B9-0602-0D09-D1A1-6D928C75FC80}"/>
              </a:ext>
            </a:extLst>
          </p:cNvPr>
          <p:cNvGrpSpPr/>
          <p:nvPr/>
        </p:nvGrpSpPr>
        <p:grpSpPr>
          <a:xfrm>
            <a:off x="5425942" y="3301953"/>
            <a:ext cx="1346161" cy="1329122"/>
            <a:chOff x="4272756" y="2438520"/>
            <a:chExt cx="884236" cy="873044"/>
          </a:xfrm>
        </p:grpSpPr>
        <p:sp>
          <p:nvSpPr>
            <p:cNvPr id="20" name="Google Shape;653;p6">
              <a:extLst>
                <a:ext uri="{FF2B5EF4-FFF2-40B4-BE49-F238E27FC236}">
                  <a16:creationId xmlns:a16="http://schemas.microsoft.com/office/drawing/2014/main" id="{916E6638-8035-DA7E-2713-6E7E945FB7B9}"/>
                </a:ext>
              </a:extLst>
            </p:cNvPr>
            <p:cNvSpPr/>
            <p:nvPr/>
          </p:nvSpPr>
          <p:spPr>
            <a:xfrm>
              <a:off x="4272756" y="2438520"/>
              <a:ext cx="884236" cy="873044"/>
            </a:xfrm>
            <a:custGeom>
              <a:avLst/>
              <a:gdLst/>
              <a:ahLst/>
              <a:cxnLst/>
              <a:rect l="l" t="t" r="r" b="b"/>
              <a:pathLst>
                <a:path w="88" h="87" extrusionOk="0">
                  <a:moveTo>
                    <a:pt x="44" y="75"/>
                  </a:moveTo>
                  <a:cubicBezTo>
                    <a:pt x="43" y="75"/>
                    <a:pt x="42" y="75"/>
                    <a:pt x="42" y="75"/>
                  </a:cubicBezTo>
                  <a:cubicBezTo>
                    <a:pt x="24" y="74"/>
                    <a:pt x="11" y="58"/>
                    <a:pt x="13" y="41"/>
                  </a:cubicBezTo>
                  <a:cubicBezTo>
                    <a:pt x="14" y="25"/>
                    <a:pt x="28" y="12"/>
                    <a:pt x="44" y="12"/>
                  </a:cubicBezTo>
                  <a:cubicBezTo>
                    <a:pt x="45" y="12"/>
                    <a:pt x="46" y="12"/>
                    <a:pt x="47" y="12"/>
                  </a:cubicBezTo>
                  <a:cubicBezTo>
                    <a:pt x="64" y="14"/>
                    <a:pt x="77" y="29"/>
                    <a:pt x="76" y="46"/>
                  </a:cubicBezTo>
                  <a:cubicBezTo>
                    <a:pt x="74" y="63"/>
                    <a:pt x="60" y="75"/>
                    <a:pt x="44" y="75"/>
                  </a:cubicBezTo>
                  <a:moveTo>
                    <a:pt x="44" y="0"/>
                  </a:moveTo>
                  <a:cubicBezTo>
                    <a:pt x="43" y="0"/>
                    <a:pt x="43" y="0"/>
                    <a:pt x="43" y="0"/>
                  </a:cubicBezTo>
                  <a:cubicBezTo>
                    <a:pt x="40" y="8"/>
                    <a:pt x="40" y="8"/>
                    <a:pt x="40" y="8"/>
                  </a:cubicBezTo>
                  <a:cubicBezTo>
                    <a:pt x="40" y="8"/>
                    <a:pt x="40" y="8"/>
                    <a:pt x="40" y="8"/>
                  </a:cubicBezTo>
                  <a:cubicBezTo>
                    <a:pt x="36" y="9"/>
                    <a:pt x="36" y="9"/>
                    <a:pt x="36" y="9"/>
                  </a:cubicBezTo>
                  <a:cubicBezTo>
                    <a:pt x="35" y="9"/>
                    <a:pt x="35" y="9"/>
                    <a:pt x="35" y="9"/>
                  </a:cubicBezTo>
                  <a:cubicBezTo>
                    <a:pt x="29" y="3"/>
                    <a:pt x="29" y="3"/>
                    <a:pt x="29" y="3"/>
                  </a:cubicBezTo>
                  <a:cubicBezTo>
                    <a:pt x="29" y="3"/>
                    <a:pt x="29" y="3"/>
                    <a:pt x="29" y="3"/>
                  </a:cubicBezTo>
                  <a:cubicBezTo>
                    <a:pt x="22" y="6"/>
                    <a:pt x="22" y="6"/>
                    <a:pt x="22" y="6"/>
                  </a:cubicBezTo>
                  <a:cubicBezTo>
                    <a:pt x="22" y="7"/>
                    <a:pt x="22" y="7"/>
                    <a:pt x="22" y="7"/>
                  </a:cubicBezTo>
                  <a:cubicBezTo>
                    <a:pt x="23" y="14"/>
                    <a:pt x="23" y="14"/>
                    <a:pt x="23" y="14"/>
                  </a:cubicBezTo>
                  <a:cubicBezTo>
                    <a:pt x="22" y="15"/>
                    <a:pt x="22" y="15"/>
                    <a:pt x="22" y="15"/>
                  </a:cubicBezTo>
                  <a:cubicBezTo>
                    <a:pt x="19" y="18"/>
                    <a:pt x="19" y="18"/>
                    <a:pt x="19" y="18"/>
                  </a:cubicBezTo>
                  <a:cubicBezTo>
                    <a:pt x="19" y="18"/>
                    <a:pt x="19" y="18"/>
                    <a:pt x="19" y="18"/>
                  </a:cubicBezTo>
                  <a:cubicBezTo>
                    <a:pt x="11" y="16"/>
                    <a:pt x="11" y="16"/>
                    <a:pt x="11" y="16"/>
                  </a:cubicBezTo>
                  <a:cubicBezTo>
                    <a:pt x="11" y="16"/>
                    <a:pt x="11" y="16"/>
                    <a:pt x="11" y="16"/>
                  </a:cubicBezTo>
                  <a:cubicBezTo>
                    <a:pt x="6" y="22"/>
                    <a:pt x="6" y="22"/>
                    <a:pt x="6" y="22"/>
                  </a:cubicBezTo>
                  <a:cubicBezTo>
                    <a:pt x="6" y="23"/>
                    <a:pt x="6" y="23"/>
                    <a:pt x="6" y="23"/>
                  </a:cubicBezTo>
                  <a:cubicBezTo>
                    <a:pt x="11" y="29"/>
                    <a:pt x="11" y="29"/>
                    <a:pt x="11" y="29"/>
                  </a:cubicBezTo>
                  <a:cubicBezTo>
                    <a:pt x="11" y="30"/>
                    <a:pt x="11" y="30"/>
                    <a:pt x="11" y="30"/>
                  </a:cubicBezTo>
                  <a:cubicBezTo>
                    <a:pt x="10" y="33"/>
                    <a:pt x="10" y="33"/>
                    <a:pt x="10" y="33"/>
                  </a:cubicBezTo>
                  <a:cubicBezTo>
                    <a:pt x="9" y="34"/>
                    <a:pt x="9" y="34"/>
                    <a:pt x="9" y="34"/>
                  </a:cubicBezTo>
                  <a:cubicBezTo>
                    <a:pt x="1" y="36"/>
                    <a:pt x="1" y="36"/>
                    <a:pt x="1" y="36"/>
                  </a:cubicBezTo>
                  <a:cubicBezTo>
                    <a:pt x="1" y="36"/>
                    <a:pt x="1" y="36"/>
                    <a:pt x="1" y="36"/>
                  </a:cubicBezTo>
                  <a:cubicBezTo>
                    <a:pt x="0" y="44"/>
                    <a:pt x="0" y="44"/>
                    <a:pt x="0" y="44"/>
                  </a:cubicBezTo>
                  <a:cubicBezTo>
                    <a:pt x="1" y="44"/>
                    <a:pt x="1" y="44"/>
                    <a:pt x="1" y="44"/>
                  </a:cubicBezTo>
                  <a:cubicBezTo>
                    <a:pt x="8" y="48"/>
                    <a:pt x="8" y="48"/>
                    <a:pt x="8" y="48"/>
                  </a:cubicBezTo>
                  <a:cubicBezTo>
                    <a:pt x="8" y="48"/>
                    <a:pt x="8" y="48"/>
                    <a:pt x="8" y="48"/>
                  </a:cubicBezTo>
                  <a:cubicBezTo>
                    <a:pt x="9" y="52"/>
                    <a:pt x="9" y="52"/>
                    <a:pt x="9" y="52"/>
                  </a:cubicBezTo>
                  <a:cubicBezTo>
                    <a:pt x="9" y="53"/>
                    <a:pt x="9" y="53"/>
                    <a:pt x="9" y="53"/>
                  </a:cubicBezTo>
                  <a:cubicBezTo>
                    <a:pt x="3" y="58"/>
                    <a:pt x="3" y="58"/>
                    <a:pt x="3" y="58"/>
                  </a:cubicBezTo>
                  <a:cubicBezTo>
                    <a:pt x="3" y="59"/>
                    <a:pt x="3" y="59"/>
                    <a:pt x="3" y="59"/>
                  </a:cubicBezTo>
                  <a:cubicBezTo>
                    <a:pt x="6" y="66"/>
                    <a:pt x="6" y="66"/>
                    <a:pt x="6" y="66"/>
                  </a:cubicBezTo>
                  <a:cubicBezTo>
                    <a:pt x="7" y="66"/>
                    <a:pt x="7" y="66"/>
                    <a:pt x="7" y="66"/>
                  </a:cubicBezTo>
                  <a:cubicBezTo>
                    <a:pt x="15" y="65"/>
                    <a:pt x="15" y="65"/>
                    <a:pt x="15" y="65"/>
                  </a:cubicBezTo>
                  <a:cubicBezTo>
                    <a:pt x="15" y="65"/>
                    <a:pt x="15" y="65"/>
                    <a:pt x="15" y="65"/>
                  </a:cubicBezTo>
                  <a:cubicBezTo>
                    <a:pt x="18" y="68"/>
                    <a:pt x="18" y="68"/>
                    <a:pt x="18" y="68"/>
                  </a:cubicBezTo>
                  <a:cubicBezTo>
                    <a:pt x="18" y="69"/>
                    <a:pt x="18" y="69"/>
                    <a:pt x="18" y="69"/>
                  </a:cubicBezTo>
                  <a:cubicBezTo>
                    <a:pt x="16" y="77"/>
                    <a:pt x="16" y="77"/>
                    <a:pt x="16" y="77"/>
                  </a:cubicBezTo>
                  <a:cubicBezTo>
                    <a:pt x="16" y="77"/>
                    <a:pt x="16" y="77"/>
                    <a:pt x="16" y="77"/>
                  </a:cubicBezTo>
                  <a:cubicBezTo>
                    <a:pt x="22" y="82"/>
                    <a:pt x="22" y="82"/>
                    <a:pt x="22" y="82"/>
                  </a:cubicBezTo>
                  <a:cubicBezTo>
                    <a:pt x="23" y="82"/>
                    <a:pt x="23" y="82"/>
                    <a:pt x="23" y="82"/>
                  </a:cubicBezTo>
                  <a:cubicBezTo>
                    <a:pt x="29" y="77"/>
                    <a:pt x="29" y="77"/>
                    <a:pt x="29" y="77"/>
                  </a:cubicBezTo>
                  <a:cubicBezTo>
                    <a:pt x="30" y="77"/>
                    <a:pt x="30" y="77"/>
                    <a:pt x="30" y="77"/>
                  </a:cubicBezTo>
                  <a:cubicBezTo>
                    <a:pt x="34" y="78"/>
                    <a:pt x="34" y="78"/>
                    <a:pt x="34" y="78"/>
                  </a:cubicBezTo>
                  <a:cubicBezTo>
                    <a:pt x="34" y="79"/>
                    <a:pt x="34" y="79"/>
                    <a:pt x="34" y="79"/>
                  </a:cubicBezTo>
                  <a:cubicBezTo>
                    <a:pt x="36" y="86"/>
                    <a:pt x="36" y="86"/>
                    <a:pt x="36" y="86"/>
                  </a:cubicBezTo>
                  <a:cubicBezTo>
                    <a:pt x="37" y="87"/>
                    <a:pt x="37" y="87"/>
                    <a:pt x="37" y="87"/>
                  </a:cubicBezTo>
                  <a:cubicBezTo>
                    <a:pt x="44" y="87"/>
                    <a:pt x="44" y="87"/>
                    <a:pt x="44" y="87"/>
                  </a:cubicBezTo>
                  <a:cubicBezTo>
                    <a:pt x="45" y="87"/>
                    <a:pt x="45" y="87"/>
                    <a:pt x="45" y="87"/>
                  </a:cubicBezTo>
                  <a:cubicBezTo>
                    <a:pt x="48" y="80"/>
                    <a:pt x="48" y="80"/>
                    <a:pt x="48" y="80"/>
                  </a:cubicBezTo>
                  <a:cubicBezTo>
                    <a:pt x="49" y="79"/>
                    <a:pt x="49" y="79"/>
                    <a:pt x="49" y="79"/>
                  </a:cubicBezTo>
                  <a:cubicBezTo>
                    <a:pt x="53" y="79"/>
                    <a:pt x="53" y="79"/>
                    <a:pt x="53" y="79"/>
                  </a:cubicBezTo>
                  <a:cubicBezTo>
                    <a:pt x="53" y="79"/>
                    <a:pt x="53" y="79"/>
                    <a:pt x="53" y="79"/>
                  </a:cubicBezTo>
                  <a:cubicBezTo>
                    <a:pt x="59" y="84"/>
                    <a:pt x="59" y="84"/>
                    <a:pt x="59" y="84"/>
                  </a:cubicBezTo>
                  <a:cubicBezTo>
                    <a:pt x="59" y="85"/>
                    <a:pt x="59" y="85"/>
                    <a:pt x="59" y="85"/>
                  </a:cubicBezTo>
                  <a:cubicBezTo>
                    <a:pt x="66" y="81"/>
                    <a:pt x="66" y="81"/>
                    <a:pt x="66" y="81"/>
                  </a:cubicBezTo>
                  <a:cubicBezTo>
                    <a:pt x="66" y="81"/>
                    <a:pt x="66" y="81"/>
                    <a:pt x="66" y="81"/>
                  </a:cubicBezTo>
                  <a:cubicBezTo>
                    <a:pt x="66" y="73"/>
                    <a:pt x="66" y="73"/>
                    <a:pt x="66" y="73"/>
                  </a:cubicBezTo>
                  <a:cubicBezTo>
                    <a:pt x="66" y="72"/>
                    <a:pt x="66" y="72"/>
                    <a:pt x="66" y="72"/>
                  </a:cubicBezTo>
                  <a:cubicBezTo>
                    <a:pt x="69" y="70"/>
                    <a:pt x="69" y="70"/>
                    <a:pt x="69" y="70"/>
                  </a:cubicBezTo>
                  <a:cubicBezTo>
                    <a:pt x="70" y="70"/>
                    <a:pt x="70" y="70"/>
                    <a:pt x="70" y="70"/>
                  </a:cubicBezTo>
                  <a:cubicBezTo>
                    <a:pt x="77" y="72"/>
                    <a:pt x="77" y="72"/>
                    <a:pt x="77" y="72"/>
                  </a:cubicBezTo>
                  <a:cubicBezTo>
                    <a:pt x="78" y="72"/>
                    <a:pt x="78" y="72"/>
                    <a:pt x="78" y="72"/>
                  </a:cubicBezTo>
                  <a:cubicBezTo>
                    <a:pt x="82" y="65"/>
                    <a:pt x="82" y="65"/>
                    <a:pt x="82" y="65"/>
                  </a:cubicBezTo>
                  <a:cubicBezTo>
                    <a:pt x="82" y="65"/>
                    <a:pt x="82" y="65"/>
                    <a:pt x="82" y="65"/>
                  </a:cubicBezTo>
                  <a:cubicBezTo>
                    <a:pt x="77" y="58"/>
                    <a:pt x="77" y="58"/>
                    <a:pt x="77" y="58"/>
                  </a:cubicBezTo>
                  <a:cubicBezTo>
                    <a:pt x="77" y="58"/>
                    <a:pt x="77" y="58"/>
                    <a:pt x="77" y="58"/>
                  </a:cubicBezTo>
                  <a:cubicBezTo>
                    <a:pt x="79" y="54"/>
                    <a:pt x="79" y="54"/>
                    <a:pt x="79" y="54"/>
                  </a:cubicBezTo>
                  <a:cubicBezTo>
                    <a:pt x="79" y="53"/>
                    <a:pt x="79" y="53"/>
                    <a:pt x="79" y="53"/>
                  </a:cubicBezTo>
                  <a:cubicBezTo>
                    <a:pt x="87" y="51"/>
                    <a:pt x="87" y="51"/>
                    <a:pt x="87" y="51"/>
                  </a:cubicBezTo>
                  <a:cubicBezTo>
                    <a:pt x="87" y="51"/>
                    <a:pt x="87" y="51"/>
                    <a:pt x="87" y="51"/>
                  </a:cubicBezTo>
                  <a:cubicBezTo>
                    <a:pt x="88" y="44"/>
                    <a:pt x="88" y="44"/>
                    <a:pt x="88" y="44"/>
                  </a:cubicBezTo>
                  <a:cubicBezTo>
                    <a:pt x="87" y="43"/>
                    <a:pt x="87" y="43"/>
                    <a:pt x="87" y="43"/>
                  </a:cubicBezTo>
                  <a:cubicBezTo>
                    <a:pt x="80" y="40"/>
                    <a:pt x="80" y="40"/>
                    <a:pt x="80" y="40"/>
                  </a:cubicBezTo>
                  <a:cubicBezTo>
                    <a:pt x="80" y="39"/>
                    <a:pt x="80" y="39"/>
                    <a:pt x="80" y="39"/>
                  </a:cubicBezTo>
                  <a:cubicBezTo>
                    <a:pt x="79" y="35"/>
                    <a:pt x="79" y="35"/>
                    <a:pt x="79" y="35"/>
                  </a:cubicBezTo>
                  <a:cubicBezTo>
                    <a:pt x="79" y="35"/>
                    <a:pt x="79" y="35"/>
                    <a:pt x="79" y="35"/>
                  </a:cubicBezTo>
                  <a:cubicBezTo>
                    <a:pt x="85" y="29"/>
                    <a:pt x="85" y="29"/>
                    <a:pt x="85" y="29"/>
                  </a:cubicBezTo>
                  <a:cubicBezTo>
                    <a:pt x="85" y="28"/>
                    <a:pt x="85" y="28"/>
                    <a:pt x="85" y="28"/>
                  </a:cubicBezTo>
                  <a:cubicBezTo>
                    <a:pt x="82" y="22"/>
                    <a:pt x="82" y="22"/>
                    <a:pt x="82" y="22"/>
                  </a:cubicBezTo>
                  <a:cubicBezTo>
                    <a:pt x="81" y="21"/>
                    <a:pt x="81" y="21"/>
                    <a:pt x="81" y="21"/>
                  </a:cubicBezTo>
                  <a:cubicBezTo>
                    <a:pt x="73" y="22"/>
                    <a:pt x="73" y="22"/>
                    <a:pt x="73" y="22"/>
                  </a:cubicBezTo>
                  <a:cubicBezTo>
                    <a:pt x="73" y="22"/>
                    <a:pt x="73" y="22"/>
                    <a:pt x="73" y="22"/>
                  </a:cubicBezTo>
                  <a:cubicBezTo>
                    <a:pt x="70" y="19"/>
                    <a:pt x="70" y="19"/>
                    <a:pt x="70" y="19"/>
                  </a:cubicBezTo>
                  <a:cubicBezTo>
                    <a:pt x="70" y="18"/>
                    <a:pt x="70" y="18"/>
                    <a:pt x="70" y="18"/>
                  </a:cubicBezTo>
                  <a:cubicBezTo>
                    <a:pt x="72" y="11"/>
                    <a:pt x="72" y="11"/>
                    <a:pt x="72" y="11"/>
                  </a:cubicBezTo>
                  <a:cubicBezTo>
                    <a:pt x="72" y="10"/>
                    <a:pt x="72" y="10"/>
                    <a:pt x="72" y="10"/>
                  </a:cubicBezTo>
                  <a:cubicBezTo>
                    <a:pt x="66" y="6"/>
                    <a:pt x="66" y="6"/>
                    <a:pt x="66" y="6"/>
                  </a:cubicBezTo>
                  <a:cubicBezTo>
                    <a:pt x="65" y="6"/>
                    <a:pt x="65" y="6"/>
                    <a:pt x="65" y="6"/>
                  </a:cubicBezTo>
                  <a:cubicBezTo>
                    <a:pt x="59" y="10"/>
                    <a:pt x="59" y="10"/>
                    <a:pt x="59" y="10"/>
                  </a:cubicBezTo>
                  <a:cubicBezTo>
                    <a:pt x="58" y="11"/>
                    <a:pt x="58" y="11"/>
                    <a:pt x="58" y="11"/>
                  </a:cubicBezTo>
                  <a:cubicBezTo>
                    <a:pt x="54" y="9"/>
                    <a:pt x="54" y="9"/>
                    <a:pt x="54" y="9"/>
                  </a:cubicBezTo>
                  <a:cubicBezTo>
                    <a:pt x="54" y="9"/>
                    <a:pt x="54" y="9"/>
                    <a:pt x="54" y="9"/>
                  </a:cubicBezTo>
                  <a:cubicBezTo>
                    <a:pt x="52" y="1"/>
                    <a:pt x="52" y="1"/>
                    <a:pt x="52" y="1"/>
                  </a:cubicBezTo>
                  <a:cubicBezTo>
                    <a:pt x="51" y="1"/>
                    <a:pt x="51" y="1"/>
                    <a:pt x="51" y="1"/>
                  </a:cubicBezTo>
                  <a:cubicBezTo>
                    <a:pt x="44" y="0"/>
                    <a:pt x="44" y="0"/>
                    <a:pt x="44" y="0"/>
                  </a:cubicBezTo>
                </a:path>
              </a:pathLst>
            </a:custGeom>
            <a:solidFill>
              <a:srgbClr val="7F7F7F"/>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54;p6">
              <a:extLst>
                <a:ext uri="{FF2B5EF4-FFF2-40B4-BE49-F238E27FC236}">
                  <a16:creationId xmlns:a16="http://schemas.microsoft.com/office/drawing/2014/main" id="{D2739579-914B-B8AF-F724-7EAA8307A7F7}"/>
                </a:ext>
              </a:extLst>
            </p:cNvPr>
            <p:cNvSpPr/>
            <p:nvPr/>
          </p:nvSpPr>
          <p:spPr>
            <a:xfrm>
              <a:off x="4391023" y="2551191"/>
              <a:ext cx="647700" cy="647700"/>
            </a:xfrm>
            <a:prstGeom prst="ellipse">
              <a:avLst/>
            </a:prstGeom>
            <a:solidFill>
              <a:srgbClr val="D8D8D8"/>
            </a:solidFill>
            <a:ln>
              <a:noFill/>
            </a:ln>
          </p:spPr>
          <p:txBody>
            <a:bodyPr spcFirstLastPara="1" wrap="square" lIns="121900" tIns="60950" rIns="121900" bIns="60950" anchor="ctr" anchorCtr="1">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1" i="0" u="none" strike="noStrike" kern="0" cap="none" spc="0" normalizeH="0" baseline="0" noProof="0">
                <a:ln>
                  <a:noFill/>
                </a:ln>
                <a:solidFill>
                  <a:srgbClr val="3F3F3F"/>
                </a:solidFill>
                <a:effectLst/>
                <a:uLnTx/>
                <a:uFillTx/>
                <a:latin typeface="Calibri"/>
                <a:ea typeface="Calibri"/>
                <a:cs typeface="Calibri"/>
                <a:sym typeface="Calibri"/>
              </a:endParaRPr>
            </a:p>
          </p:txBody>
        </p:sp>
      </p:grpSp>
      <p:grpSp>
        <p:nvGrpSpPr>
          <p:cNvPr id="22" name="Google Shape;655;p6">
            <a:extLst>
              <a:ext uri="{FF2B5EF4-FFF2-40B4-BE49-F238E27FC236}">
                <a16:creationId xmlns:a16="http://schemas.microsoft.com/office/drawing/2014/main" id="{941C6E4C-3700-C759-2750-87AC35B658AC}"/>
              </a:ext>
            </a:extLst>
          </p:cNvPr>
          <p:cNvGrpSpPr/>
          <p:nvPr/>
        </p:nvGrpSpPr>
        <p:grpSpPr>
          <a:xfrm>
            <a:off x="5777587" y="3544173"/>
            <a:ext cx="642868" cy="770334"/>
            <a:chOff x="3735388" y="3473450"/>
            <a:chExt cx="184150" cy="220663"/>
          </a:xfrm>
        </p:grpSpPr>
        <p:sp>
          <p:nvSpPr>
            <p:cNvPr id="23" name="Google Shape;656;p6">
              <a:extLst>
                <a:ext uri="{FF2B5EF4-FFF2-40B4-BE49-F238E27FC236}">
                  <a16:creationId xmlns:a16="http://schemas.microsoft.com/office/drawing/2014/main" id="{6E11687F-5E03-048D-B13C-B93C8921F33D}"/>
                </a:ext>
              </a:extLst>
            </p:cNvPr>
            <p:cNvSpPr/>
            <p:nvPr/>
          </p:nvSpPr>
          <p:spPr>
            <a:xfrm>
              <a:off x="3773488" y="3473450"/>
              <a:ext cx="104775" cy="104775"/>
            </a:xfrm>
            <a:custGeom>
              <a:avLst/>
              <a:gdLst/>
              <a:ahLst/>
              <a:cxnLst/>
              <a:rect l="l" t="t" r="r" b="b"/>
              <a:pathLst>
                <a:path w="41" h="41" extrusionOk="0">
                  <a:moveTo>
                    <a:pt x="21" y="41"/>
                  </a:moveTo>
                  <a:cubicBezTo>
                    <a:pt x="32" y="41"/>
                    <a:pt x="41" y="32"/>
                    <a:pt x="41" y="21"/>
                  </a:cubicBezTo>
                  <a:cubicBezTo>
                    <a:pt x="41" y="9"/>
                    <a:pt x="32" y="0"/>
                    <a:pt x="21" y="0"/>
                  </a:cubicBezTo>
                  <a:cubicBezTo>
                    <a:pt x="10" y="0"/>
                    <a:pt x="0" y="9"/>
                    <a:pt x="0" y="21"/>
                  </a:cubicBezTo>
                  <a:cubicBezTo>
                    <a:pt x="0" y="32"/>
                    <a:pt x="10" y="41"/>
                    <a:pt x="21" y="41"/>
                  </a:cubicBezTo>
                  <a:close/>
                  <a:moveTo>
                    <a:pt x="21" y="6"/>
                  </a:moveTo>
                  <a:cubicBezTo>
                    <a:pt x="29" y="6"/>
                    <a:pt x="36" y="12"/>
                    <a:pt x="36" y="21"/>
                  </a:cubicBezTo>
                  <a:cubicBezTo>
                    <a:pt x="36" y="29"/>
                    <a:pt x="29" y="36"/>
                    <a:pt x="21" y="36"/>
                  </a:cubicBezTo>
                  <a:cubicBezTo>
                    <a:pt x="12" y="36"/>
                    <a:pt x="6" y="29"/>
                    <a:pt x="6" y="21"/>
                  </a:cubicBezTo>
                  <a:cubicBezTo>
                    <a:pt x="6" y="12"/>
                    <a:pt x="12" y="6"/>
                    <a:pt x="21" y="6"/>
                  </a:cubicBezTo>
                  <a:close/>
                </a:path>
              </a:pathLst>
            </a:custGeom>
            <a:solidFill>
              <a:srgbClr val="3F3F3F"/>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657;p6">
              <a:extLst>
                <a:ext uri="{FF2B5EF4-FFF2-40B4-BE49-F238E27FC236}">
                  <a16:creationId xmlns:a16="http://schemas.microsoft.com/office/drawing/2014/main" id="{9491EF2C-C9B9-F045-5D46-033281D1E846}"/>
                </a:ext>
              </a:extLst>
            </p:cNvPr>
            <p:cNvSpPr/>
            <p:nvPr/>
          </p:nvSpPr>
          <p:spPr>
            <a:xfrm>
              <a:off x="3735388" y="3586163"/>
              <a:ext cx="184150" cy="107950"/>
            </a:xfrm>
            <a:custGeom>
              <a:avLst/>
              <a:gdLst/>
              <a:ahLst/>
              <a:cxnLst/>
              <a:rect l="l" t="t" r="r" b="b"/>
              <a:pathLst>
                <a:path w="72" h="42" extrusionOk="0">
                  <a:moveTo>
                    <a:pt x="71" y="19"/>
                  </a:moveTo>
                  <a:cubicBezTo>
                    <a:pt x="66" y="10"/>
                    <a:pt x="58" y="3"/>
                    <a:pt x="48" y="0"/>
                  </a:cubicBezTo>
                  <a:cubicBezTo>
                    <a:pt x="47" y="0"/>
                    <a:pt x="46" y="0"/>
                    <a:pt x="45" y="1"/>
                  </a:cubicBezTo>
                  <a:cubicBezTo>
                    <a:pt x="43" y="6"/>
                    <a:pt x="40" y="9"/>
                    <a:pt x="36" y="12"/>
                  </a:cubicBezTo>
                  <a:cubicBezTo>
                    <a:pt x="32" y="9"/>
                    <a:pt x="29" y="6"/>
                    <a:pt x="27" y="1"/>
                  </a:cubicBezTo>
                  <a:cubicBezTo>
                    <a:pt x="26" y="0"/>
                    <a:pt x="25" y="0"/>
                    <a:pt x="24" y="0"/>
                  </a:cubicBezTo>
                  <a:cubicBezTo>
                    <a:pt x="14" y="3"/>
                    <a:pt x="6" y="10"/>
                    <a:pt x="0" y="19"/>
                  </a:cubicBezTo>
                  <a:cubicBezTo>
                    <a:pt x="0" y="19"/>
                    <a:pt x="0" y="20"/>
                    <a:pt x="0" y="21"/>
                  </a:cubicBezTo>
                  <a:cubicBezTo>
                    <a:pt x="8" y="34"/>
                    <a:pt x="21" y="42"/>
                    <a:pt x="36" y="42"/>
                  </a:cubicBezTo>
                  <a:cubicBezTo>
                    <a:pt x="50" y="42"/>
                    <a:pt x="64" y="34"/>
                    <a:pt x="71" y="21"/>
                  </a:cubicBezTo>
                  <a:cubicBezTo>
                    <a:pt x="72" y="20"/>
                    <a:pt x="72" y="19"/>
                    <a:pt x="71" y="19"/>
                  </a:cubicBezTo>
                  <a:close/>
                  <a:moveTo>
                    <a:pt x="49" y="6"/>
                  </a:moveTo>
                  <a:cubicBezTo>
                    <a:pt x="50" y="6"/>
                    <a:pt x="52" y="7"/>
                    <a:pt x="53" y="8"/>
                  </a:cubicBezTo>
                  <a:cubicBezTo>
                    <a:pt x="51" y="12"/>
                    <a:pt x="48" y="16"/>
                    <a:pt x="44" y="20"/>
                  </a:cubicBezTo>
                  <a:cubicBezTo>
                    <a:pt x="43" y="19"/>
                    <a:pt x="43" y="19"/>
                    <a:pt x="42" y="18"/>
                  </a:cubicBezTo>
                  <a:cubicBezTo>
                    <a:pt x="41" y="18"/>
                    <a:pt x="40" y="17"/>
                    <a:pt x="39" y="16"/>
                  </a:cubicBezTo>
                  <a:cubicBezTo>
                    <a:pt x="43" y="13"/>
                    <a:pt x="46" y="10"/>
                    <a:pt x="49" y="6"/>
                  </a:cubicBezTo>
                  <a:close/>
                  <a:moveTo>
                    <a:pt x="32" y="16"/>
                  </a:moveTo>
                  <a:cubicBezTo>
                    <a:pt x="31" y="17"/>
                    <a:pt x="30" y="18"/>
                    <a:pt x="29" y="18"/>
                  </a:cubicBezTo>
                  <a:cubicBezTo>
                    <a:pt x="29" y="19"/>
                    <a:pt x="28" y="19"/>
                    <a:pt x="28" y="20"/>
                  </a:cubicBezTo>
                  <a:cubicBezTo>
                    <a:pt x="24" y="16"/>
                    <a:pt x="21" y="12"/>
                    <a:pt x="19" y="8"/>
                  </a:cubicBezTo>
                  <a:cubicBezTo>
                    <a:pt x="20" y="7"/>
                    <a:pt x="22" y="6"/>
                    <a:pt x="23" y="6"/>
                  </a:cubicBezTo>
                  <a:cubicBezTo>
                    <a:pt x="25" y="10"/>
                    <a:pt x="29" y="13"/>
                    <a:pt x="32" y="16"/>
                  </a:cubicBezTo>
                  <a:close/>
                  <a:moveTo>
                    <a:pt x="38" y="36"/>
                  </a:moveTo>
                  <a:cubicBezTo>
                    <a:pt x="38" y="24"/>
                    <a:pt x="38" y="24"/>
                    <a:pt x="38" y="24"/>
                  </a:cubicBezTo>
                  <a:cubicBezTo>
                    <a:pt x="38" y="23"/>
                    <a:pt x="37" y="23"/>
                    <a:pt x="36" y="23"/>
                  </a:cubicBezTo>
                  <a:cubicBezTo>
                    <a:pt x="35" y="23"/>
                    <a:pt x="34" y="23"/>
                    <a:pt x="34" y="24"/>
                  </a:cubicBezTo>
                  <a:cubicBezTo>
                    <a:pt x="34" y="36"/>
                    <a:pt x="34" y="36"/>
                    <a:pt x="34" y="36"/>
                  </a:cubicBezTo>
                  <a:cubicBezTo>
                    <a:pt x="23" y="36"/>
                    <a:pt x="12" y="30"/>
                    <a:pt x="6" y="20"/>
                  </a:cubicBezTo>
                  <a:cubicBezTo>
                    <a:pt x="8" y="16"/>
                    <a:pt x="12" y="12"/>
                    <a:pt x="16" y="10"/>
                  </a:cubicBezTo>
                  <a:cubicBezTo>
                    <a:pt x="18" y="14"/>
                    <a:pt x="22" y="19"/>
                    <a:pt x="27" y="23"/>
                  </a:cubicBezTo>
                  <a:cubicBezTo>
                    <a:pt x="27" y="24"/>
                    <a:pt x="28" y="24"/>
                    <a:pt x="29" y="23"/>
                  </a:cubicBezTo>
                  <a:cubicBezTo>
                    <a:pt x="30" y="23"/>
                    <a:pt x="31" y="22"/>
                    <a:pt x="32" y="21"/>
                  </a:cubicBezTo>
                  <a:cubicBezTo>
                    <a:pt x="33" y="20"/>
                    <a:pt x="34" y="19"/>
                    <a:pt x="36" y="18"/>
                  </a:cubicBezTo>
                  <a:cubicBezTo>
                    <a:pt x="37" y="19"/>
                    <a:pt x="39" y="20"/>
                    <a:pt x="40" y="21"/>
                  </a:cubicBezTo>
                  <a:cubicBezTo>
                    <a:pt x="41" y="22"/>
                    <a:pt x="42" y="23"/>
                    <a:pt x="43" y="23"/>
                  </a:cubicBezTo>
                  <a:cubicBezTo>
                    <a:pt x="43" y="24"/>
                    <a:pt x="43" y="24"/>
                    <a:pt x="44" y="24"/>
                  </a:cubicBezTo>
                  <a:cubicBezTo>
                    <a:pt x="44" y="24"/>
                    <a:pt x="45" y="24"/>
                    <a:pt x="45" y="23"/>
                  </a:cubicBezTo>
                  <a:cubicBezTo>
                    <a:pt x="50" y="19"/>
                    <a:pt x="53" y="14"/>
                    <a:pt x="56" y="10"/>
                  </a:cubicBezTo>
                  <a:cubicBezTo>
                    <a:pt x="60" y="12"/>
                    <a:pt x="63" y="16"/>
                    <a:pt x="66" y="20"/>
                  </a:cubicBezTo>
                  <a:cubicBezTo>
                    <a:pt x="60" y="30"/>
                    <a:pt x="49" y="36"/>
                    <a:pt x="38" y="36"/>
                  </a:cubicBezTo>
                  <a:close/>
                </a:path>
              </a:pathLst>
            </a:custGeom>
            <a:solidFill>
              <a:srgbClr val="3F3F3F"/>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5" name="Google Shape;658;p6">
            <a:extLst>
              <a:ext uri="{FF2B5EF4-FFF2-40B4-BE49-F238E27FC236}">
                <a16:creationId xmlns:a16="http://schemas.microsoft.com/office/drawing/2014/main" id="{788CC4BD-3AA1-58E5-6196-A497E7365A97}"/>
              </a:ext>
            </a:extLst>
          </p:cNvPr>
          <p:cNvGrpSpPr/>
          <p:nvPr/>
        </p:nvGrpSpPr>
        <p:grpSpPr>
          <a:xfrm>
            <a:off x="6333252" y="2235109"/>
            <a:ext cx="438840" cy="557784"/>
            <a:chOff x="3949701" y="4570413"/>
            <a:chExt cx="152375" cy="193675"/>
          </a:xfrm>
        </p:grpSpPr>
        <p:sp>
          <p:nvSpPr>
            <p:cNvPr id="26" name="Google Shape;659;p6">
              <a:extLst>
                <a:ext uri="{FF2B5EF4-FFF2-40B4-BE49-F238E27FC236}">
                  <a16:creationId xmlns:a16="http://schemas.microsoft.com/office/drawing/2014/main" id="{7635FD28-F056-2F19-B90B-554096FCC783}"/>
                </a:ext>
              </a:extLst>
            </p:cNvPr>
            <p:cNvSpPr/>
            <p:nvPr/>
          </p:nvSpPr>
          <p:spPr>
            <a:xfrm>
              <a:off x="4079876" y="4657725"/>
              <a:ext cx="22200" cy="22200"/>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660;p6">
              <a:extLst>
                <a:ext uri="{FF2B5EF4-FFF2-40B4-BE49-F238E27FC236}">
                  <a16:creationId xmlns:a16="http://schemas.microsoft.com/office/drawing/2014/main" id="{446F5FAB-1574-C9DD-6226-8BA3ABAFF806}"/>
                </a:ext>
              </a:extLst>
            </p:cNvPr>
            <p:cNvSpPr/>
            <p:nvPr/>
          </p:nvSpPr>
          <p:spPr>
            <a:xfrm>
              <a:off x="4041776" y="4660900"/>
              <a:ext cx="55563" cy="103187"/>
            </a:xfrm>
            <a:custGeom>
              <a:avLst/>
              <a:gdLst/>
              <a:ahLst/>
              <a:cxnLst/>
              <a:rect l="l" t="t" r="r" b="b"/>
              <a:pathLst>
                <a:path w="19" h="36" extrusionOk="0">
                  <a:moveTo>
                    <a:pt x="18" y="32"/>
                  </a:moveTo>
                  <a:cubicBezTo>
                    <a:pt x="13" y="22"/>
                    <a:pt x="13" y="22"/>
                    <a:pt x="13" y="22"/>
                  </a:cubicBezTo>
                  <a:cubicBezTo>
                    <a:pt x="14" y="21"/>
                    <a:pt x="14" y="21"/>
                    <a:pt x="15" y="20"/>
                  </a:cubicBezTo>
                  <a:cubicBezTo>
                    <a:pt x="16" y="12"/>
                    <a:pt x="16" y="12"/>
                    <a:pt x="16" y="12"/>
                  </a:cubicBezTo>
                  <a:cubicBezTo>
                    <a:pt x="16" y="11"/>
                    <a:pt x="16" y="10"/>
                    <a:pt x="15" y="9"/>
                  </a:cubicBezTo>
                  <a:cubicBezTo>
                    <a:pt x="8" y="1"/>
                    <a:pt x="8" y="1"/>
                    <a:pt x="8" y="1"/>
                  </a:cubicBezTo>
                  <a:cubicBezTo>
                    <a:pt x="7" y="0"/>
                    <a:pt x="5" y="0"/>
                    <a:pt x="4" y="1"/>
                  </a:cubicBezTo>
                  <a:cubicBezTo>
                    <a:pt x="3" y="2"/>
                    <a:pt x="3" y="3"/>
                    <a:pt x="4" y="4"/>
                  </a:cubicBezTo>
                  <a:cubicBezTo>
                    <a:pt x="9" y="9"/>
                    <a:pt x="9" y="9"/>
                    <a:pt x="9" y="9"/>
                  </a:cubicBezTo>
                  <a:cubicBezTo>
                    <a:pt x="4" y="7"/>
                    <a:pt x="4" y="7"/>
                    <a:pt x="4" y="7"/>
                  </a:cubicBezTo>
                  <a:cubicBezTo>
                    <a:pt x="3" y="6"/>
                    <a:pt x="1" y="7"/>
                    <a:pt x="1" y="8"/>
                  </a:cubicBezTo>
                  <a:cubicBezTo>
                    <a:pt x="0" y="9"/>
                    <a:pt x="1" y="11"/>
                    <a:pt x="2" y="11"/>
                  </a:cubicBezTo>
                  <a:cubicBezTo>
                    <a:pt x="7" y="14"/>
                    <a:pt x="7" y="14"/>
                    <a:pt x="7" y="14"/>
                  </a:cubicBezTo>
                  <a:cubicBezTo>
                    <a:pt x="7" y="14"/>
                    <a:pt x="8" y="14"/>
                    <a:pt x="8" y="14"/>
                  </a:cubicBezTo>
                  <a:cubicBezTo>
                    <a:pt x="7" y="17"/>
                    <a:pt x="7" y="21"/>
                    <a:pt x="6" y="23"/>
                  </a:cubicBezTo>
                  <a:cubicBezTo>
                    <a:pt x="5" y="26"/>
                    <a:pt x="5" y="28"/>
                    <a:pt x="4" y="31"/>
                  </a:cubicBezTo>
                  <a:cubicBezTo>
                    <a:pt x="4" y="31"/>
                    <a:pt x="4" y="32"/>
                    <a:pt x="4" y="33"/>
                  </a:cubicBezTo>
                  <a:cubicBezTo>
                    <a:pt x="3" y="34"/>
                    <a:pt x="4" y="35"/>
                    <a:pt x="5" y="36"/>
                  </a:cubicBezTo>
                  <a:cubicBezTo>
                    <a:pt x="6" y="36"/>
                    <a:pt x="6" y="36"/>
                    <a:pt x="6" y="36"/>
                  </a:cubicBezTo>
                  <a:cubicBezTo>
                    <a:pt x="7" y="36"/>
                    <a:pt x="8" y="35"/>
                    <a:pt x="8" y="34"/>
                  </a:cubicBezTo>
                  <a:cubicBezTo>
                    <a:pt x="10" y="27"/>
                    <a:pt x="10" y="27"/>
                    <a:pt x="10" y="27"/>
                  </a:cubicBezTo>
                  <a:cubicBezTo>
                    <a:pt x="14" y="34"/>
                    <a:pt x="14" y="34"/>
                    <a:pt x="14" y="34"/>
                  </a:cubicBezTo>
                  <a:cubicBezTo>
                    <a:pt x="14" y="35"/>
                    <a:pt x="16" y="36"/>
                    <a:pt x="17" y="35"/>
                  </a:cubicBezTo>
                  <a:cubicBezTo>
                    <a:pt x="18" y="34"/>
                    <a:pt x="19" y="33"/>
                    <a:pt x="18" y="3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661;p6">
              <a:extLst>
                <a:ext uri="{FF2B5EF4-FFF2-40B4-BE49-F238E27FC236}">
                  <a16:creationId xmlns:a16="http://schemas.microsoft.com/office/drawing/2014/main" id="{DAB16776-8D74-1DDD-2354-0087297955FF}"/>
                </a:ext>
              </a:extLst>
            </p:cNvPr>
            <p:cNvSpPr/>
            <p:nvPr/>
          </p:nvSpPr>
          <p:spPr>
            <a:xfrm>
              <a:off x="3987801" y="4675188"/>
              <a:ext cx="25500" cy="22200"/>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662;p6">
              <a:extLst>
                <a:ext uri="{FF2B5EF4-FFF2-40B4-BE49-F238E27FC236}">
                  <a16:creationId xmlns:a16="http://schemas.microsoft.com/office/drawing/2014/main" id="{5D8CF2A3-758F-4D7A-D1C9-465B24FA437B}"/>
                </a:ext>
              </a:extLst>
            </p:cNvPr>
            <p:cNvSpPr/>
            <p:nvPr/>
          </p:nvSpPr>
          <p:spPr>
            <a:xfrm>
              <a:off x="3963988" y="4672013"/>
              <a:ext cx="69850" cy="92075"/>
            </a:xfrm>
            <a:custGeom>
              <a:avLst/>
              <a:gdLst/>
              <a:ahLst/>
              <a:cxnLst/>
              <a:rect l="l" t="t" r="r" b="b"/>
              <a:pathLst>
                <a:path w="24" h="32" extrusionOk="0">
                  <a:moveTo>
                    <a:pt x="21" y="19"/>
                  </a:moveTo>
                  <a:cubicBezTo>
                    <a:pt x="18" y="19"/>
                    <a:pt x="18" y="19"/>
                    <a:pt x="18" y="19"/>
                  </a:cubicBezTo>
                  <a:cubicBezTo>
                    <a:pt x="18" y="15"/>
                    <a:pt x="18" y="15"/>
                    <a:pt x="18" y="15"/>
                  </a:cubicBezTo>
                  <a:cubicBezTo>
                    <a:pt x="23" y="11"/>
                    <a:pt x="23" y="11"/>
                    <a:pt x="23" y="11"/>
                  </a:cubicBezTo>
                  <a:cubicBezTo>
                    <a:pt x="23" y="11"/>
                    <a:pt x="24" y="10"/>
                    <a:pt x="24" y="9"/>
                  </a:cubicBezTo>
                  <a:cubicBezTo>
                    <a:pt x="24" y="2"/>
                    <a:pt x="24" y="2"/>
                    <a:pt x="24" y="2"/>
                  </a:cubicBezTo>
                  <a:cubicBezTo>
                    <a:pt x="24" y="1"/>
                    <a:pt x="23" y="0"/>
                    <a:pt x="21" y="0"/>
                  </a:cubicBezTo>
                  <a:cubicBezTo>
                    <a:pt x="20" y="0"/>
                    <a:pt x="19" y="1"/>
                    <a:pt x="19" y="2"/>
                  </a:cubicBezTo>
                  <a:cubicBezTo>
                    <a:pt x="19" y="8"/>
                    <a:pt x="19" y="8"/>
                    <a:pt x="19" y="8"/>
                  </a:cubicBezTo>
                  <a:cubicBezTo>
                    <a:pt x="14" y="12"/>
                    <a:pt x="14" y="12"/>
                    <a:pt x="14" y="12"/>
                  </a:cubicBezTo>
                  <a:cubicBezTo>
                    <a:pt x="7" y="10"/>
                    <a:pt x="7" y="10"/>
                    <a:pt x="7" y="10"/>
                  </a:cubicBezTo>
                  <a:cubicBezTo>
                    <a:pt x="6" y="5"/>
                    <a:pt x="6" y="5"/>
                    <a:pt x="6" y="5"/>
                  </a:cubicBezTo>
                  <a:cubicBezTo>
                    <a:pt x="5" y="4"/>
                    <a:pt x="4" y="3"/>
                    <a:pt x="3" y="3"/>
                  </a:cubicBezTo>
                  <a:cubicBezTo>
                    <a:pt x="1" y="4"/>
                    <a:pt x="1" y="5"/>
                    <a:pt x="1" y="6"/>
                  </a:cubicBezTo>
                  <a:cubicBezTo>
                    <a:pt x="3" y="12"/>
                    <a:pt x="3" y="12"/>
                    <a:pt x="3" y="12"/>
                  </a:cubicBezTo>
                  <a:cubicBezTo>
                    <a:pt x="3" y="13"/>
                    <a:pt x="4" y="13"/>
                    <a:pt x="5" y="14"/>
                  </a:cubicBezTo>
                  <a:cubicBezTo>
                    <a:pt x="9" y="16"/>
                    <a:pt x="9" y="16"/>
                    <a:pt x="9" y="16"/>
                  </a:cubicBezTo>
                  <a:cubicBezTo>
                    <a:pt x="9" y="24"/>
                    <a:pt x="9" y="24"/>
                    <a:pt x="9" y="24"/>
                  </a:cubicBezTo>
                  <a:cubicBezTo>
                    <a:pt x="9" y="24"/>
                    <a:pt x="9" y="24"/>
                    <a:pt x="9" y="24"/>
                  </a:cubicBezTo>
                  <a:cubicBezTo>
                    <a:pt x="9" y="27"/>
                    <a:pt x="9" y="27"/>
                    <a:pt x="9" y="27"/>
                  </a:cubicBezTo>
                  <a:cubicBezTo>
                    <a:pt x="2" y="27"/>
                    <a:pt x="2" y="27"/>
                    <a:pt x="2" y="27"/>
                  </a:cubicBezTo>
                  <a:cubicBezTo>
                    <a:pt x="1" y="27"/>
                    <a:pt x="0" y="28"/>
                    <a:pt x="0" y="29"/>
                  </a:cubicBezTo>
                  <a:cubicBezTo>
                    <a:pt x="0" y="31"/>
                    <a:pt x="1" y="32"/>
                    <a:pt x="2" y="32"/>
                  </a:cubicBezTo>
                  <a:cubicBezTo>
                    <a:pt x="12" y="32"/>
                    <a:pt x="12" y="32"/>
                    <a:pt x="12" y="32"/>
                  </a:cubicBezTo>
                  <a:cubicBezTo>
                    <a:pt x="13" y="32"/>
                    <a:pt x="14" y="31"/>
                    <a:pt x="14" y="29"/>
                  </a:cubicBezTo>
                  <a:cubicBezTo>
                    <a:pt x="14" y="24"/>
                    <a:pt x="14" y="24"/>
                    <a:pt x="14" y="24"/>
                  </a:cubicBezTo>
                  <a:cubicBezTo>
                    <a:pt x="19" y="24"/>
                    <a:pt x="19" y="24"/>
                    <a:pt x="19" y="24"/>
                  </a:cubicBezTo>
                  <a:cubicBezTo>
                    <a:pt x="19" y="29"/>
                    <a:pt x="19" y="29"/>
                    <a:pt x="19" y="29"/>
                  </a:cubicBezTo>
                  <a:cubicBezTo>
                    <a:pt x="19" y="31"/>
                    <a:pt x="20" y="32"/>
                    <a:pt x="21" y="32"/>
                  </a:cubicBezTo>
                  <a:cubicBezTo>
                    <a:pt x="22" y="32"/>
                    <a:pt x="23" y="31"/>
                    <a:pt x="23" y="29"/>
                  </a:cubicBezTo>
                  <a:cubicBezTo>
                    <a:pt x="23" y="21"/>
                    <a:pt x="23" y="21"/>
                    <a:pt x="23" y="21"/>
                  </a:cubicBezTo>
                  <a:cubicBezTo>
                    <a:pt x="23" y="20"/>
                    <a:pt x="22" y="19"/>
                    <a:pt x="21" y="1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663;p6">
              <a:extLst>
                <a:ext uri="{FF2B5EF4-FFF2-40B4-BE49-F238E27FC236}">
                  <a16:creationId xmlns:a16="http://schemas.microsoft.com/office/drawing/2014/main" id="{D7192794-F05D-012F-022B-986BD0CC0B2D}"/>
                </a:ext>
              </a:extLst>
            </p:cNvPr>
            <p:cNvSpPr/>
            <p:nvPr/>
          </p:nvSpPr>
          <p:spPr>
            <a:xfrm>
              <a:off x="3949701" y="4570413"/>
              <a:ext cx="87313" cy="95250"/>
            </a:xfrm>
            <a:custGeom>
              <a:avLst/>
              <a:gdLst/>
              <a:ahLst/>
              <a:cxnLst/>
              <a:rect l="l" t="t" r="r" b="b"/>
              <a:pathLst>
                <a:path w="30" h="33" extrusionOk="0">
                  <a:moveTo>
                    <a:pt x="29" y="25"/>
                  </a:moveTo>
                  <a:cubicBezTo>
                    <a:pt x="29" y="24"/>
                    <a:pt x="29" y="24"/>
                    <a:pt x="29" y="24"/>
                  </a:cubicBezTo>
                  <a:cubicBezTo>
                    <a:pt x="29" y="24"/>
                    <a:pt x="29" y="24"/>
                    <a:pt x="29" y="24"/>
                  </a:cubicBezTo>
                  <a:cubicBezTo>
                    <a:pt x="29" y="24"/>
                    <a:pt x="29" y="24"/>
                    <a:pt x="29" y="24"/>
                  </a:cubicBezTo>
                  <a:cubicBezTo>
                    <a:pt x="28" y="24"/>
                    <a:pt x="28" y="24"/>
                    <a:pt x="28" y="24"/>
                  </a:cubicBezTo>
                  <a:cubicBezTo>
                    <a:pt x="27" y="19"/>
                    <a:pt x="27" y="19"/>
                    <a:pt x="27" y="19"/>
                  </a:cubicBezTo>
                  <a:cubicBezTo>
                    <a:pt x="28" y="18"/>
                    <a:pt x="28" y="18"/>
                    <a:pt x="28" y="18"/>
                  </a:cubicBezTo>
                  <a:cubicBezTo>
                    <a:pt x="27" y="18"/>
                    <a:pt x="27" y="18"/>
                    <a:pt x="27" y="18"/>
                  </a:cubicBezTo>
                  <a:cubicBezTo>
                    <a:pt x="28" y="13"/>
                    <a:pt x="28" y="13"/>
                    <a:pt x="28" y="13"/>
                  </a:cubicBezTo>
                  <a:cubicBezTo>
                    <a:pt x="29" y="13"/>
                    <a:pt x="29" y="13"/>
                    <a:pt x="29" y="13"/>
                  </a:cubicBezTo>
                  <a:cubicBezTo>
                    <a:pt x="29" y="12"/>
                    <a:pt x="29" y="12"/>
                    <a:pt x="29" y="12"/>
                  </a:cubicBezTo>
                  <a:cubicBezTo>
                    <a:pt x="30" y="11"/>
                    <a:pt x="30" y="11"/>
                    <a:pt x="30" y="11"/>
                  </a:cubicBezTo>
                  <a:cubicBezTo>
                    <a:pt x="30" y="11"/>
                    <a:pt x="29" y="9"/>
                    <a:pt x="29" y="9"/>
                  </a:cubicBezTo>
                  <a:cubicBezTo>
                    <a:pt x="30" y="6"/>
                    <a:pt x="30" y="6"/>
                    <a:pt x="30" y="6"/>
                  </a:cubicBezTo>
                  <a:cubicBezTo>
                    <a:pt x="29" y="5"/>
                    <a:pt x="29" y="5"/>
                    <a:pt x="29" y="5"/>
                  </a:cubicBezTo>
                  <a:cubicBezTo>
                    <a:pt x="28" y="3"/>
                    <a:pt x="28" y="3"/>
                    <a:pt x="28" y="3"/>
                  </a:cubicBezTo>
                  <a:cubicBezTo>
                    <a:pt x="25" y="5"/>
                    <a:pt x="25" y="5"/>
                    <a:pt x="25" y="5"/>
                  </a:cubicBezTo>
                  <a:cubicBezTo>
                    <a:pt x="24" y="4"/>
                    <a:pt x="24" y="4"/>
                    <a:pt x="24" y="4"/>
                  </a:cubicBezTo>
                  <a:cubicBezTo>
                    <a:pt x="23" y="1"/>
                    <a:pt x="23" y="1"/>
                    <a:pt x="23" y="1"/>
                  </a:cubicBezTo>
                  <a:cubicBezTo>
                    <a:pt x="19" y="0"/>
                    <a:pt x="19" y="0"/>
                    <a:pt x="19" y="0"/>
                  </a:cubicBezTo>
                  <a:cubicBezTo>
                    <a:pt x="18" y="2"/>
                    <a:pt x="18" y="2"/>
                    <a:pt x="18" y="2"/>
                  </a:cubicBezTo>
                  <a:cubicBezTo>
                    <a:pt x="17" y="2"/>
                    <a:pt x="17" y="2"/>
                    <a:pt x="16" y="2"/>
                  </a:cubicBezTo>
                  <a:cubicBezTo>
                    <a:pt x="15" y="0"/>
                    <a:pt x="15" y="0"/>
                    <a:pt x="15" y="0"/>
                  </a:cubicBezTo>
                  <a:cubicBezTo>
                    <a:pt x="11" y="1"/>
                    <a:pt x="11" y="1"/>
                    <a:pt x="11" y="1"/>
                  </a:cubicBezTo>
                  <a:cubicBezTo>
                    <a:pt x="11" y="4"/>
                    <a:pt x="11" y="4"/>
                    <a:pt x="11" y="4"/>
                  </a:cubicBezTo>
                  <a:cubicBezTo>
                    <a:pt x="10" y="4"/>
                    <a:pt x="10" y="4"/>
                    <a:pt x="9" y="5"/>
                  </a:cubicBezTo>
                  <a:cubicBezTo>
                    <a:pt x="7" y="3"/>
                    <a:pt x="7" y="3"/>
                    <a:pt x="7" y="3"/>
                  </a:cubicBezTo>
                  <a:cubicBezTo>
                    <a:pt x="5" y="5"/>
                    <a:pt x="5" y="5"/>
                    <a:pt x="5" y="5"/>
                  </a:cubicBezTo>
                  <a:cubicBezTo>
                    <a:pt x="4" y="6"/>
                    <a:pt x="4" y="6"/>
                    <a:pt x="4" y="6"/>
                  </a:cubicBezTo>
                  <a:cubicBezTo>
                    <a:pt x="5" y="9"/>
                    <a:pt x="5" y="9"/>
                    <a:pt x="5" y="9"/>
                  </a:cubicBezTo>
                  <a:cubicBezTo>
                    <a:pt x="5" y="9"/>
                    <a:pt x="5" y="10"/>
                    <a:pt x="4" y="10"/>
                  </a:cubicBezTo>
                  <a:cubicBezTo>
                    <a:pt x="1" y="10"/>
                    <a:pt x="1" y="10"/>
                    <a:pt x="1" y="10"/>
                  </a:cubicBezTo>
                  <a:cubicBezTo>
                    <a:pt x="0" y="14"/>
                    <a:pt x="0" y="14"/>
                    <a:pt x="0" y="14"/>
                  </a:cubicBezTo>
                  <a:cubicBezTo>
                    <a:pt x="3" y="16"/>
                    <a:pt x="3" y="16"/>
                    <a:pt x="3" y="16"/>
                  </a:cubicBezTo>
                  <a:cubicBezTo>
                    <a:pt x="3" y="16"/>
                    <a:pt x="3" y="17"/>
                    <a:pt x="3" y="17"/>
                  </a:cubicBezTo>
                  <a:cubicBezTo>
                    <a:pt x="0" y="19"/>
                    <a:pt x="0" y="19"/>
                    <a:pt x="0" y="19"/>
                  </a:cubicBezTo>
                  <a:cubicBezTo>
                    <a:pt x="1" y="23"/>
                    <a:pt x="1" y="23"/>
                    <a:pt x="1" y="23"/>
                  </a:cubicBezTo>
                  <a:cubicBezTo>
                    <a:pt x="4" y="23"/>
                    <a:pt x="4" y="23"/>
                    <a:pt x="4" y="23"/>
                  </a:cubicBezTo>
                  <a:cubicBezTo>
                    <a:pt x="5" y="24"/>
                    <a:pt x="5" y="24"/>
                    <a:pt x="5" y="24"/>
                  </a:cubicBezTo>
                  <a:cubicBezTo>
                    <a:pt x="4" y="27"/>
                    <a:pt x="4" y="27"/>
                    <a:pt x="4" y="27"/>
                  </a:cubicBezTo>
                  <a:cubicBezTo>
                    <a:pt x="5" y="28"/>
                    <a:pt x="5" y="28"/>
                    <a:pt x="5" y="28"/>
                  </a:cubicBezTo>
                  <a:cubicBezTo>
                    <a:pt x="7" y="30"/>
                    <a:pt x="7" y="30"/>
                    <a:pt x="7" y="30"/>
                  </a:cubicBezTo>
                  <a:cubicBezTo>
                    <a:pt x="9" y="29"/>
                    <a:pt x="9" y="29"/>
                    <a:pt x="9" y="29"/>
                  </a:cubicBezTo>
                  <a:cubicBezTo>
                    <a:pt x="10" y="29"/>
                    <a:pt x="10" y="29"/>
                    <a:pt x="11" y="29"/>
                  </a:cubicBezTo>
                  <a:cubicBezTo>
                    <a:pt x="11" y="32"/>
                    <a:pt x="11" y="32"/>
                    <a:pt x="11" y="32"/>
                  </a:cubicBezTo>
                  <a:cubicBezTo>
                    <a:pt x="15" y="33"/>
                    <a:pt x="15" y="33"/>
                    <a:pt x="15" y="33"/>
                  </a:cubicBezTo>
                  <a:cubicBezTo>
                    <a:pt x="16" y="31"/>
                    <a:pt x="16" y="31"/>
                    <a:pt x="16" y="31"/>
                  </a:cubicBezTo>
                  <a:cubicBezTo>
                    <a:pt x="17" y="31"/>
                    <a:pt x="17" y="31"/>
                    <a:pt x="18" y="31"/>
                  </a:cubicBezTo>
                  <a:cubicBezTo>
                    <a:pt x="19" y="33"/>
                    <a:pt x="19" y="33"/>
                    <a:pt x="19" y="33"/>
                  </a:cubicBezTo>
                  <a:cubicBezTo>
                    <a:pt x="23" y="32"/>
                    <a:pt x="23" y="32"/>
                    <a:pt x="23" y="32"/>
                  </a:cubicBezTo>
                  <a:cubicBezTo>
                    <a:pt x="23" y="29"/>
                    <a:pt x="23" y="29"/>
                    <a:pt x="23" y="29"/>
                  </a:cubicBezTo>
                  <a:cubicBezTo>
                    <a:pt x="24" y="29"/>
                    <a:pt x="24" y="29"/>
                    <a:pt x="25" y="29"/>
                  </a:cubicBezTo>
                  <a:cubicBezTo>
                    <a:pt x="27" y="30"/>
                    <a:pt x="27" y="30"/>
                    <a:pt x="27" y="30"/>
                  </a:cubicBezTo>
                  <a:cubicBezTo>
                    <a:pt x="29" y="29"/>
                    <a:pt x="29" y="29"/>
                    <a:pt x="29" y="29"/>
                  </a:cubicBezTo>
                  <a:cubicBezTo>
                    <a:pt x="30" y="27"/>
                    <a:pt x="30" y="27"/>
                    <a:pt x="30" y="27"/>
                  </a:cubicBezTo>
                  <a:cubicBezTo>
                    <a:pt x="30" y="26"/>
                    <a:pt x="30" y="26"/>
                    <a:pt x="30" y="26"/>
                  </a:cubicBezTo>
                  <a:cubicBezTo>
                    <a:pt x="29" y="25"/>
                    <a:pt x="29" y="25"/>
                    <a:pt x="29" y="25"/>
                  </a:cubicBezTo>
                  <a:close/>
                  <a:moveTo>
                    <a:pt x="14" y="19"/>
                  </a:moveTo>
                  <a:cubicBezTo>
                    <a:pt x="13" y="18"/>
                    <a:pt x="13" y="15"/>
                    <a:pt x="14" y="14"/>
                  </a:cubicBezTo>
                  <a:cubicBezTo>
                    <a:pt x="16" y="13"/>
                    <a:pt x="18" y="13"/>
                    <a:pt x="20" y="14"/>
                  </a:cubicBezTo>
                  <a:cubicBezTo>
                    <a:pt x="21" y="15"/>
                    <a:pt x="21" y="18"/>
                    <a:pt x="20" y="19"/>
                  </a:cubicBezTo>
                  <a:cubicBezTo>
                    <a:pt x="18" y="21"/>
                    <a:pt x="16" y="21"/>
                    <a:pt x="14" y="1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664;p6">
              <a:extLst>
                <a:ext uri="{FF2B5EF4-FFF2-40B4-BE49-F238E27FC236}">
                  <a16:creationId xmlns:a16="http://schemas.microsoft.com/office/drawing/2014/main" id="{254DF147-061D-BC87-88A3-A860D846F05F}"/>
                </a:ext>
              </a:extLst>
            </p:cNvPr>
            <p:cNvSpPr/>
            <p:nvPr/>
          </p:nvSpPr>
          <p:spPr>
            <a:xfrm>
              <a:off x="4033838" y="4594225"/>
              <a:ext cx="57150" cy="60325"/>
            </a:xfrm>
            <a:custGeom>
              <a:avLst/>
              <a:gdLst/>
              <a:ahLst/>
              <a:cxnLst/>
              <a:rect l="l" t="t" r="r" b="b"/>
              <a:pathLst>
                <a:path w="20" h="21" extrusionOk="0">
                  <a:moveTo>
                    <a:pt x="17" y="15"/>
                  </a:moveTo>
                  <a:cubicBezTo>
                    <a:pt x="17" y="15"/>
                    <a:pt x="17" y="15"/>
                    <a:pt x="17" y="14"/>
                  </a:cubicBezTo>
                  <a:cubicBezTo>
                    <a:pt x="19" y="14"/>
                    <a:pt x="19" y="14"/>
                    <a:pt x="19" y="14"/>
                  </a:cubicBezTo>
                  <a:cubicBezTo>
                    <a:pt x="20" y="12"/>
                    <a:pt x="20" y="12"/>
                    <a:pt x="20" y="12"/>
                  </a:cubicBezTo>
                  <a:cubicBezTo>
                    <a:pt x="18" y="11"/>
                    <a:pt x="18" y="11"/>
                    <a:pt x="18" y="11"/>
                  </a:cubicBezTo>
                  <a:cubicBezTo>
                    <a:pt x="18" y="11"/>
                    <a:pt x="18" y="10"/>
                    <a:pt x="18" y="10"/>
                  </a:cubicBezTo>
                  <a:cubicBezTo>
                    <a:pt x="20" y="9"/>
                    <a:pt x="20" y="9"/>
                    <a:pt x="20" y="9"/>
                  </a:cubicBezTo>
                  <a:cubicBezTo>
                    <a:pt x="19" y="7"/>
                    <a:pt x="19" y="7"/>
                    <a:pt x="19" y="7"/>
                  </a:cubicBezTo>
                  <a:cubicBezTo>
                    <a:pt x="17" y="6"/>
                    <a:pt x="17" y="6"/>
                    <a:pt x="17" y="6"/>
                  </a:cubicBezTo>
                  <a:cubicBezTo>
                    <a:pt x="17" y="6"/>
                    <a:pt x="17" y="6"/>
                    <a:pt x="17" y="6"/>
                  </a:cubicBezTo>
                  <a:cubicBezTo>
                    <a:pt x="18" y="4"/>
                    <a:pt x="18" y="4"/>
                    <a:pt x="18" y="4"/>
                  </a:cubicBezTo>
                  <a:cubicBezTo>
                    <a:pt x="17" y="3"/>
                    <a:pt x="17" y="3"/>
                    <a:pt x="17" y="3"/>
                  </a:cubicBezTo>
                  <a:cubicBezTo>
                    <a:pt x="16" y="2"/>
                    <a:pt x="16" y="2"/>
                    <a:pt x="16" y="2"/>
                  </a:cubicBezTo>
                  <a:cubicBezTo>
                    <a:pt x="14" y="3"/>
                    <a:pt x="14" y="3"/>
                    <a:pt x="14" y="3"/>
                  </a:cubicBezTo>
                  <a:cubicBezTo>
                    <a:pt x="14" y="3"/>
                    <a:pt x="14" y="3"/>
                    <a:pt x="14" y="3"/>
                  </a:cubicBezTo>
                  <a:cubicBezTo>
                    <a:pt x="14" y="1"/>
                    <a:pt x="14" y="1"/>
                    <a:pt x="14" y="1"/>
                  </a:cubicBezTo>
                  <a:cubicBezTo>
                    <a:pt x="11" y="0"/>
                    <a:pt x="11" y="0"/>
                    <a:pt x="11" y="0"/>
                  </a:cubicBezTo>
                  <a:cubicBezTo>
                    <a:pt x="10" y="2"/>
                    <a:pt x="10" y="2"/>
                    <a:pt x="10" y="2"/>
                  </a:cubicBezTo>
                  <a:cubicBezTo>
                    <a:pt x="10" y="2"/>
                    <a:pt x="10" y="2"/>
                    <a:pt x="9" y="2"/>
                  </a:cubicBezTo>
                  <a:cubicBezTo>
                    <a:pt x="8" y="0"/>
                    <a:pt x="8" y="0"/>
                    <a:pt x="8" y="0"/>
                  </a:cubicBezTo>
                  <a:cubicBezTo>
                    <a:pt x="6" y="1"/>
                    <a:pt x="6" y="1"/>
                    <a:pt x="6" y="1"/>
                  </a:cubicBezTo>
                  <a:cubicBezTo>
                    <a:pt x="6" y="3"/>
                    <a:pt x="6" y="3"/>
                    <a:pt x="6" y="3"/>
                  </a:cubicBezTo>
                  <a:cubicBezTo>
                    <a:pt x="6" y="3"/>
                    <a:pt x="5" y="3"/>
                    <a:pt x="5" y="3"/>
                  </a:cubicBezTo>
                  <a:cubicBezTo>
                    <a:pt x="3" y="2"/>
                    <a:pt x="3" y="2"/>
                    <a:pt x="3" y="2"/>
                  </a:cubicBezTo>
                  <a:cubicBezTo>
                    <a:pt x="2" y="4"/>
                    <a:pt x="2" y="4"/>
                    <a:pt x="2" y="4"/>
                  </a:cubicBezTo>
                  <a:cubicBezTo>
                    <a:pt x="2" y="6"/>
                    <a:pt x="2" y="6"/>
                    <a:pt x="2" y="6"/>
                  </a:cubicBezTo>
                  <a:cubicBezTo>
                    <a:pt x="2" y="6"/>
                    <a:pt x="2" y="6"/>
                    <a:pt x="2" y="6"/>
                  </a:cubicBezTo>
                  <a:cubicBezTo>
                    <a:pt x="0" y="7"/>
                    <a:pt x="0" y="7"/>
                    <a:pt x="0" y="7"/>
                  </a:cubicBezTo>
                  <a:cubicBezTo>
                    <a:pt x="0" y="9"/>
                    <a:pt x="0" y="9"/>
                    <a:pt x="0" y="9"/>
                  </a:cubicBezTo>
                  <a:cubicBezTo>
                    <a:pt x="1" y="10"/>
                    <a:pt x="1" y="10"/>
                    <a:pt x="1" y="10"/>
                  </a:cubicBezTo>
                  <a:cubicBezTo>
                    <a:pt x="1" y="10"/>
                    <a:pt x="1" y="11"/>
                    <a:pt x="1" y="11"/>
                  </a:cubicBezTo>
                  <a:cubicBezTo>
                    <a:pt x="0" y="12"/>
                    <a:pt x="0" y="12"/>
                    <a:pt x="0" y="12"/>
                  </a:cubicBezTo>
                  <a:cubicBezTo>
                    <a:pt x="0" y="14"/>
                    <a:pt x="0" y="14"/>
                    <a:pt x="0" y="14"/>
                  </a:cubicBezTo>
                  <a:cubicBezTo>
                    <a:pt x="2" y="14"/>
                    <a:pt x="2" y="14"/>
                    <a:pt x="2" y="14"/>
                  </a:cubicBezTo>
                  <a:cubicBezTo>
                    <a:pt x="2" y="15"/>
                    <a:pt x="2" y="15"/>
                    <a:pt x="2" y="15"/>
                  </a:cubicBezTo>
                  <a:cubicBezTo>
                    <a:pt x="2" y="17"/>
                    <a:pt x="2" y="17"/>
                    <a:pt x="2" y="17"/>
                  </a:cubicBezTo>
                  <a:cubicBezTo>
                    <a:pt x="3" y="18"/>
                    <a:pt x="3" y="18"/>
                    <a:pt x="3" y="18"/>
                  </a:cubicBezTo>
                  <a:cubicBezTo>
                    <a:pt x="5" y="18"/>
                    <a:pt x="5" y="18"/>
                    <a:pt x="5" y="18"/>
                  </a:cubicBezTo>
                  <a:cubicBezTo>
                    <a:pt x="5" y="18"/>
                    <a:pt x="5" y="18"/>
                    <a:pt x="6" y="18"/>
                  </a:cubicBezTo>
                  <a:cubicBezTo>
                    <a:pt x="6" y="20"/>
                    <a:pt x="6" y="20"/>
                    <a:pt x="6" y="20"/>
                  </a:cubicBezTo>
                  <a:cubicBezTo>
                    <a:pt x="8" y="21"/>
                    <a:pt x="8" y="21"/>
                    <a:pt x="8" y="21"/>
                  </a:cubicBezTo>
                  <a:cubicBezTo>
                    <a:pt x="9" y="19"/>
                    <a:pt x="9" y="19"/>
                    <a:pt x="9" y="19"/>
                  </a:cubicBezTo>
                  <a:cubicBezTo>
                    <a:pt x="10" y="19"/>
                    <a:pt x="10" y="19"/>
                    <a:pt x="10" y="19"/>
                  </a:cubicBezTo>
                  <a:cubicBezTo>
                    <a:pt x="11" y="21"/>
                    <a:pt x="11" y="21"/>
                    <a:pt x="11" y="21"/>
                  </a:cubicBezTo>
                  <a:cubicBezTo>
                    <a:pt x="14" y="20"/>
                    <a:pt x="14" y="20"/>
                    <a:pt x="14" y="20"/>
                  </a:cubicBezTo>
                  <a:cubicBezTo>
                    <a:pt x="14" y="18"/>
                    <a:pt x="14" y="18"/>
                    <a:pt x="14" y="18"/>
                  </a:cubicBezTo>
                  <a:cubicBezTo>
                    <a:pt x="14" y="18"/>
                    <a:pt x="14" y="18"/>
                    <a:pt x="14" y="18"/>
                  </a:cubicBezTo>
                  <a:cubicBezTo>
                    <a:pt x="16" y="18"/>
                    <a:pt x="16" y="18"/>
                    <a:pt x="16" y="18"/>
                  </a:cubicBezTo>
                  <a:cubicBezTo>
                    <a:pt x="17" y="18"/>
                    <a:pt x="17" y="18"/>
                    <a:pt x="17" y="18"/>
                  </a:cubicBezTo>
                  <a:cubicBezTo>
                    <a:pt x="18" y="17"/>
                    <a:pt x="18" y="17"/>
                    <a:pt x="18" y="17"/>
                  </a:cubicBezTo>
                  <a:lnTo>
                    <a:pt x="17" y="15"/>
                  </a:lnTo>
                  <a:close/>
                  <a:moveTo>
                    <a:pt x="8" y="12"/>
                  </a:moveTo>
                  <a:cubicBezTo>
                    <a:pt x="7" y="11"/>
                    <a:pt x="7" y="10"/>
                    <a:pt x="8" y="9"/>
                  </a:cubicBezTo>
                  <a:cubicBezTo>
                    <a:pt x="9" y="8"/>
                    <a:pt x="10" y="8"/>
                    <a:pt x="11" y="9"/>
                  </a:cubicBezTo>
                  <a:cubicBezTo>
                    <a:pt x="12" y="10"/>
                    <a:pt x="12" y="11"/>
                    <a:pt x="11" y="12"/>
                  </a:cubicBezTo>
                  <a:cubicBezTo>
                    <a:pt x="10" y="13"/>
                    <a:pt x="9" y="13"/>
                    <a:pt x="8" y="12"/>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32" name="Google Shape;665;p6" descr="Bulls-eye">
            <a:extLst>
              <a:ext uri="{FF2B5EF4-FFF2-40B4-BE49-F238E27FC236}">
                <a16:creationId xmlns:a16="http://schemas.microsoft.com/office/drawing/2014/main" id="{913D96AC-193C-E61E-D954-1C052985FEA3}"/>
              </a:ext>
            </a:extLst>
          </p:cNvPr>
          <p:cNvPicPr preferRelativeResize="0"/>
          <p:nvPr/>
        </p:nvPicPr>
        <p:blipFill rotWithShape="1">
          <a:blip r:embed="rId2">
            <a:alphaModFix/>
          </a:blip>
          <a:srcRect/>
          <a:stretch/>
        </p:blipFill>
        <p:spPr>
          <a:xfrm>
            <a:off x="7163277" y="2942637"/>
            <a:ext cx="577975" cy="577975"/>
          </a:xfrm>
          <a:prstGeom prst="rect">
            <a:avLst/>
          </a:prstGeom>
          <a:noFill/>
          <a:ln>
            <a:noFill/>
          </a:ln>
        </p:spPr>
      </p:pic>
      <p:grpSp>
        <p:nvGrpSpPr>
          <p:cNvPr id="33" name="Google Shape;666;p6">
            <a:extLst>
              <a:ext uri="{FF2B5EF4-FFF2-40B4-BE49-F238E27FC236}">
                <a16:creationId xmlns:a16="http://schemas.microsoft.com/office/drawing/2014/main" id="{63815840-9B02-8760-B3E3-42EA58D9656A}"/>
              </a:ext>
            </a:extLst>
          </p:cNvPr>
          <p:cNvGrpSpPr/>
          <p:nvPr/>
        </p:nvGrpSpPr>
        <p:grpSpPr>
          <a:xfrm>
            <a:off x="4465115" y="4182359"/>
            <a:ext cx="508472" cy="573664"/>
            <a:chOff x="5010151" y="4568825"/>
            <a:chExt cx="185737" cy="209550"/>
          </a:xfrm>
        </p:grpSpPr>
        <p:sp>
          <p:nvSpPr>
            <p:cNvPr id="34" name="Google Shape;667;p6">
              <a:extLst>
                <a:ext uri="{FF2B5EF4-FFF2-40B4-BE49-F238E27FC236}">
                  <a16:creationId xmlns:a16="http://schemas.microsoft.com/office/drawing/2014/main" id="{88474796-39CD-12D4-48B8-3FE193EE70D8}"/>
                </a:ext>
              </a:extLst>
            </p:cNvPr>
            <p:cNvSpPr/>
            <p:nvPr/>
          </p:nvSpPr>
          <p:spPr>
            <a:xfrm>
              <a:off x="5073651" y="4654550"/>
              <a:ext cx="28500" cy="25500"/>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668;p6">
              <a:extLst>
                <a:ext uri="{FF2B5EF4-FFF2-40B4-BE49-F238E27FC236}">
                  <a16:creationId xmlns:a16="http://schemas.microsoft.com/office/drawing/2014/main" id="{E967D5DE-2C5A-31E7-6EDD-4E20C41E0B5F}"/>
                </a:ext>
              </a:extLst>
            </p:cNvPr>
            <p:cNvSpPr/>
            <p:nvPr/>
          </p:nvSpPr>
          <p:spPr>
            <a:xfrm>
              <a:off x="5010151" y="4679950"/>
              <a:ext cx="114300" cy="98425"/>
            </a:xfrm>
            <a:custGeom>
              <a:avLst/>
              <a:gdLst/>
              <a:ahLst/>
              <a:cxnLst/>
              <a:rect l="l" t="t" r="r" b="b"/>
              <a:pathLst>
                <a:path w="40" h="34" extrusionOk="0">
                  <a:moveTo>
                    <a:pt x="38" y="10"/>
                  </a:moveTo>
                  <a:cubicBezTo>
                    <a:pt x="29" y="9"/>
                    <a:pt x="29" y="9"/>
                    <a:pt x="29" y="9"/>
                  </a:cubicBezTo>
                  <a:cubicBezTo>
                    <a:pt x="29" y="8"/>
                    <a:pt x="29" y="8"/>
                    <a:pt x="29" y="8"/>
                  </a:cubicBezTo>
                  <a:cubicBezTo>
                    <a:pt x="32" y="8"/>
                    <a:pt x="32" y="8"/>
                    <a:pt x="32" y="8"/>
                  </a:cubicBezTo>
                  <a:cubicBezTo>
                    <a:pt x="34" y="3"/>
                    <a:pt x="34" y="3"/>
                    <a:pt x="34" y="3"/>
                  </a:cubicBezTo>
                  <a:cubicBezTo>
                    <a:pt x="27" y="4"/>
                    <a:pt x="27" y="4"/>
                    <a:pt x="27" y="4"/>
                  </a:cubicBezTo>
                  <a:cubicBezTo>
                    <a:pt x="27" y="3"/>
                    <a:pt x="26" y="2"/>
                    <a:pt x="25" y="2"/>
                  </a:cubicBezTo>
                  <a:cubicBezTo>
                    <a:pt x="22" y="1"/>
                    <a:pt x="22" y="1"/>
                    <a:pt x="22" y="1"/>
                  </a:cubicBezTo>
                  <a:cubicBezTo>
                    <a:pt x="20" y="0"/>
                    <a:pt x="18" y="1"/>
                    <a:pt x="17" y="3"/>
                  </a:cubicBezTo>
                  <a:cubicBezTo>
                    <a:pt x="13" y="15"/>
                    <a:pt x="13" y="15"/>
                    <a:pt x="13" y="15"/>
                  </a:cubicBezTo>
                  <a:cubicBezTo>
                    <a:pt x="13" y="15"/>
                    <a:pt x="13" y="15"/>
                    <a:pt x="13" y="15"/>
                  </a:cubicBezTo>
                  <a:cubicBezTo>
                    <a:pt x="11" y="22"/>
                    <a:pt x="11" y="22"/>
                    <a:pt x="11" y="22"/>
                  </a:cubicBezTo>
                  <a:cubicBezTo>
                    <a:pt x="3" y="22"/>
                    <a:pt x="3" y="22"/>
                    <a:pt x="3" y="22"/>
                  </a:cubicBezTo>
                  <a:cubicBezTo>
                    <a:pt x="1" y="22"/>
                    <a:pt x="0" y="23"/>
                    <a:pt x="0" y="25"/>
                  </a:cubicBezTo>
                  <a:cubicBezTo>
                    <a:pt x="0" y="27"/>
                    <a:pt x="1" y="28"/>
                    <a:pt x="3" y="28"/>
                  </a:cubicBezTo>
                  <a:cubicBezTo>
                    <a:pt x="13" y="28"/>
                    <a:pt x="13" y="28"/>
                    <a:pt x="13" y="28"/>
                  </a:cubicBezTo>
                  <a:cubicBezTo>
                    <a:pt x="14" y="28"/>
                    <a:pt x="15" y="27"/>
                    <a:pt x="15" y="26"/>
                  </a:cubicBezTo>
                  <a:cubicBezTo>
                    <a:pt x="18" y="20"/>
                    <a:pt x="18" y="20"/>
                    <a:pt x="18" y="20"/>
                  </a:cubicBezTo>
                  <a:cubicBezTo>
                    <a:pt x="19" y="21"/>
                    <a:pt x="19" y="21"/>
                    <a:pt x="19" y="21"/>
                  </a:cubicBezTo>
                  <a:cubicBezTo>
                    <a:pt x="19" y="21"/>
                    <a:pt x="20" y="21"/>
                    <a:pt x="20" y="21"/>
                  </a:cubicBezTo>
                  <a:cubicBezTo>
                    <a:pt x="24" y="33"/>
                    <a:pt x="24" y="33"/>
                    <a:pt x="24" y="33"/>
                  </a:cubicBezTo>
                  <a:cubicBezTo>
                    <a:pt x="25" y="34"/>
                    <a:pt x="26" y="34"/>
                    <a:pt x="27" y="34"/>
                  </a:cubicBezTo>
                  <a:cubicBezTo>
                    <a:pt x="27" y="34"/>
                    <a:pt x="28" y="34"/>
                    <a:pt x="28" y="34"/>
                  </a:cubicBezTo>
                  <a:cubicBezTo>
                    <a:pt x="29" y="34"/>
                    <a:pt x="30" y="32"/>
                    <a:pt x="30" y="31"/>
                  </a:cubicBezTo>
                  <a:cubicBezTo>
                    <a:pt x="24" y="17"/>
                    <a:pt x="24" y="17"/>
                    <a:pt x="24" y="17"/>
                  </a:cubicBezTo>
                  <a:cubicBezTo>
                    <a:pt x="26" y="12"/>
                    <a:pt x="26" y="12"/>
                    <a:pt x="26" y="12"/>
                  </a:cubicBezTo>
                  <a:cubicBezTo>
                    <a:pt x="26" y="13"/>
                    <a:pt x="27" y="13"/>
                    <a:pt x="27" y="13"/>
                  </a:cubicBezTo>
                  <a:cubicBezTo>
                    <a:pt x="38" y="15"/>
                    <a:pt x="38" y="15"/>
                    <a:pt x="38" y="15"/>
                  </a:cubicBezTo>
                  <a:cubicBezTo>
                    <a:pt x="38" y="15"/>
                    <a:pt x="38" y="15"/>
                    <a:pt x="38" y="15"/>
                  </a:cubicBezTo>
                  <a:cubicBezTo>
                    <a:pt x="39" y="15"/>
                    <a:pt x="40" y="14"/>
                    <a:pt x="40" y="13"/>
                  </a:cubicBezTo>
                  <a:cubicBezTo>
                    <a:pt x="40" y="11"/>
                    <a:pt x="39" y="10"/>
                    <a:pt x="38" y="1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669;p6">
              <a:extLst>
                <a:ext uri="{FF2B5EF4-FFF2-40B4-BE49-F238E27FC236}">
                  <a16:creationId xmlns:a16="http://schemas.microsoft.com/office/drawing/2014/main" id="{6F4668A5-ECDF-745D-7557-8DD633E29AE4}"/>
                </a:ext>
              </a:extLst>
            </p:cNvPr>
            <p:cNvSpPr/>
            <p:nvPr/>
          </p:nvSpPr>
          <p:spPr>
            <a:xfrm>
              <a:off x="5119688" y="4689475"/>
              <a:ext cx="11113" cy="14287"/>
            </a:xfrm>
            <a:custGeom>
              <a:avLst/>
              <a:gdLst/>
              <a:ahLst/>
              <a:cxnLst/>
              <a:rect l="l" t="t" r="r" b="b"/>
              <a:pathLst>
                <a:path w="4" h="5" extrusionOk="0">
                  <a:moveTo>
                    <a:pt x="2" y="0"/>
                  </a:moveTo>
                  <a:cubicBezTo>
                    <a:pt x="0" y="5"/>
                    <a:pt x="0" y="5"/>
                    <a:pt x="0" y="5"/>
                  </a:cubicBezTo>
                  <a:cubicBezTo>
                    <a:pt x="2" y="5"/>
                    <a:pt x="2" y="5"/>
                    <a:pt x="2" y="5"/>
                  </a:cubicBezTo>
                  <a:cubicBezTo>
                    <a:pt x="3" y="5"/>
                    <a:pt x="4" y="4"/>
                    <a:pt x="4" y="2"/>
                  </a:cubicBezTo>
                  <a:cubicBezTo>
                    <a:pt x="4" y="1"/>
                    <a:pt x="3" y="0"/>
                    <a:pt x="2"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670;p6">
              <a:extLst>
                <a:ext uri="{FF2B5EF4-FFF2-40B4-BE49-F238E27FC236}">
                  <a16:creationId xmlns:a16="http://schemas.microsoft.com/office/drawing/2014/main" id="{672DD1AD-B83B-6576-0ED5-BF767DF24093}"/>
                </a:ext>
              </a:extLst>
            </p:cNvPr>
            <p:cNvSpPr/>
            <p:nvPr/>
          </p:nvSpPr>
          <p:spPr>
            <a:xfrm>
              <a:off x="5089526" y="4724400"/>
              <a:ext cx="17463" cy="17462"/>
            </a:xfrm>
            <a:custGeom>
              <a:avLst/>
              <a:gdLst/>
              <a:ahLst/>
              <a:cxnLst/>
              <a:rect l="l" t="t" r="r" b="b"/>
              <a:pathLst>
                <a:path w="6" h="6" extrusionOk="0">
                  <a:moveTo>
                    <a:pt x="2" y="0"/>
                  </a:moveTo>
                  <a:cubicBezTo>
                    <a:pt x="2" y="0"/>
                    <a:pt x="2" y="0"/>
                    <a:pt x="2" y="0"/>
                  </a:cubicBezTo>
                  <a:cubicBezTo>
                    <a:pt x="1" y="2"/>
                    <a:pt x="1" y="2"/>
                    <a:pt x="1" y="2"/>
                  </a:cubicBezTo>
                  <a:cubicBezTo>
                    <a:pt x="0" y="3"/>
                    <a:pt x="1" y="5"/>
                    <a:pt x="2" y="5"/>
                  </a:cubicBezTo>
                  <a:cubicBezTo>
                    <a:pt x="3" y="6"/>
                    <a:pt x="4" y="5"/>
                    <a:pt x="5" y="4"/>
                  </a:cubicBezTo>
                  <a:cubicBezTo>
                    <a:pt x="6" y="1"/>
                    <a:pt x="6" y="1"/>
                    <a:pt x="6" y="1"/>
                  </a:cubicBezTo>
                  <a:cubicBezTo>
                    <a:pt x="5" y="0"/>
                    <a:pt x="4" y="0"/>
                    <a:pt x="2" y="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671;p6">
              <a:extLst>
                <a:ext uri="{FF2B5EF4-FFF2-40B4-BE49-F238E27FC236}">
                  <a16:creationId xmlns:a16="http://schemas.microsoft.com/office/drawing/2014/main" id="{867B8429-A929-D2E9-7164-CAAEAADAB77B}"/>
                </a:ext>
              </a:extLst>
            </p:cNvPr>
            <p:cNvSpPr/>
            <p:nvPr/>
          </p:nvSpPr>
          <p:spPr>
            <a:xfrm>
              <a:off x="5110163" y="4678363"/>
              <a:ext cx="17463" cy="7937"/>
            </a:xfrm>
            <a:custGeom>
              <a:avLst/>
              <a:gdLst/>
              <a:ahLst/>
              <a:cxnLst/>
              <a:rect l="l" t="t" r="r" b="b"/>
              <a:pathLst>
                <a:path w="6" h="3" extrusionOk="0">
                  <a:moveTo>
                    <a:pt x="5" y="3"/>
                  </a:moveTo>
                  <a:cubicBezTo>
                    <a:pt x="6" y="2"/>
                    <a:pt x="5" y="2"/>
                    <a:pt x="5" y="1"/>
                  </a:cubicBezTo>
                  <a:cubicBezTo>
                    <a:pt x="2" y="0"/>
                    <a:pt x="2" y="0"/>
                    <a:pt x="2" y="0"/>
                  </a:cubicBezTo>
                  <a:cubicBezTo>
                    <a:pt x="1" y="0"/>
                    <a:pt x="1" y="0"/>
                    <a:pt x="1" y="1"/>
                  </a:cubicBezTo>
                  <a:cubicBezTo>
                    <a:pt x="1" y="1"/>
                    <a:pt x="1" y="1"/>
                    <a:pt x="1" y="1"/>
                  </a:cubicBezTo>
                  <a:cubicBezTo>
                    <a:pt x="0" y="1"/>
                    <a:pt x="1" y="2"/>
                    <a:pt x="1" y="2"/>
                  </a:cubicBezTo>
                  <a:cubicBezTo>
                    <a:pt x="4" y="3"/>
                    <a:pt x="4" y="3"/>
                    <a:pt x="4" y="3"/>
                  </a:cubicBezTo>
                  <a:cubicBezTo>
                    <a:pt x="5" y="3"/>
                    <a:pt x="5" y="3"/>
                    <a:pt x="5" y="3"/>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672;p6">
              <a:extLst>
                <a:ext uri="{FF2B5EF4-FFF2-40B4-BE49-F238E27FC236}">
                  <a16:creationId xmlns:a16="http://schemas.microsoft.com/office/drawing/2014/main" id="{74A91A8C-F841-7583-1280-5A9CED9E4FD6}"/>
                </a:ext>
              </a:extLst>
            </p:cNvPr>
            <p:cNvSpPr/>
            <p:nvPr/>
          </p:nvSpPr>
          <p:spPr>
            <a:xfrm>
              <a:off x="5116513" y="4672013"/>
              <a:ext cx="11113" cy="7937"/>
            </a:xfrm>
            <a:custGeom>
              <a:avLst/>
              <a:gdLst/>
              <a:ahLst/>
              <a:cxnLst/>
              <a:rect l="l" t="t" r="r" b="b"/>
              <a:pathLst>
                <a:path w="7" h="5" extrusionOk="0">
                  <a:moveTo>
                    <a:pt x="7" y="5"/>
                  </a:moveTo>
                  <a:lnTo>
                    <a:pt x="7" y="4"/>
                  </a:lnTo>
                  <a:lnTo>
                    <a:pt x="0" y="0"/>
                  </a:lnTo>
                  <a:lnTo>
                    <a:pt x="0" y="2"/>
                  </a:lnTo>
                  <a:lnTo>
                    <a:pt x="7" y="5"/>
                  </a:ln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673;p6">
              <a:extLst>
                <a:ext uri="{FF2B5EF4-FFF2-40B4-BE49-F238E27FC236}">
                  <a16:creationId xmlns:a16="http://schemas.microsoft.com/office/drawing/2014/main" id="{30D116F1-9AA3-3EB2-71EC-25E5DB53DF49}"/>
                </a:ext>
              </a:extLst>
            </p:cNvPr>
            <p:cNvSpPr/>
            <p:nvPr/>
          </p:nvSpPr>
          <p:spPr>
            <a:xfrm>
              <a:off x="5084763" y="4568825"/>
              <a:ext cx="111125" cy="109537"/>
            </a:xfrm>
            <a:custGeom>
              <a:avLst/>
              <a:gdLst/>
              <a:ahLst/>
              <a:cxnLst/>
              <a:rect l="l" t="t" r="r" b="b"/>
              <a:pathLst>
                <a:path w="39" h="38" extrusionOk="0">
                  <a:moveTo>
                    <a:pt x="20" y="38"/>
                  </a:moveTo>
                  <a:cubicBezTo>
                    <a:pt x="18" y="38"/>
                    <a:pt x="15" y="37"/>
                    <a:pt x="13" y="37"/>
                  </a:cubicBezTo>
                  <a:cubicBezTo>
                    <a:pt x="4" y="33"/>
                    <a:pt x="0" y="22"/>
                    <a:pt x="4" y="12"/>
                  </a:cubicBezTo>
                  <a:cubicBezTo>
                    <a:pt x="7" y="5"/>
                    <a:pt x="14" y="0"/>
                    <a:pt x="21" y="0"/>
                  </a:cubicBezTo>
                  <a:cubicBezTo>
                    <a:pt x="24" y="0"/>
                    <a:pt x="26" y="1"/>
                    <a:pt x="28" y="2"/>
                  </a:cubicBezTo>
                  <a:cubicBezTo>
                    <a:pt x="32" y="3"/>
                    <a:pt x="36" y="7"/>
                    <a:pt x="37" y="12"/>
                  </a:cubicBezTo>
                  <a:cubicBezTo>
                    <a:pt x="39" y="16"/>
                    <a:pt x="39" y="21"/>
                    <a:pt x="37" y="26"/>
                  </a:cubicBezTo>
                  <a:cubicBezTo>
                    <a:pt x="34" y="33"/>
                    <a:pt x="27" y="38"/>
                    <a:pt x="20" y="38"/>
                  </a:cubicBezTo>
                  <a:close/>
                  <a:moveTo>
                    <a:pt x="21" y="4"/>
                  </a:moveTo>
                  <a:cubicBezTo>
                    <a:pt x="16" y="4"/>
                    <a:pt x="10" y="8"/>
                    <a:pt x="8" y="14"/>
                  </a:cubicBezTo>
                  <a:cubicBezTo>
                    <a:pt x="4" y="21"/>
                    <a:pt x="8" y="30"/>
                    <a:pt x="15" y="33"/>
                  </a:cubicBezTo>
                  <a:cubicBezTo>
                    <a:pt x="16" y="34"/>
                    <a:pt x="18" y="34"/>
                    <a:pt x="20" y="34"/>
                  </a:cubicBezTo>
                  <a:cubicBezTo>
                    <a:pt x="26" y="34"/>
                    <a:pt x="31" y="30"/>
                    <a:pt x="33" y="24"/>
                  </a:cubicBezTo>
                  <a:cubicBezTo>
                    <a:pt x="35" y="21"/>
                    <a:pt x="35" y="17"/>
                    <a:pt x="34" y="13"/>
                  </a:cubicBezTo>
                  <a:cubicBezTo>
                    <a:pt x="32" y="9"/>
                    <a:pt x="30" y="7"/>
                    <a:pt x="26" y="5"/>
                  </a:cubicBezTo>
                  <a:cubicBezTo>
                    <a:pt x="25" y="4"/>
                    <a:pt x="23" y="4"/>
                    <a:pt x="21" y="4"/>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674;p6">
              <a:extLst>
                <a:ext uri="{FF2B5EF4-FFF2-40B4-BE49-F238E27FC236}">
                  <a16:creationId xmlns:a16="http://schemas.microsoft.com/office/drawing/2014/main" id="{8548298F-0D1A-AF26-54C3-8234D3212ACA}"/>
                </a:ext>
              </a:extLst>
            </p:cNvPr>
            <p:cNvSpPr/>
            <p:nvPr/>
          </p:nvSpPr>
          <p:spPr>
            <a:xfrm>
              <a:off x="5103813" y="4605338"/>
              <a:ext cx="52388" cy="58737"/>
            </a:xfrm>
            <a:custGeom>
              <a:avLst/>
              <a:gdLst/>
              <a:ahLst/>
              <a:cxnLst/>
              <a:rect l="l" t="t" r="r" b="b"/>
              <a:pathLst>
                <a:path w="18" h="20" extrusionOk="0">
                  <a:moveTo>
                    <a:pt x="13" y="20"/>
                  </a:moveTo>
                  <a:cubicBezTo>
                    <a:pt x="11" y="20"/>
                    <a:pt x="10" y="19"/>
                    <a:pt x="8" y="19"/>
                  </a:cubicBezTo>
                  <a:cubicBezTo>
                    <a:pt x="5" y="17"/>
                    <a:pt x="3" y="15"/>
                    <a:pt x="2" y="11"/>
                  </a:cubicBezTo>
                  <a:cubicBezTo>
                    <a:pt x="0" y="8"/>
                    <a:pt x="0" y="5"/>
                    <a:pt x="2" y="1"/>
                  </a:cubicBezTo>
                  <a:cubicBezTo>
                    <a:pt x="2" y="1"/>
                    <a:pt x="3" y="0"/>
                    <a:pt x="4" y="1"/>
                  </a:cubicBezTo>
                  <a:cubicBezTo>
                    <a:pt x="4" y="1"/>
                    <a:pt x="5" y="2"/>
                    <a:pt x="4" y="2"/>
                  </a:cubicBezTo>
                  <a:cubicBezTo>
                    <a:pt x="3" y="5"/>
                    <a:pt x="3" y="8"/>
                    <a:pt x="4" y="11"/>
                  </a:cubicBezTo>
                  <a:cubicBezTo>
                    <a:pt x="5" y="13"/>
                    <a:pt x="7" y="15"/>
                    <a:pt x="9" y="16"/>
                  </a:cubicBezTo>
                  <a:cubicBezTo>
                    <a:pt x="11" y="17"/>
                    <a:pt x="14" y="17"/>
                    <a:pt x="16" y="16"/>
                  </a:cubicBezTo>
                  <a:cubicBezTo>
                    <a:pt x="16" y="16"/>
                    <a:pt x="17" y="17"/>
                    <a:pt x="17" y="17"/>
                  </a:cubicBezTo>
                  <a:cubicBezTo>
                    <a:pt x="18" y="18"/>
                    <a:pt x="17" y="19"/>
                    <a:pt x="16" y="19"/>
                  </a:cubicBezTo>
                  <a:cubicBezTo>
                    <a:pt x="15" y="19"/>
                    <a:pt x="14" y="20"/>
                    <a:pt x="13" y="20"/>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675;p6">
              <a:extLst>
                <a:ext uri="{FF2B5EF4-FFF2-40B4-BE49-F238E27FC236}">
                  <a16:creationId xmlns:a16="http://schemas.microsoft.com/office/drawing/2014/main" id="{CD30D58E-4D7A-D1DF-A1B4-BDA80051123A}"/>
                </a:ext>
              </a:extLst>
            </p:cNvPr>
            <p:cNvSpPr/>
            <p:nvPr/>
          </p:nvSpPr>
          <p:spPr>
            <a:xfrm>
              <a:off x="5102226" y="4683125"/>
              <a:ext cx="19050" cy="23812"/>
            </a:xfrm>
            <a:custGeom>
              <a:avLst/>
              <a:gdLst/>
              <a:ahLst/>
              <a:cxnLst/>
              <a:rect l="l" t="t" r="r" b="b"/>
              <a:pathLst>
                <a:path w="7" h="8" extrusionOk="0">
                  <a:moveTo>
                    <a:pt x="0" y="8"/>
                  </a:moveTo>
                  <a:cubicBezTo>
                    <a:pt x="2" y="8"/>
                    <a:pt x="3" y="8"/>
                    <a:pt x="4" y="8"/>
                  </a:cubicBezTo>
                  <a:cubicBezTo>
                    <a:pt x="4" y="8"/>
                    <a:pt x="4" y="8"/>
                    <a:pt x="5" y="8"/>
                  </a:cubicBezTo>
                  <a:cubicBezTo>
                    <a:pt x="7" y="2"/>
                    <a:pt x="7" y="2"/>
                    <a:pt x="7" y="2"/>
                  </a:cubicBezTo>
                  <a:cubicBezTo>
                    <a:pt x="3" y="0"/>
                    <a:pt x="3" y="0"/>
                    <a:pt x="3" y="0"/>
                  </a:cubicBezTo>
                  <a:cubicBezTo>
                    <a:pt x="0" y="8"/>
                    <a:pt x="0" y="8"/>
                    <a:pt x="0" y="8"/>
                  </a:cubicBezTo>
                  <a:cubicBezTo>
                    <a:pt x="0" y="8"/>
                    <a:pt x="0" y="8"/>
                    <a:pt x="0" y="8"/>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43" name="Google Shape;676;p6" descr="Head with Gears">
            <a:extLst>
              <a:ext uri="{FF2B5EF4-FFF2-40B4-BE49-F238E27FC236}">
                <a16:creationId xmlns:a16="http://schemas.microsoft.com/office/drawing/2014/main" id="{F92113E1-0B6A-31F0-D1D7-720999310172}"/>
              </a:ext>
            </a:extLst>
          </p:cNvPr>
          <p:cNvPicPr preferRelativeResize="0"/>
          <p:nvPr/>
        </p:nvPicPr>
        <p:blipFill rotWithShape="1">
          <a:blip r:embed="rId3">
            <a:alphaModFix/>
          </a:blip>
          <a:srcRect/>
          <a:stretch/>
        </p:blipFill>
        <p:spPr>
          <a:xfrm>
            <a:off x="5296266" y="4987008"/>
            <a:ext cx="650700" cy="650700"/>
          </a:xfrm>
          <a:prstGeom prst="rect">
            <a:avLst/>
          </a:prstGeom>
          <a:noFill/>
          <a:ln>
            <a:noFill/>
          </a:ln>
        </p:spPr>
      </p:pic>
      <p:pic>
        <p:nvPicPr>
          <p:cNvPr id="44" name="Google Shape;677;p6" descr="Backpack">
            <a:extLst>
              <a:ext uri="{FF2B5EF4-FFF2-40B4-BE49-F238E27FC236}">
                <a16:creationId xmlns:a16="http://schemas.microsoft.com/office/drawing/2014/main" id="{3BFF7A94-2870-B0C5-04DD-42EC2DD0B5B2}"/>
              </a:ext>
            </a:extLst>
          </p:cNvPr>
          <p:cNvPicPr preferRelativeResize="0"/>
          <p:nvPr/>
        </p:nvPicPr>
        <p:blipFill rotWithShape="1">
          <a:blip r:embed="rId4">
            <a:alphaModFix/>
          </a:blip>
          <a:srcRect/>
          <a:stretch/>
        </p:blipFill>
        <p:spPr>
          <a:xfrm>
            <a:off x="5156324" y="2290625"/>
            <a:ext cx="642850" cy="642850"/>
          </a:xfrm>
          <a:prstGeom prst="rect">
            <a:avLst/>
          </a:prstGeom>
          <a:noFill/>
          <a:ln>
            <a:noFill/>
          </a:ln>
        </p:spPr>
      </p:pic>
      <p:pic>
        <p:nvPicPr>
          <p:cNvPr id="45" name="Google Shape;678;p6">
            <a:extLst>
              <a:ext uri="{FF2B5EF4-FFF2-40B4-BE49-F238E27FC236}">
                <a16:creationId xmlns:a16="http://schemas.microsoft.com/office/drawing/2014/main" id="{84953115-C938-BEEC-93D8-BA2B0F8B691B}"/>
              </a:ext>
            </a:extLst>
          </p:cNvPr>
          <p:cNvPicPr preferRelativeResize="0"/>
          <p:nvPr/>
        </p:nvPicPr>
        <p:blipFill rotWithShape="1">
          <a:blip r:embed="rId5">
            <a:alphaModFix/>
          </a:blip>
          <a:srcRect/>
          <a:stretch/>
        </p:blipFill>
        <p:spPr>
          <a:xfrm>
            <a:off x="6435646" y="4987000"/>
            <a:ext cx="508475" cy="508475"/>
          </a:xfrm>
          <a:prstGeom prst="rect">
            <a:avLst/>
          </a:prstGeom>
          <a:noFill/>
          <a:ln>
            <a:noFill/>
          </a:ln>
        </p:spPr>
      </p:pic>
      <p:pic>
        <p:nvPicPr>
          <p:cNvPr id="46" name="Google Shape;679;p6">
            <a:extLst>
              <a:ext uri="{FF2B5EF4-FFF2-40B4-BE49-F238E27FC236}">
                <a16:creationId xmlns:a16="http://schemas.microsoft.com/office/drawing/2014/main" id="{1ACEB719-6244-393A-8CC7-5C32DC469E26}"/>
              </a:ext>
            </a:extLst>
          </p:cNvPr>
          <p:cNvPicPr preferRelativeResize="0"/>
          <p:nvPr/>
        </p:nvPicPr>
        <p:blipFill rotWithShape="1">
          <a:blip r:embed="rId6">
            <a:alphaModFix/>
          </a:blip>
          <a:srcRect/>
          <a:stretch/>
        </p:blipFill>
        <p:spPr>
          <a:xfrm>
            <a:off x="4424200" y="3214125"/>
            <a:ext cx="508475" cy="559311"/>
          </a:xfrm>
          <a:prstGeom prst="rect">
            <a:avLst/>
          </a:prstGeom>
          <a:noFill/>
          <a:ln>
            <a:noFill/>
          </a:ln>
        </p:spPr>
      </p:pic>
      <p:pic>
        <p:nvPicPr>
          <p:cNvPr id="47" name="Google Shape;680;p6">
            <a:extLst>
              <a:ext uri="{FF2B5EF4-FFF2-40B4-BE49-F238E27FC236}">
                <a16:creationId xmlns:a16="http://schemas.microsoft.com/office/drawing/2014/main" id="{6CEFDD31-F5B4-2F52-C2E5-25A1E595BD5A}"/>
              </a:ext>
            </a:extLst>
          </p:cNvPr>
          <p:cNvPicPr preferRelativeResize="0"/>
          <p:nvPr/>
        </p:nvPicPr>
        <p:blipFill rotWithShape="1">
          <a:blip r:embed="rId7">
            <a:alphaModFix/>
          </a:blip>
          <a:srcRect/>
          <a:stretch/>
        </p:blipFill>
        <p:spPr>
          <a:xfrm>
            <a:off x="7163264" y="4133801"/>
            <a:ext cx="577975" cy="558709"/>
          </a:xfrm>
          <a:prstGeom prst="rect">
            <a:avLst/>
          </a:prstGeom>
          <a:noFill/>
          <a:ln>
            <a:noFill/>
          </a:ln>
        </p:spPr>
      </p:pic>
      <p:sp>
        <p:nvSpPr>
          <p:cNvPr id="49" name="TextBox 48">
            <a:extLst>
              <a:ext uri="{FF2B5EF4-FFF2-40B4-BE49-F238E27FC236}">
                <a16:creationId xmlns:a16="http://schemas.microsoft.com/office/drawing/2014/main" id="{FD7BFE19-DD53-E55A-5D3C-C53C66E6B731}"/>
              </a:ext>
            </a:extLst>
          </p:cNvPr>
          <p:cNvSpPr txBox="1"/>
          <p:nvPr/>
        </p:nvSpPr>
        <p:spPr>
          <a:xfrm>
            <a:off x="83547" y="249705"/>
            <a:ext cx="2594919" cy="1077218"/>
          </a:xfrm>
          <a:prstGeom prst="rect">
            <a:avLst/>
          </a:prstGeom>
          <a:solidFill>
            <a:schemeClr val="accent5">
              <a:lumMod val="20000"/>
              <a:lumOff val="80000"/>
            </a:schemeClr>
          </a:solidFill>
          <a:ln w="38100">
            <a:solidFill>
              <a:schemeClr val="tx1"/>
            </a:solidFill>
          </a:ln>
        </p:spPr>
        <p:txBody>
          <a:bodyPr wrap="square" rtlCol="0">
            <a:spAutoFit/>
          </a:bodyPr>
          <a:lstStyle/>
          <a:p>
            <a:pPr algn="ctr"/>
            <a:r>
              <a:rPr lang="en-US" sz="1600" b="1" i="1" dirty="0"/>
              <a:t>Deeper Competency-Based Learning</a:t>
            </a:r>
          </a:p>
          <a:p>
            <a:pPr algn="ctr"/>
            <a:r>
              <a:rPr lang="en-US" sz="1600" b="1" dirty="0"/>
              <a:t>(Hess, Colby, &amp; Joseph, 2020)</a:t>
            </a:r>
          </a:p>
        </p:txBody>
      </p:sp>
    </p:spTree>
    <p:extLst>
      <p:ext uri="{BB962C8B-B14F-4D97-AF65-F5344CB8AC3E}">
        <p14:creationId xmlns:p14="http://schemas.microsoft.com/office/powerpoint/2010/main" val="329739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CD5DF773-9B3E-D301-845C-A9850E0F4A7E}"/>
              </a:ext>
            </a:extLst>
          </p:cNvPr>
          <p:cNvPicPr>
            <a:picLocks noChangeAspect="1"/>
          </p:cNvPicPr>
          <p:nvPr/>
        </p:nvPicPr>
        <p:blipFill>
          <a:blip r:embed="rId2"/>
          <a:stretch>
            <a:fillRect/>
          </a:stretch>
        </p:blipFill>
        <p:spPr>
          <a:xfrm>
            <a:off x="1569309" y="325506"/>
            <a:ext cx="9230497" cy="6206988"/>
          </a:xfrm>
          <a:prstGeom prst="rect">
            <a:avLst/>
          </a:prstGeom>
          <a:ln w="57150">
            <a:solidFill>
              <a:schemeClr val="tx1"/>
            </a:solidFill>
          </a:ln>
        </p:spPr>
      </p:pic>
    </p:spTree>
    <p:extLst>
      <p:ext uri="{BB962C8B-B14F-4D97-AF65-F5344CB8AC3E}">
        <p14:creationId xmlns:p14="http://schemas.microsoft.com/office/powerpoint/2010/main" val="2536137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532746AC-F622-52AB-8312-1CCB3B75F637}"/>
              </a:ext>
            </a:extLst>
          </p:cNvPr>
          <p:cNvPicPr>
            <a:picLocks noChangeAspect="1"/>
          </p:cNvPicPr>
          <p:nvPr/>
        </p:nvPicPr>
        <p:blipFill>
          <a:blip r:embed="rId2"/>
          <a:stretch>
            <a:fillRect/>
          </a:stretch>
        </p:blipFill>
        <p:spPr>
          <a:xfrm>
            <a:off x="1257300" y="278025"/>
            <a:ext cx="9677399" cy="6301949"/>
          </a:xfrm>
          <a:prstGeom prst="rect">
            <a:avLst/>
          </a:prstGeom>
          <a:ln w="57150">
            <a:solidFill>
              <a:schemeClr val="tx1"/>
            </a:solidFill>
          </a:ln>
        </p:spPr>
      </p:pic>
    </p:spTree>
    <p:extLst>
      <p:ext uri="{BB962C8B-B14F-4D97-AF65-F5344CB8AC3E}">
        <p14:creationId xmlns:p14="http://schemas.microsoft.com/office/powerpoint/2010/main" val="1805401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6DAE0CB0-180A-68FA-8565-7F53252F22DC}"/>
              </a:ext>
            </a:extLst>
          </p:cNvPr>
          <p:cNvPicPr>
            <a:picLocks noChangeAspect="1"/>
          </p:cNvPicPr>
          <p:nvPr/>
        </p:nvPicPr>
        <p:blipFill>
          <a:blip r:embed="rId2"/>
          <a:stretch>
            <a:fillRect/>
          </a:stretch>
        </p:blipFill>
        <p:spPr>
          <a:xfrm>
            <a:off x="642551" y="32281"/>
            <a:ext cx="10819855" cy="6739222"/>
          </a:xfrm>
          <a:prstGeom prst="rect">
            <a:avLst/>
          </a:prstGeom>
          <a:ln w="57150">
            <a:solidFill>
              <a:srgbClr val="002060"/>
            </a:solidFill>
          </a:ln>
        </p:spPr>
      </p:pic>
    </p:spTree>
    <p:extLst>
      <p:ext uri="{BB962C8B-B14F-4D97-AF65-F5344CB8AC3E}">
        <p14:creationId xmlns:p14="http://schemas.microsoft.com/office/powerpoint/2010/main" val="1575409122"/>
      </p:ext>
    </p:extLst>
  </p:cSld>
  <p:clrMapOvr>
    <a:masterClrMapping/>
  </p:clrMapOvr>
</p:sld>
</file>

<file path=ppt/theme/theme1.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2406</TotalTime>
  <Words>2637</Words>
  <Application>Microsoft Office PowerPoint</Application>
  <PresentationFormat>Widescreen</PresentationFormat>
  <Paragraphs>227</Paragraphs>
  <Slides>44</Slides>
  <Notes>23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4_Office Theme</vt:lpstr>
      <vt:lpstr>Choice, Voice, and Deeper Learning:  How a Shift to Proficiency-Based Learning Can Increase Equity and Student Engagement   Keynote Presentation at the Proficiency-Based Education Summer Symposium, Montana State University June 2023   </vt:lpstr>
      <vt:lpstr>Session Overview</vt:lpstr>
      <vt:lpstr>WHY Deep Learning for Every Student? 3 Interrelated College And Career-Readiness Skill Sets</vt:lpstr>
      <vt:lpstr>2019 Gallup Report – Creativity in Learning To what extent are we preparing students to be productive, successful employees and global citizens? Creativity in Learning gallup report.pdf</vt:lpstr>
      <vt:lpstr>Gallup Report [2]  How parents ranked learning experiences  [percentage of parents who said it’s ”very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Aurora Institute (2019): Competency-based education is a system in which… </vt:lpstr>
      <vt:lpstr>PowerPoint Presentation</vt:lpstr>
      <vt:lpstr>Listen to Harrisburg, SD’s development process (13:00 – 17:22) Competency-Based Education - Aurora Institute (aurora-institute.org)</vt:lpstr>
      <vt:lpstr>PowerPoint Presentation</vt:lpstr>
      <vt:lpstr>PowerPoint Presentation</vt:lpstr>
      <vt:lpstr>Personal Success Skills: Personalization, Profile of the Graduate/Profile of the Learner, Work Study Practices</vt:lpstr>
      <vt:lpstr>PowerPoint Presentation</vt:lpstr>
      <vt:lpstr>Developing Academic Competencies </vt:lpstr>
      <vt:lpstr>“… an excerpt of the continuum that matches the science competency referenced above, for the first skill “Ask a testable question:” [Five Key Lessons for Mastery Learning Startup - Aurora Institute (aurora-institute.org)]</vt:lpstr>
      <vt:lpstr>PowerPoint Presentation</vt:lpstr>
      <vt:lpstr>Performance-Based Assessments</vt:lpstr>
      <vt:lpstr>NOT one performance assessment, but  a continuum of increasingly complex performance assessments [Deeper CB Learning, p. 65] </vt:lpstr>
      <vt:lpstr>Design complex tasks, emphasizing student input and evidence-based solutions. (Rigor by Design, Not Chance, Hess, 2023) </vt:lpstr>
      <vt:lpstr>PowerPoint Presentation</vt:lpstr>
      <vt:lpstr>PowerPoint Presentation</vt:lpstr>
      <vt:lpstr>EQ: How do authors use rhetorical strategies to communicate the content of a message?</vt:lpstr>
      <vt:lpstr>Clarify and Order a Series of Learning Targets to Demonstrate Competency from least to more complex.  Is there more than one Performance-Based Assessment?</vt:lpstr>
      <vt:lpstr>EQ: How can statistics be manipulated to sway opinions?</vt:lpstr>
      <vt:lpstr>Student-Designed PBAs - “What’s the Story?”</vt:lpstr>
      <vt:lpstr>Sample Stories</vt:lpstr>
      <vt:lpstr>Deepening Project-Based Learning: Lessons from Powerful New Research and Practice - Aurora Institute (aurora-institute.org)</vt:lpstr>
      <vt:lpstr>Using Peer-to-Peer Feedback to Improve Work Quality</vt:lpstr>
      <vt:lpstr>Build in Peer  Group Critique/ Feedback for Complext Tasks DURING LEARNING  With Multi-Step Project-Based  Scrum Boards</vt:lpstr>
      <vt:lpstr>PowerPoint Presentation</vt:lpstr>
      <vt:lpstr>Using Reflective Journaling for Complex Tasks ©Karin Hess (2023) Rigor by Design, Not Chance </vt:lpstr>
      <vt:lpstr>Student-Led Conferences</vt:lpstr>
      <vt:lpstr>PowerPoint Presentation</vt:lpstr>
      <vt:lpstr>In what ways can student input and decision making make learning and performance-based assessments meaningful for students?</vt:lpstr>
      <vt:lpstr>Research Tidbits &amp; Lessons Learned about Implementing PBE</vt:lpstr>
      <vt:lpstr>Resources Referenced [1]</vt:lpstr>
      <vt:lpstr>Resources Referenced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Slocum</dc:creator>
  <cp:lastModifiedBy>Karin Hess</cp:lastModifiedBy>
  <cp:revision>182</cp:revision>
  <cp:lastPrinted>2022-10-07T12:31:14Z</cp:lastPrinted>
  <dcterms:created xsi:type="dcterms:W3CDTF">2020-10-20T21:35:56Z</dcterms:created>
  <dcterms:modified xsi:type="dcterms:W3CDTF">2023-11-16T21:30:17Z</dcterms:modified>
</cp:coreProperties>
</file>