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330" r:id="rId5"/>
    <p:sldId id="331"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78" r:id="rId27"/>
    <p:sldId id="280" r:id="rId28"/>
    <p:sldId id="281" r:id="rId29"/>
    <p:sldId id="282" r:id="rId30"/>
    <p:sldId id="283" r:id="rId31"/>
    <p:sldId id="284" r:id="rId32"/>
    <p:sldId id="285" r:id="rId33"/>
    <p:sldId id="298" r:id="rId34"/>
    <p:sldId id="300" r:id="rId35"/>
    <p:sldId id="299" r:id="rId36"/>
    <p:sldId id="301" r:id="rId37"/>
    <p:sldId id="302" r:id="rId38"/>
    <p:sldId id="286" r:id="rId39"/>
    <p:sldId id="305" r:id="rId40"/>
    <p:sldId id="287" r:id="rId41"/>
    <p:sldId id="288" r:id="rId42"/>
    <p:sldId id="289" r:id="rId43"/>
    <p:sldId id="292" r:id="rId44"/>
    <p:sldId id="290" r:id="rId45"/>
    <p:sldId id="291" r:id="rId46"/>
    <p:sldId id="293" r:id="rId47"/>
    <p:sldId id="294" r:id="rId48"/>
    <p:sldId id="332" r:id="rId49"/>
    <p:sldId id="295" r:id="rId50"/>
    <p:sldId id="296" r:id="rId51"/>
    <p:sldId id="333" r:id="rId52"/>
    <p:sldId id="297" r:id="rId53"/>
    <p:sldId id="320" r:id="rId54"/>
    <p:sldId id="303" r:id="rId55"/>
    <p:sldId id="304" r:id="rId56"/>
    <p:sldId id="321" r:id="rId57"/>
    <p:sldId id="334" r:id="rId58"/>
    <p:sldId id="306" r:id="rId59"/>
    <p:sldId id="307" r:id="rId60"/>
    <p:sldId id="309" r:id="rId61"/>
    <p:sldId id="317" r:id="rId62"/>
    <p:sldId id="356" r:id="rId63"/>
    <p:sldId id="308" r:id="rId64"/>
    <p:sldId id="326" r:id="rId65"/>
    <p:sldId id="327" r:id="rId66"/>
    <p:sldId id="328" r:id="rId67"/>
    <p:sldId id="329" r:id="rId68"/>
    <p:sldId id="310" r:id="rId69"/>
    <p:sldId id="311" r:id="rId70"/>
    <p:sldId id="312" r:id="rId71"/>
    <p:sldId id="313" r:id="rId72"/>
    <p:sldId id="318" r:id="rId73"/>
    <p:sldId id="314" r:id="rId74"/>
    <p:sldId id="319" r:id="rId75"/>
    <p:sldId id="315" r:id="rId76"/>
    <p:sldId id="316" r:id="rId77"/>
    <p:sldId id="322" r:id="rId78"/>
    <p:sldId id="323" r:id="rId79"/>
    <p:sldId id="324" r:id="rId80"/>
    <p:sldId id="325" r:id="rId81"/>
    <p:sldId id="335" r:id="rId82"/>
    <p:sldId id="336" r:id="rId83"/>
    <p:sldId id="337" r:id="rId84"/>
    <p:sldId id="338" r:id="rId85"/>
    <p:sldId id="339" r:id="rId86"/>
    <p:sldId id="340" r:id="rId87"/>
    <p:sldId id="341" r:id="rId88"/>
    <p:sldId id="342" r:id="rId89"/>
    <p:sldId id="343" r:id="rId90"/>
    <p:sldId id="344" r:id="rId91"/>
    <p:sldId id="347" r:id="rId92"/>
    <p:sldId id="348" r:id="rId93"/>
    <p:sldId id="349" r:id="rId94"/>
    <p:sldId id="346" r:id="rId95"/>
    <p:sldId id="345" r:id="rId96"/>
    <p:sldId id="350" r:id="rId97"/>
    <p:sldId id="351" r:id="rId98"/>
    <p:sldId id="352" r:id="rId99"/>
    <p:sldId id="353" r:id="rId100"/>
    <p:sldId id="354" r:id="rId101"/>
    <p:sldId id="355"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8"/>
    <p:restoredTop sz="94673"/>
  </p:normalViewPr>
  <p:slideViewPr>
    <p:cSldViewPr snapToGrid="0" snapToObjects="1">
      <p:cViewPr varScale="1">
        <p:scale>
          <a:sx n="88" d="100"/>
          <a:sy n="88" d="100"/>
        </p:scale>
        <p:origin x="4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2AE8451-8BB7-1548-AF76-87796C03AA78}" type="datetimeFigureOut">
              <a:rPr lang="en-US" smtClean="0"/>
              <a:t>11/17/2022</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06235838-B285-004B-8BA3-7F951C51B254}"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473911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360588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1948210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7263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66195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2AE8451-8BB7-1548-AF76-87796C03AA78}"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388616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2AE8451-8BB7-1548-AF76-87796C03AA78}"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3483447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E8451-8BB7-1548-AF76-87796C03AA78}"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4213591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E8451-8BB7-1548-AF76-87796C03AA78}"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158789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E8451-8BB7-1548-AF76-87796C03AA78}"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289201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AE8451-8BB7-1548-AF76-87796C03AA78}" type="datetimeFigureOut">
              <a:rPr lang="en-US" smtClean="0"/>
              <a:t>11/17/2022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1630229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3976676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AE8451-8BB7-1548-AF76-87796C03AA78}" type="datetimeFigureOut">
              <a:rPr lang="en-US" smtClean="0"/>
              <a:t>11/17/2022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10986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AE8451-8BB7-1548-AF76-87796C03AA78}" type="datetimeFigureOut">
              <a:rPr lang="en-US" smtClean="0"/>
              <a:t>11/17/2022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81893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E8451-8BB7-1548-AF76-87796C03AA78}" type="datetimeFigureOut">
              <a:rPr lang="en-US" smtClean="0"/>
              <a:t>11/17/2022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366751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856748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AE8451-8BB7-1548-AF76-87796C03AA78}" type="datetimeFigureOut">
              <a:rPr lang="en-US" smtClean="0"/>
              <a:t>11/17/2022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235838-B285-004B-8BA3-7F951C51B254}" type="slidenum">
              <a:rPr lang="en-US" smtClean="0"/>
              <a:t>‹#›</a:t>
            </a:fld>
            <a:endParaRPr lang="en-US"/>
          </a:p>
        </p:txBody>
      </p:sp>
    </p:spTree>
    <p:extLst>
      <p:ext uri="{BB962C8B-B14F-4D97-AF65-F5344CB8AC3E}">
        <p14:creationId xmlns:p14="http://schemas.microsoft.com/office/powerpoint/2010/main" val="29983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92AE8451-8BB7-1548-AF76-87796C03AA78}" type="datetimeFigureOut">
              <a:rPr lang="en-US" smtClean="0"/>
              <a:t>11/17/2022</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06235838-B285-004B-8BA3-7F951C51B254}" type="slidenum">
              <a:rPr lang="en-US" smtClean="0"/>
              <a:t>‹#›</a:t>
            </a:fld>
            <a:endParaRPr lang="en-US"/>
          </a:p>
        </p:txBody>
      </p:sp>
    </p:spTree>
    <p:extLst>
      <p:ext uri="{BB962C8B-B14F-4D97-AF65-F5344CB8AC3E}">
        <p14:creationId xmlns:p14="http://schemas.microsoft.com/office/powerpoint/2010/main" val="1844712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tiff"/></Relationships>
</file>

<file path=ppt/slides/_rels/slide10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7.xml"/><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7.xml"/><Relationship Id="rId4" Type="http://schemas.openxmlformats.org/officeDocument/2006/relationships/image" Target="../media/image3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7.xml"/><Relationship Id="rId4" Type="http://schemas.openxmlformats.org/officeDocument/2006/relationships/image" Target="../media/image41.tiff"/></Relationships>
</file>

<file path=ppt/slides/_rels/slide33.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7.xml"/><Relationship Id="rId5" Type="http://schemas.openxmlformats.org/officeDocument/2006/relationships/image" Target="../media/image51.tiff"/><Relationship Id="rId4" Type="http://schemas.openxmlformats.org/officeDocument/2006/relationships/image" Target="../media/image50.tiff"/></Relationships>
</file>

<file path=ppt/slides/_rels/slide4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image" Target="../media/image55.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s://www.youtube.com/watch?v=zhHREL8n9NE"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7.xml"/><Relationship Id="rId4" Type="http://schemas.openxmlformats.org/officeDocument/2006/relationships/image" Target="../media/image8.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F0C0-F818-AF45-A1F8-FD668EFAA836}"/>
              </a:ext>
            </a:extLst>
          </p:cNvPr>
          <p:cNvSpPr>
            <a:spLocks noGrp="1"/>
          </p:cNvSpPr>
          <p:nvPr>
            <p:ph type="ctrTitle"/>
          </p:nvPr>
        </p:nvSpPr>
        <p:spPr>
          <a:xfrm rot="21420000">
            <a:off x="562263" y="655592"/>
            <a:ext cx="5428489" cy="3278684"/>
          </a:xfrm>
        </p:spPr>
        <p:txBody>
          <a:bodyPr>
            <a:normAutofit/>
          </a:bodyPr>
          <a:lstStyle/>
          <a:p>
            <a:r>
              <a:rPr lang="en-US" sz="9600" dirty="0"/>
              <a:t>Swine industry  </a:t>
            </a:r>
          </a:p>
        </p:txBody>
      </p:sp>
      <p:pic>
        <p:nvPicPr>
          <p:cNvPr id="5" name="Picture 4">
            <a:extLst>
              <a:ext uri="{FF2B5EF4-FFF2-40B4-BE49-F238E27FC236}">
                <a16:creationId xmlns:a16="http://schemas.microsoft.com/office/drawing/2014/main" id="{1AA2D3AE-33E3-A645-B2F5-301BCD06CC38}"/>
              </a:ext>
            </a:extLst>
          </p:cNvPr>
          <p:cNvPicPr>
            <a:picLocks noChangeAspect="1"/>
          </p:cNvPicPr>
          <p:nvPr/>
        </p:nvPicPr>
        <p:blipFill rotWithShape="1">
          <a:blip r:embed="rId3"/>
          <a:srcRect l="12303" r="29489" b="-1"/>
          <a:stretch/>
        </p:blipFill>
        <p:spPr>
          <a:xfrm rot="21420000">
            <a:off x="6437841" y="373505"/>
            <a:ext cx="4208217" cy="3813745"/>
          </a:xfrm>
          <a:prstGeom prst="rect">
            <a:avLst/>
          </a:prstGeom>
        </p:spPr>
      </p:pic>
    </p:spTree>
    <p:extLst>
      <p:ext uri="{BB962C8B-B14F-4D97-AF65-F5344CB8AC3E}">
        <p14:creationId xmlns:p14="http://schemas.microsoft.com/office/powerpoint/2010/main" val="1299680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C2B0D7-24F9-FB48-8CF2-8DD551153949}"/>
              </a:ext>
            </a:extLst>
          </p:cNvPr>
          <p:cNvPicPr>
            <a:picLocks noChangeAspect="1"/>
          </p:cNvPicPr>
          <p:nvPr/>
        </p:nvPicPr>
        <p:blipFill>
          <a:blip r:embed="rId2"/>
          <a:stretch>
            <a:fillRect/>
          </a:stretch>
        </p:blipFill>
        <p:spPr>
          <a:xfrm>
            <a:off x="207331" y="3429000"/>
            <a:ext cx="5014814" cy="3036652"/>
          </a:xfrm>
          <a:prstGeom prst="rect">
            <a:avLst/>
          </a:prstGeom>
        </p:spPr>
      </p:pic>
      <p:pic>
        <p:nvPicPr>
          <p:cNvPr id="3" name="Picture 2">
            <a:extLst>
              <a:ext uri="{FF2B5EF4-FFF2-40B4-BE49-F238E27FC236}">
                <a16:creationId xmlns:a16="http://schemas.microsoft.com/office/drawing/2014/main" id="{589A0177-8288-E54B-9451-48C72A5B750C}"/>
              </a:ext>
            </a:extLst>
          </p:cNvPr>
          <p:cNvPicPr>
            <a:picLocks noChangeAspect="1"/>
          </p:cNvPicPr>
          <p:nvPr/>
        </p:nvPicPr>
        <p:blipFill>
          <a:blip r:embed="rId3"/>
          <a:stretch>
            <a:fillRect/>
          </a:stretch>
        </p:blipFill>
        <p:spPr>
          <a:xfrm>
            <a:off x="94321" y="114763"/>
            <a:ext cx="4906304" cy="3264922"/>
          </a:xfrm>
          <a:prstGeom prst="rect">
            <a:avLst/>
          </a:prstGeom>
        </p:spPr>
      </p:pic>
      <p:pic>
        <p:nvPicPr>
          <p:cNvPr id="4" name="Picture 3">
            <a:extLst>
              <a:ext uri="{FF2B5EF4-FFF2-40B4-BE49-F238E27FC236}">
                <a16:creationId xmlns:a16="http://schemas.microsoft.com/office/drawing/2014/main" id="{4F5FF2F2-8CF8-1A48-8EF2-AE21B87E2038}"/>
              </a:ext>
            </a:extLst>
          </p:cNvPr>
          <p:cNvPicPr>
            <a:picLocks noChangeAspect="1"/>
          </p:cNvPicPr>
          <p:nvPr/>
        </p:nvPicPr>
        <p:blipFill>
          <a:blip r:embed="rId4"/>
          <a:stretch>
            <a:fillRect/>
          </a:stretch>
        </p:blipFill>
        <p:spPr>
          <a:xfrm>
            <a:off x="5464098" y="723900"/>
            <a:ext cx="5923040" cy="3881869"/>
          </a:xfrm>
          <a:prstGeom prst="rect">
            <a:avLst/>
          </a:prstGeom>
        </p:spPr>
      </p:pic>
    </p:spTree>
    <p:extLst>
      <p:ext uri="{BB962C8B-B14F-4D97-AF65-F5344CB8AC3E}">
        <p14:creationId xmlns:p14="http://schemas.microsoft.com/office/powerpoint/2010/main" val="23108176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5273-E95E-3843-85A6-E6CA74A9B6B1}"/>
              </a:ext>
            </a:extLst>
          </p:cNvPr>
          <p:cNvSpPr>
            <a:spLocks noGrp="1"/>
          </p:cNvSpPr>
          <p:nvPr>
            <p:ph type="title"/>
          </p:nvPr>
        </p:nvSpPr>
        <p:spPr>
          <a:xfrm>
            <a:off x="134656" y="97077"/>
            <a:ext cx="10396882" cy="1151965"/>
          </a:xfrm>
        </p:spPr>
        <p:txBody>
          <a:bodyPr/>
          <a:lstStyle/>
          <a:p>
            <a:r>
              <a:rPr lang="en-US" dirty="0"/>
              <a:t>“deep” or “deep bodied” </a:t>
            </a:r>
          </a:p>
        </p:txBody>
      </p:sp>
      <p:sp>
        <p:nvSpPr>
          <p:cNvPr id="3" name="Content Placeholder 2">
            <a:extLst>
              <a:ext uri="{FF2B5EF4-FFF2-40B4-BE49-F238E27FC236}">
                <a16:creationId xmlns:a16="http://schemas.microsoft.com/office/drawing/2014/main" id="{EAE30B7F-DB91-6040-92DA-CE46B246730A}"/>
              </a:ext>
            </a:extLst>
          </p:cNvPr>
          <p:cNvSpPr>
            <a:spLocks noGrp="1"/>
          </p:cNvSpPr>
          <p:nvPr>
            <p:ph sz="quarter" idx="13"/>
          </p:nvPr>
        </p:nvSpPr>
        <p:spPr>
          <a:xfrm>
            <a:off x="435279" y="1220429"/>
            <a:ext cx="5978047" cy="4125543"/>
          </a:xfrm>
        </p:spPr>
        <p:txBody>
          <a:bodyPr>
            <a:normAutofit/>
          </a:bodyPr>
          <a:lstStyle/>
          <a:p>
            <a:r>
              <a:rPr lang="en-US" cap="none" dirty="0">
                <a:latin typeface="Times New Roman" panose="02020603050405020304" pitchFamily="18" charset="0"/>
                <a:cs typeface="Times New Roman" panose="02020603050405020304" pitchFamily="18" charset="0"/>
              </a:rPr>
              <a:t>Depth of body is an indicator of rib, internal capacity, and fill. </a:t>
            </a:r>
          </a:p>
          <a:p>
            <a:r>
              <a:rPr lang="en-US" cap="none" dirty="0">
                <a:latin typeface="Times New Roman" panose="02020603050405020304" pitchFamily="18" charset="0"/>
                <a:cs typeface="Times New Roman" panose="02020603050405020304" pitchFamily="18" charset="0"/>
              </a:rPr>
              <a:t>An important feature to look for in breeding stock </a:t>
            </a:r>
          </a:p>
          <a:p>
            <a:r>
              <a:rPr lang="en-US" cap="none" dirty="0">
                <a:latin typeface="Times New Roman" panose="02020603050405020304" pitchFamily="18" charset="0"/>
                <a:cs typeface="Times New Roman" panose="02020603050405020304" pitchFamily="18" charset="0"/>
              </a:rPr>
              <a:t>Helps an animal’s look of being balanced</a:t>
            </a:r>
          </a:p>
          <a:p>
            <a:r>
              <a:rPr lang="en-US" cap="none" dirty="0">
                <a:latin typeface="Times New Roman" panose="02020603050405020304" pitchFamily="18" charset="0"/>
                <a:cs typeface="Times New Roman" panose="02020603050405020304" pitchFamily="18" charset="0"/>
              </a:rPr>
              <a:t>“Deep” is like everything else- it needs to fit and be proportionate to the build, frame and design of the animal. </a:t>
            </a:r>
          </a:p>
        </p:txBody>
      </p:sp>
      <p:pic>
        <p:nvPicPr>
          <p:cNvPr id="4" name="Picture 3">
            <a:extLst>
              <a:ext uri="{FF2B5EF4-FFF2-40B4-BE49-F238E27FC236}">
                <a16:creationId xmlns:a16="http://schemas.microsoft.com/office/drawing/2014/main" id="{60A8F57E-44AF-DF40-83EC-0C7AB68EFECB}"/>
              </a:ext>
            </a:extLst>
          </p:cNvPr>
          <p:cNvPicPr>
            <a:picLocks noChangeAspect="1"/>
          </p:cNvPicPr>
          <p:nvPr/>
        </p:nvPicPr>
        <p:blipFill>
          <a:blip r:embed="rId2"/>
          <a:stretch>
            <a:fillRect/>
          </a:stretch>
        </p:blipFill>
        <p:spPr>
          <a:xfrm>
            <a:off x="6826684" y="1002635"/>
            <a:ext cx="4589745" cy="4589745"/>
          </a:xfrm>
          <a:prstGeom prst="rect">
            <a:avLst/>
          </a:prstGeom>
        </p:spPr>
      </p:pic>
    </p:spTree>
    <p:extLst>
      <p:ext uri="{BB962C8B-B14F-4D97-AF65-F5344CB8AC3E}">
        <p14:creationId xmlns:p14="http://schemas.microsoft.com/office/powerpoint/2010/main" val="35473721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5187D-2EB0-9F47-9A39-E2982CC66BAC}"/>
              </a:ext>
            </a:extLst>
          </p:cNvPr>
          <p:cNvSpPr>
            <a:spLocks noGrp="1"/>
          </p:cNvSpPr>
          <p:nvPr>
            <p:ph type="title"/>
          </p:nvPr>
        </p:nvSpPr>
        <p:spPr/>
        <p:txBody>
          <a:bodyPr/>
          <a:lstStyle/>
          <a:p>
            <a:r>
              <a:rPr lang="en-US" dirty="0"/>
              <a:t>“Maternal wedge”</a:t>
            </a:r>
          </a:p>
        </p:txBody>
      </p:sp>
      <p:sp>
        <p:nvSpPr>
          <p:cNvPr id="3" name="Content Placeholder 2">
            <a:extLst>
              <a:ext uri="{FF2B5EF4-FFF2-40B4-BE49-F238E27FC236}">
                <a16:creationId xmlns:a16="http://schemas.microsoft.com/office/drawing/2014/main" id="{E32D014D-7AE2-B945-AE2D-114A241682C4}"/>
              </a:ext>
            </a:extLst>
          </p:cNvPr>
          <p:cNvSpPr>
            <a:spLocks noGrp="1"/>
          </p:cNvSpPr>
          <p:nvPr>
            <p:ph sz="quarter" idx="13"/>
          </p:nvPr>
        </p:nvSpPr>
        <p:spPr>
          <a:xfrm>
            <a:off x="685801" y="2063396"/>
            <a:ext cx="6454035" cy="3311189"/>
          </a:xfrm>
        </p:spPr>
        <p:txBody>
          <a:bodyPr>
            <a:normAutofit/>
          </a:bodyPr>
          <a:lstStyle/>
          <a:p>
            <a:r>
              <a:rPr lang="en-US" cap="none" dirty="0">
                <a:latin typeface="Times New Roman" panose="02020603050405020304" pitchFamily="18" charset="0"/>
                <a:cs typeface="Times New Roman" panose="02020603050405020304" pitchFamily="18" charset="0"/>
              </a:rPr>
              <a:t>“Maternal wedge” sometimes called “feminine wedge”. </a:t>
            </a:r>
          </a:p>
          <a:p>
            <a:r>
              <a:rPr lang="en-US" cap="none" dirty="0">
                <a:latin typeface="Times New Roman" panose="02020603050405020304" pitchFamily="18" charset="0"/>
                <a:cs typeface="Times New Roman" panose="02020603050405020304" pitchFamily="18" charset="0"/>
              </a:rPr>
              <a:t>When viewed from the side we want that female to be elevated or “shallow” in their chest floor, and then get progressively deeper and more maternal in their underline as we move to their navel and on to their flank. </a:t>
            </a:r>
          </a:p>
          <a:p>
            <a:r>
              <a:rPr lang="en-US" cap="none" dirty="0">
                <a:latin typeface="Times New Roman" panose="02020603050405020304" pitchFamily="18" charset="0"/>
                <a:cs typeface="Times New Roman" panose="02020603050405020304" pitchFamily="18" charset="0"/>
              </a:rPr>
              <a:t>All while still having a strong, level top line. This creates the “wedge” or maternal triangle view.</a:t>
            </a:r>
          </a:p>
        </p:txBody>
      </p:sp>
      <p:pic>
        <p:nvPicPr>
          <p:cNvPr id="4" name="Picture 3">
            <a:extLst>
              <a:ext uri="{FF2B5EF4-FFF2-40B4-BE49-F238E27FC236}">
                <a16:creationId xmlns:a16="http://schemas.microsoft.com/office/drawing/2014/main" id="{E446992E-2A11-1048-912C-711EB46E2338}"/>
              </a:ext>
            </a:extLst>
          </p:cNvPr>
          <p:cNvPicPr>
            <a:picLocks noChangeAspect="1"/>
          </p:cNvPicPr>
          <p:nvPr/>
        </p:nvPicPr>
        <p:blipFill>
          <a:blip r:embed="rId2"/>
          <a:stretch>
            <a:fillRect/>
          </a:stretch>
        </p:blipFill>
        <p:spPr>
          <a:xfrm>
            <a:off x="7504133" y="1483415"/>
            <a:ext cx="4002066" cy="4002066"/>
          </a:xfrm>
          <a:prstGeom prst="rect">
            <a:avLst/>
          </a:prstGeom>
        </p:spPr>
      </p:pic>
    </p:spTree>
    <p:extLst>
      <p:ext uri="{BB962C8B-B14F-4D97-AF65-F5344CB8AC3E}">
        <p14:creationId xmlns:p14="http://schemas.microsoft.com/office/powerpoint/2010/main" val="27923076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E5A4-7398-5049-B9DC-088A70012660}"/>
              </a:ext>
            </a:extLst>
          </p:cNvPr>
          <p:cNvSpPr>
            <a:spLocks noGrp="1"/>
          </p:cNvSpPr>
          <p:nvPr>
            <p:ph type="ctrTitle"/>
          </p:nvPr>
        </p:nvSpPr>
        <p:spPr>
          <a:xfrm rot="21420000">
            <a:off x="213325" y="1099206"/>
            <a:ext cx="10904342" cy="2766528"/>
          </a:xfrm>
        </p:spPr>
        <p:txBody>
          <a:bodyPr/>
          <a:lstStyle/>
          <a:p>
            <a:pPr algn="ctr"/>
            <a:r>
              <a:rPr lang="en-US" dirty="0"/>
              <a:t>Ear notching speed game </a:t>
            </a:r>
          </a:p>
        </p:txBody>
      </p:sp>
    </p:spTree>
    <p:extLst>
      <p:ext uri="{BB962C8B-B14F-4D97-AF65-F5344CB8AC3E}">
        <p14:creationId xmlns:p14="http://schemas.microsoft.com/office/powerpoint/2010/main" val="31526659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DBFB2-F96B-9947-BBDE-9EFB66BB579E}"/>
              </a:ext>
            </a:extLst>
          </p:cNvPr>
          <p:cNvSpPr>
            <a:spLocks noGrp="1"/>
          </p:cNvSpPr>
          <p:nvPr>
            <p:ph type="title"/>
          </p:nvPr>
        </p:nvSpPr>
        <p:spPr>
          <a:xfrm>
            <a:off x="683625" y="331450"/>
            <a:ext cx="10396882" cy="1151965"/>
          </a:xfrm>
        </p:spPr>
        <p:txBody>
          <a:bodyPr/>
          <a:lstStyle/>
          <a:p>
            <a:r>
              <a:rPr lang="en-US" dirty="0"/>
              <a:t>Instructions </a:t>
            </a:r>
          </a:p>
        </p:txBody>
      </p:sp>
      <p:sp>
        <p:nvSpPr>
          <p:cNvPr id="3" name="Content Placeholder 2">
            <a:extLst>
              <a:ext uri="{FF2B5EF4-FFF2-40B4-BE49-F238E27FC236}">
                <a16:creationId xmlns:a16="http://schemas.microsoft.com/office/drawing/2014/main" id="{11C19B21-68D0-DD48-B60A-BAF26CE2B884}"/>
              </a:ext>
            </a:extLst>
          </p:cNvPr>
          <p:cNvSpPr>
            <a:spLocks noGrp="1"/>
          </p:cNvSpPr>
          <p:nvPr>
            <p:ph sz="quarter" idx="13"/>
          </p:nvPr>
        </p:nvSpPr>
        <p:spPr>
          <a:xfrm>
            <a:off x="685800" y="1390390"/>
            <a:ext cx="10394707" cy="3984196"/>
          </a:xfrm>
        </p:spPr>
        <p:txBody>
          <a:bodyPr/>
          <a:lstStyle/>
          <a:p>
            <a:r>
              <a:rPr lang="en-US" cap="none" dirty="0">
                <a:latin typeface="Times New Roman" panose="02020603050405020304" pitchFamily="18" charset="0"/>
                <a:cs typeface="Times New Roman" panose="02020603050405020304" pitchFamily="18" charset="0"/>
              </a:rPr>
              <a:t>2 teams</a:t>
            </a:r>
          </a:p>
          <a:p>
            <a:r>
              <a:rPr lang="en-US" cap="none" dirty="0">
                <a:latin typeface="Times New Roman" panose="02020603050405020304" pitchFamily="18" charset="0"/>
                <a:cs typeface="Times New Roman" panose="02020603050405020304" pitchFamily="18" charset="0"/>
              </a:rPr>
              <a:t>Each group will nominate a group member to come up to the board per round. </a:t>
            </a:r>
          </a:p>
          <a:p>
            <a:r>
              <a:rPr lang="en-US" cap="none" dirty="0">
                <a:latin typeface="Times New Roman" panose="02020603050405020304" pitchFamily="18" charset="0"/>
                <a:cs typeface="Times New Roman" panose="02020603050405020304" pitchFamily="18" charset="0"/>
              </a:rPr>
              <a:t>There will be a pig displayed with ear notches </a:t>
            </a:r>
          </a:p>
          <a:p>
            <a:r>
              <a:rPr lang="en-US" cap="none" dirty="0">
                <a:latin typeface="Times New Roman" panose="02020603050405020304" pitchFamily="18" charset="0"/>
                <a:cs typeface="Times New Roman" panose="02020603050405020304" pitchFamily="18" charset="0"/>
              </a:rPr>
              <a:t>Your goal is to read that pigs litter number and individual number the fastest! </a:t>
            </a:r>
          </a:p>
          <a:p>
            <a:r>
              <a:rPr lang="en-US" cap="none" dirty="0">
                <a:latin typeface="Times New Roman" panose="02020603050405020304" pitchFamily="18" charset="0"/>
                <a:cs typeface="Times New Roman" panose="02020603050405020304" pitchFamily="18" charset="0"/>
              </a:rPr>
              <a:t>The fastest one per round will earn 1 point for their team</a:t>
            </a:r>
          </a:p>
          <a:p>
            <a:r>
              <a:rPr lang="en-US" cap="none" dirty="0">
                <a:latin typeface="Times New Roman" panose="02020603050405020304" pitchFamily="18" charset="0"/>
                <a:cs typeface="Times New Roman" panose="02020603050405020304" pitchFamily="18" charset="0"/>
              </a:rPr>
              <a:t>Other team members be ready! If neither of them can read the notches correctly, another member of your team can have a go! </a:t>
            </a:r>
          </a:p>
        </p:txBody>
      </p:sp>
    </p:spTree>
    <p:extLst>
      <p:ext uri="{BB962C8B-B14F-4D97-AF65-F5344CB8AC3E}">
        <p14:creationId xmlns:p14="http://schemas.microsoft.com/office/powerpoint/2010/main" val="16497886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15DFF0-82B6-994E-A2C0-64F523E1D6A8}"/>
              </a:ext>
            </a:extLst>
          </p:cNvPr>
          <p:cNvPicPr>
            <a:picLocks noChangeAspect="1"/>
          </p:cNvPicPr>
          <p:nvPr/>
        </p:nvPicPr>
        <p:blipFill>
          <a:blip r:embed="rId2"/>
          <a:stretch>
            <a:fillRect/>
          </a:stretch>
        </p:blipFill>
        <p:spPr>
          <a:xfrm>
            <a:off x="551146" y="254519"/>
            <a:ext cx="10601781" cy="6152543"/>
          </a:xfrm>
          <a:prstGeom prst="rect">
            <a:avLst/>
          </a:prstGeom>
        </p:spPr>
      </p:pic>
    </p:spTree>
    <p:extLst>
      <p:ext uri="{BB962C8B-B14F-4D97-AF65-F5344CB8AC3E}">
        <p14:creationId xmlns:p14="http://schemas.microsoft.com/office/powerpoint/2010/main" val="42519729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4BCB9-B045-4C49-9A2D-45044BEF11CD}"/>
              </a:ext>
            </a:extLst>
          </p:cNvPr>
          <p:cNvPicPr>
            <a:picLocks noChangeAspect="1"/>
          </p:cNvPicPr>
          <p:nvPr/>
        </p:nvPicPr>
        <p:blipFill>
          <a:blip r:embed="rId2"/>
          <a:stretch>
            <a:fillRect/>
          </a:stretch>
        </p:blipFill>
        <p:spPr>
          <a:xfrm>
            <a:off x="573792" y="178377"/>
            <a:ext cx="11044416" cy="6501245"/>
          </a:xfrm>
          <a:prstGeom prst="rect">
            <a:avLst/>
          </a:prstGeom>
        </p:spPr>
      </p:pic>
    </p:spTree>
    <p:extLst>
      <p:ext uri="{BB962C8B-B14F-4D97-AF65-F5344CB8AC3E}">
        <p14:creationId xmlns:p14="http://schemas.microsoft.com/office/powerpoint/2010/main" val="29635690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B1131A-FD4A-2140-AA69-D0150FE1E587}"/>
              </a:ext>
            </a:extLst>
          </p:cNvPr>
          <p:cNvPicPr>
            <a:picLocks noChangeAspect="1"/>
          </p:cNvPicPr>
          <p:nvPr/>
        </p:nvPicPr>
        <p:blipFill>
          <a:blip r:embed="rId2"/>
          <a:stretch>
            <a:fillRect/>
          </a:stretch>
        </p:blipFill>
        <p:spPr>
          <a:xfrm>
            <a:off x="668320" y="260638"/>
            <a:ext cx="10855360" cy="6336724"/>
          </a:xfrm>
          <a:prstGeom prst="rect">
            <a:avLst/>
          </a:prstGeom>
        </p:spPr>
      </p:pic>
    </p:spTree>
    <p:extLst>
      <p:ext uri="{BB962C8B-B14F-4D97-AF65-F5344CB8AC3E}">
        <p14:creationId xmlns:p14="http://schemas.microsoft.com/office/powerpoint/2010/main" val="17792110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7F5C5E-A0DB-8146-BDE7-62701F37170D}"/>
              </a:ext>
            </a:extLst>
          </p:cNvPr>
          <p:cNvPicPr>
            <a:picLocks noChangeAspect="1"/>
          </p:cNvPicPr>
          <p:nvPr/>
        </p:nvPicPr>
        <p:blipFill>
          <a:blip r:embed="rId2"/>
          <a:stretch>
            <a:fillRect/>
          </a:stretch>
        </p:blipFill>
        <p:spPr>
          <a:xfrm>
            <a:off x="766700" y="217338"/>
            <a:ext cx="10658600" cy="6423323"/>
          </a:xfrm>
          <a:prstGeom prst="rect">
            <a:avLst/>
          </a:prstGeom>
        </p:spPr>
      </p:pic>
    </p:spTree>
    <p:extLst>
      <p:ext uri="{BB962C8B-B14F-4D97-AF65-F5344CB8AC3E}">
        <p14:creationId xmlns:p14="http://schemas.microsoft.com/office/powerpoint/2010/main" val="16473627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A7937-9DE6-4644-93AA-1374A04219A2}"/>
              </a:ext>
            </a:extLst>
          </p:cNvPr>
          <p:cNvPicPr>
            <a:picLocks noChangeAspect="1"/>
          </p:cNvPicPr>
          <p:nvPr/>
        </p:nvPicPr>
        <p:blipFill>
          <a:blip r:embed="rId2"/>
          <a:stretch>
            <a:fillRect/>
          </a:stretch>
        </p:blipFill>
        <p:spPr>
          <a:xfrm>
            <a:off x="678431" y="200348"/>
            <a:ext cx="10835138" cy="6457304"/>
          </a:xfrm>
          <a:prstGeom prst="rect">
            <a:avLst/>
          </a:prstGeom>
        </p:spPr>
      </p:pic>
    </p:spTree>
    <p:extLst>
      <p:ext uri="{BB962C8B-B14F-4D97-AF65-F5344CB8AC3E}">
        <p14:creationId xmlns:p14="http://schemas.microsoft.com/office/powerpoint/2010/main" val="4459301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847E0-6D0A-D64D-B399-6C4F7E07DA4D}"/>
              </a:ext>
            </a:extLst>
          </p:cNvPr>
          <p:cNvPicPr>
            <a:picLocks noChangeAspect="1"/>
          </p:cNvPicPr>
          <p:nvPr/>
        </p:nvPicPr>
        <p:blipFill>
          <a:blip r:embed="rId2"/>
          <a:stretch>
            <a:fillRect/>
          </a:stretch>
        </p:blipFill>
        <p:spPr>
          <a:xfrm>
            <a:off x="958571" y="362431"/>
            <a:ext cx="10274858" cy="6133137"/>
          </a:xfrm>
          <a:prstGeom prst="rect">
            <a:avLst/>
          </a:prstGeom>
        </p:spPr>
      </p:pic>
    </p:spTree>
    <p:extLst>
      <p:ext uri="{BB962C8B-B14F-4D97-AF65-F5344CB8AC3E}">
        <p14:creationId xmlns:p14="http://schemas.microsoft.com/office/powerpoint/2010/main" val="123800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E7F6-9E34-964E-BCA7-AA52C3C032AF}"/>
              </a:ext>
            </a:extLst>
          </p:cNvPr>
          <p:cNvSpPr>
            <a:spLocks noGrp="1"/>
          </p:cNvSpPr>
          <p:nvPr>
            <p:ph type="title"/>
          </p:nvPr>
        </p:nvSpPr>
        <p:spPr>
          <a:xfrm>
            <a:off x="685801" y="139390"/>
            <a:ext cx="10396882" cy="1151965"/>
          </a:xfrm>
        </p:spPr>
        <p:txBody>
          <a:bodyPr/>
          <a:lstStyle/>
          <a:p>
            <a:r>
              <a:rPr lang="en-US" dirty="0"/>
              <a:t>The Poland china </a:t>
            </a:r>
          </a:p>
        </p:txBody>
      </p:sp>
      <p:sp>
        <p:nvSpPr>
          <p:cNvPr id="3" name="Content Placeholder 2">
            <a:extLst>
              <a:ext uri="{FF2B5EF4-FFF2-40B4-BE49-F238E27FC236}">
                <a16:creationId xmlns:a16="http://schemas.microsoft.com/office/drawing/2014/main" id="{B0B1644B-A57A-834C-9832-6C68B18F8A51}"/>
              </a:ext>
            </a:extLst>
          </p:cNvPr>
          <p:cNvSpPr>
            <a:spLocks noGrp="1"/>
          </p:cNvSpPr>
          <p:nvPr>
            <p:ph sz="quarter" idx="13"/>
          </p:nvPr>
        </p:nvSpPr>
        <p:spPr>
          <a:xfrm>
            <a:off x="685801" y="1291355"/>
            <a:ext cx="10394707" cy="4415883"/>
          </a:xfrm>
        </p:spPr>
        <p:txBody>
          <a:bodyPr>
            <a:normAutofit fontScale="55000" lnSpcReduction="20000"/>
          </a:bodyPr>
          <a:lstStyle/>
          <a:p>
            <a:r>
              <a:rPr lang="en-US" sz="3600" cap="none" dirty="0">
                <a:latin typeface="Times New Roman" panose="02020603050405020304" pitchFamily="18" charset="0"/>
                <a:cs typeface="Times New Roman" panose="02020603050405020304" pitchFamily="18" charset="0"/>
              </a:rPr>
              <a:t>The </a:t>
            </a:r>
            <a:r>
              <a:rPr lang="en-US" sz="3600" cap="none" dirty="0" err="1">
                <a:latin typeface="Times New Roman" panose="02020603050405020304" pitchFamily="18" charset="0"/>
                <a:cs typeface="Times New Roman" panose="02020603050405020304" pitchFamily="18" charset="0"/>
              </a:rPr>
              <a:t>poland</a:t>
            </a:r>
            <a:r>
              <a:rPr lang="en-US" sz="3600" cap="none" dirty="0">
                <a:latin typeface="Times New Roman" panose="02020603050405020304" pitchFamily="18" charset="0"/>
                <a:cs typeface="Times New Roman" panose="02020603050405020304" pitchFamily="18" charset="0"/>
              </a:rPr>
              <a:t> china originated in Ohio </a:t>
            </a:r>
          </a:p>
          <a:p>
            <a:r>
              <a:rPr lang="en-US" sz="3600" cap="none" dirty="0">
                <a:latin typeface="Times New Roman" panose="02020603050405020304" pitchFamily="18" charset="0"/>
                <a:cs typeface="Times New Roman" panose="02020603050405020304" pitchFamily="18" charset="0"/>
              </a:rPr>
              <a:t>The breed was developed between 1800 and 1850. </a:t>
            </a:r>
          </a:p>
          <a:p>
            <a:r>
              <a:rPr lang="en-US" sz="3600" cap="none" dirty="0">
                <a:latin typeface="Times New Roman" panose="02020603050405020304" pitchFamily="18" charset="0"/>
                <a:cs typeface="Times New Roman" panose="02020603050405020304" pitchFamily="18" charset="0"/>
              </a:rPr>
              <a:t>This breed was originally called the warren county hog</a:t>
            </a:r>
          </a:p>
          <a:p>
            <a:r>
              <a:rPr lang="en-US" sz="3600" cap="none" dirty="0">
                <a:latin typeface="Times New Roman" panose="02020603050405020304" pitchFamily="18" charset="0"/>
                <a:cs typeface="Times New Roman" panose="02020603050405020304" pitchFamily="18" charset="0"/>
              </a:rPr>
              <a:t>The name </a:t>
            </a:r>
            <a:r>
              <a:rPr lang="en-US" sz="3600" cap="none" dirty="0" err="1">
                <a:latin typeface="Times New Roman" panose="02020603050405020304" pitchFamily="18" charset="0"/>
                <a:cs typeface="Times New Roman" panose="02020603050405020304" pitchFamily="18" charset="0"/>
              </a:rPr>
              <a:t>poland</a:t>
            </a:r>
            <a:r>
              <a:rPr lang="en-US" sz="3600" cap="none" dirty="0">
                <a:latin typeface="Times New Roman" panose="02020603050405020304" pitchFamily="18" charset="0"/>
                <a:cs typeface="Times New Roman" panose="02020603050405020304" pitchFamily="18" charset="0"/>
              </a:rPr>
              <a:t> china was officially adopted at the national swine breeder’s convention in 1872</a:t>
            </a:r>
          </a:p>
          <a:p>
            <a:r>
              <a:rPr lang="en-US" sz="3600" cap="none" dirty="0">
                <a:latin typeface="Times New Roman" panose="02020603050405020304" pitchFamily="18" charset="0"/>
                <a:cs typeface="Times New Roman" panose="02020603050405020304" pitchFamily="18" charset="0"/>
              </a:rPr>
              <a:t>They are black in color with six white points, four white feet, a white tip on their nose, and a white tail tip</a:t>
            </a:r>
          </a:p>
          <a:p>
            <a:r>
              <a:rPr lang="en-US" sz="3600" cap="none" dirty="0">
                <a:latin typeface="Times New Roman" panose="02020603050405020304" pitchFamily="18" charset="0"/>
                <a:cs typeface="Times New Roman" panose="02020603050405020304" pitchFamily="18" charset="0"/>
              </a:rPr>
              <a:t>The </a:t>
            </a:r>
            <a:r>
              <a:rPr lang="en-US" sz="3600" cap="none" dirty="0" err="1">
                <a:latin typeface="Times New Roman" panose="02020603050405020304" pitchFamily="18" charset="0"/>
                <a:cs typeface="Times New Roman" panose="02020603050405020304" pitchFamily="18" charset="0"/>
              </a:rPr>
              <a:t>poland</a:t>
            </a:r>
            <a:r>
              <a:rPr lang="en-US" sz="3600" cap="none" dirty="0">
                <a:latin typeface="Times New Roman" panose="02020603050405020304" pitchFamily="18" charset="0"/>
                <a:cs typeface="Times New Roman" panose="02020603050405020304" pitchFamily="18" charset="0"/>
              </a:rPr>
              <a:t> china breed has drooping ears and is one of the larger breeds of hogs</a:t>
            </a:r>
          </a:p>
          <a:p>
            <a:r>
              <a:rPr lang="en-US" sz="3600" cap="none" dirty="0">
                <a:latin typeface="Times New Roman" panose="02020603050405020304" pitchFamily="18" charset="0"/>
                <a:cs typeface="Times New Roman" panose="02020603050405020304" pitchFamily="18" charset="0"/>
              </a:rPr>
              <a:t>These hogs produce carcasses with low back fat and large loin eyes</a:t>
            </a:r>
          </a:p>
          <a:p>
            <a:r>
              <a:rPr lang="en-US" sz="3600" cap="none" dirty="0">
                <a:latin typeface="Times New Roman" panose="02020603050405020304" pitchFamily="18" charset="0"/>
                <a:cs typeface="Times New Roman" panose="02020603050405020304" pitchFamily="18" charset="0"/>
              </a:rPr>
              <a:t>They are also used in many crossbreeding programs</a:t>
            </a:r>
          </a:p>
          <a:p>
            <a:endParaRPr lang="en-US" sz="2400" cap="none" dirty="0">
              <a:latin typeface="Times New Roman" panose="02020603050405020304" pitchFamily="18"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6721201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05E3AD-EC66-114D-A229-5C1FE9C137AB}"/>
              </a:ext>
            </a:extLst>
          </p:cNvPr>
          <p:cNvPicPr>
            <a:picLocks noChangeAspect="1"/>
          </p:cNvPicPr>
          <p:nvPr/>
        </p:nvPicPr>
        <p:blipFill>
          <a:blip r:embed="rId2"/>
          <a:stretch>
            <a:fillRect/>
          </a:stretch>
        </p:blipFill>
        <p:spPr>
          <a:xfrm>
            <a:off x="940554" y="356992"/>
            <a:ext cx="10310892" cy="6144016"/>
          </a:xfrm>
          <a:prstGeom prst="rect">
            <a:avLst/>
          </a:prstGeom>
        </p:spPr>
      </p:pic>
    </p:spTree>
    <p:extLst>
      <p:ext uri="{BB962C8B-B14F-4D97-AF65-F5344CB8AC3E}">
        <p14:creationId xmlns:p14="http://schemas.microsoft.com/office/powerpoint/2010/main" val="24142522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88FF0-C2B4-B548-B985-8F1029303FB5}"/>
              </a:ext>
            </a:extLst>
          </p:cNvPr>
          <p:cNvPicPr>
            <a:picLocks noChangeAspect="1"/>
          </p:cNvPicPr>
          <p:nvPr/>
        </p:nvPicPr>
        <p:blipFill>
          <a:blip r:embed="rId2"/>
          <a:stretch>
            <a:fillRect/>
          </a:stretch>
        </p:blipFill>
        <p:spPr>
          <a:xfrm>
            <a:off x="819039" y="281057"/>
            <a:ext cx="10553921" cy="6295886"/>
          </a:xfrm>
          <a:prstGeom prst="rect">
            <a:avLst/>
          </a:prstGeom>
        </p:spPr>
      </p:pic>
    </p:spTree>
    <p:extLst>
      <p:ext uri="{BB962C8B-B14F-4D97-AF65-F5344CB8AC3E}">
        <p14:creationId xmlns:p14="http://schemas.microsoft.com/office/powerpoint/2010/main" val="22976484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B5E05-4FB4-B744-B4E6-A9B597FFEAF4}"/>
              </a:ext>
            </a:extLst>
          </p:cNvPr>
          <p:cNvPicPr>
            <a:picLocks noChangeAspect="1"/>
          </p:cNvPicPr>
          <p:nvPr/>
        </p:nvPicPr>
        <p:blipFill>
          <a:blip r:embed="rId2"/>
          <a:stretch>
            <a:fillRect/>
          </a:stretch>
        </p:blipFill>
        <p:spPr>
          <a:xfrm>
            <a:off x="1060472" y="381592"/>
            <a:ext cx="10071056" cy="6094815"/>
          </a:xfrm>
          <a:prstGeom prst="rect">
            <a:avLst/>
          </a:prstGeom>
        </p:spPr>
      </p:pic>
    </p:spTree>
    <p:extLst>
      <p:ext uri="{BB962C8B-B14F-4D97-AF65-F5344CB8AC3E}">
        <p14:creationId xmlns:p14="http://schemas.microsoft.com/office/powerpoint/2010/main" val="3023389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1C2FF-3462-5C4C-9574-E85FB153FD2A}"/>
              </a:ext>
            </a:extLst>
          </p:cNvPr>
          <p:cNvPicPr>
            <a:picLocks noChangeAspect="1"/>
          </p:cNvPicPr>
          <p:nvPr/>
        </p:nvPicPr>
        <p:blipFill>
          <a:blip r:embed="rId2"/>
          <a:stretch>
            <a:fillRect/>
          </a:stretch>
        </p:blipFill>
        <p:spPr>
          <a:xfrm>
            <a:off x="1087326" y="425885"/>
            <a:ext cx="10017347" cy="6006230"/>
          </a:xfrm>
          <a:prstGeom prst="rect">
            <a:avLst/>
          </a:prstGeom>
        </p:spPr>
      </p:pic>
    </p:spTree>
    <p:extLst>
      <p:ext uri="{BB962C8B-B14F-4D97-AF65-F5344CB8AC3E}">
        <p14:creationId xmlns:p14="http://schemas.microsoft.com/office/powerpoint/2010/main" val="35993801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8B320-75F7-7B43-A021-7E3240AD2B61}"/>
              </a:ext>
            </a:extLst>
          </p:cNvPr>
          <p:cNvPicPr>
            <a:picLocks noChangeAspect="1"/>
          </p:cNvPicPr>
          <p:nvPr/>
        </p:nvPicPr>
        <p:blipFill>
          <a:blip r:embed="rId2"/>
          <a:stretch>
            <a:fillRect/>
          </a:stretch>
        </p:blipFill>
        <p:spPr>
          <a:xfrm>
            <a:off x="809771" y="187077"/>
            <a:ext cx="10572457" cy="6483846"/>
          </a:xfrm>
          <a:prstGeom prst="rect">
            <a:avLst/>
          </a:prstGeom>
        </p:spPr>
      </p:pic>
    </p:spTree>
    <p:extLst>
      <p:ext uri="{BB962C8B-B14F-4D97-AF65-F5344CB8AC3E}">
        <p14:creationId xmlns:p14="http://schemas.microsoft.com/office/powerpoint/2010/main" val="15597343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9D4194-573D-B34A-B963-C49A0908AE9D}"/>
              </a:ext>
            </a:extLst>
          </p:cNvPr>
          <p:cNvPicPr>
            <a:picLocks noChangeAspect="1"/>
          </p:cNvPicPr>
          <p:nvPr/>
        </p:nvPicPr>
        <p:blipFill>
          <a:blip r:embed="rId2"/>
          <a:stretch>
            <a:fillRect/>
          </a:stretch>
        </p:blipFill>
        <p:spPr>
          <a:xfrm>
            <a:off x="1013499" y="301307"/>
            <a:ext cx="10165002" cy="6255386"/>
          </a:xfrm>
          <a:prstGeom prst="rect">
            <a:avLst/>
          </a:prstGeom>
        </p:spPr>
      </p:pic>
    </p:spTree>
    <p:extLst>
      <p:ext uri="{BB962C8B-B14F-4D97-AF65-F5344CB8AC3E}">
        <p14:creationId xmlns:p14="http://schemas.microsoft.com/office/powerpoint/2010/main" val="136201548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0CF39-B0C1-774D-8B5C-2A3EF1805E73}"/>
              </a:ext>
            </a:extLst>
          </p:cNvPr>
          <p:cNvPicPr>
            <a:picLocks noChangeAspect="1"/>
          </p:cNvPicPr>
          <p:nvPr/>
        </p:nvPicPr>
        <p:blipFill>
          <a:blip r:embed="rId2"/>
          <a:stretch>
            <a:fillRect/>
          </a:stretch>
        </p:blipFill>
        <p:spPr>
          <a:xfrm>
            <a:off x="889636" y="237830"/>
            <a:ext cx="10412727" cy="6382339"/>
          </a:xfrm>
          <a:prstGeom prst="rect">
            <a:avLst/>
          </a:prstGeom>
        </p:spPr>
      </p:pic>
    </p:spTree>
    <p:extLst>
      <p:ext uri="{BB962C8B-B14F-4D97-AF65-F5344CB8AC3E}">
        <p14:creationId xmlns:p14="http://schemas.microsoft.com/office/powerpoint/2010/main" val="6927908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A6D78-20EE-564F-B0CE-3C8725D89D0F}"/>
              </a:ext>
            </a:extLst>
          </p:cNvPr>
          <p:cNvPicPr>
            <a:picLocks noChangeAspect="1"/>
          </p:cNvPicPr>
          <p:nvPr/>
        </p:nvPicPr>
        <p:blipFill>
          <a:blip r:embed="rId2"/>
          <a:stretch>
            <a:fillRect/>
          </a:stretch>
        </p:blipFill>
        <p:spPr>
          <a:xfrm>
            <a:off x="1010900" y="281835"/>
            <a:ext cx="10170199" cy="6294329"/>
          </a:xfrm>
          <a:prstGeom prst="rect">
            <a:avLst/>
          </a:prstGeom>
        </p:spPr>
      </p:pic>
    </p:spTree>
    <p:extLst>
      <p:ext uri="{BB962C8B-B14F-4D97-AF65-F5344CB8AC3E}">
        <p14:creationId xmlns:p14="http://schemas.microsoft.com/office/powerpoint/2010/main" val="253697836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C37E2-8750-AD45-AA2E-7EBFD42A6D75}"/>
              </a:ext>
            </a:extLst>
          </p:cNvPr>
          <p:cNvPicPr>
            <a:picLocks noChangeAspect="1"/>
          </p:cNvPicPr>
          <p:nvPr/>
        </p:nvPicPr>
        <p:blipFill>
          <a:blip r:embed="rId2"/>
          <a:stretch>
            <a:fillRect/>
          </a:stretch>
        </p:blipFill>
        <p:spPr>
          <a:xfrm>
            <a:off x="1034215" y="173331"/>
            <a:ext cx="10123569" cy="6333940"/>
          </a:xfrm>
          <a:prstGeom prst="rect">
            <a:avLst/>
          </a:prstGeom>
        </p:spPr>
      </p:pic>
    </p:spTree>
    <p:extLst>
      <p:ext uri="{BB962C8B-B14F-4D97-AF65-F5344CB8AC3E}">
        <p14:creationId xmlns:p14="http://schemas.microsoft.com/office/powerpoint/2010/main" val="145595567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624D98-E781-C84B-AE96-D36F3838B6E2}"/>
              </a:ext>
            </a:extLst>
          </p:cNvPr>
          <p:cNvPicPr>
            <a:picLocks noChangeAspect="1"/>
          </p:cNvPicPr>
          <p:nvPr/>
        </p:nvPicPr>
        <p:blipFill>
          <a:blip r:embed="rId2"/>
          <a:stretch>
            <a:fillRect/>
          </a:stretch>
        </p:blipFill>
        <p:spPr>
          <a:xfrm>
            <a:off x="780207" y="238426"/>
            <a:ext cx="10631585" cy="6381148"/>
          </a:xfrm>
          <a:prstGeom prst="rect">
            <a:avLst/>
          </a:prstGeom>
        </p:spPr>
      </p:pic>
    </p:spTree>
    <p:extLst>
      <p:ext uri="{BB962C8B-B14F-4D97-AF65-F5344CB8AC3E}">
        <p14:creationId xmlns:p14="http://schemas.microsoft.com/office/powerpoint/2010/main" val="2236146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11D553-84BE-DA4C-9324-99AA2684F988}"/>
              </a:ext>
            </a:extLst>
          </p:cNvPr>
          <p:cNvPicPr>
            <a:picLocks noChangeAspect="1"/>
          </p:cNvPicPr>
          <p:nvPr/>
        </p:nvPicPr>
        <p:blipFill>
          <a:blip r:embed="rId2"/>
          <a:stretch>
            <a:fillRect/>
          </a:stretch>
        </p:blipFill>
        <p:spPr>
          <a:xfrm>
            <a:off x="27413" y="53431"/>
            <a:ext cx="4700704" cy="3049561"/>
          </a:xfrm>
          <a:prstGeom prst="rect">
            <a:avLst/>
          </a:prstGeom>
        </p:spPr>
      </p:pic>
      <p:pic>
        <p:nvPicPr>
          <p:cNvPr id="3" name="Picture 2">
            <a:extLst>
              <a:ext uri="{FF2B5EF4-FFF2-40B4-BE49-F238E27FC236}">
                <a16:creationId xmlns:a16="http://schemas.microsoft.com/office/drawing/2014/main" id="{9C8A2556-5B05-1B4F-A30F-D2F377911CBF}"/>
              </a:ext>
            </a:extLst>
          </p:cNvPr>
          <p:cNvPicPr>
            <a:picLocks noChangeAspect="1"/>
          </p:cNvPicPr>
          <p:nvPr/>
        </p:nvPicPr>
        <p:blipFill>
          <a:blip r:embed="rId3"/>
          <a:stretch>
            <a:fillRect/>
          </a:stretch>
        </p:blipFill>
        <p:spPr>
          <a:xfrm>
            <a:off x="27413" y="3365711"/>
            <a:ext cx="4812216" cy="2824919"/>
          </a:xfrm>
          <a:prstGeom prst="rect">
            <a:avLst/>
          </a:prstGeom>
        </p:spPr>
      </p:pic>
      <p:pic>
        <p:nvPicPr>
          <p:cNvPr id="4" name="Picture 3">
            <a:extLst>
              <a:ext uri="{FF2B5EF4-FFF2-40B4-BE49-F238E27FC236}">
                <a16:creationId xmlns:a16="http://schemas.microsoft.com/office/drawing/2014/main" id="{E6BA53C6-C1DC-354F-BF93-6F42A01AE635}"/>
              </a:ext>
            </a:extLst>
          </p:cNvPr>
          <p:cNvPicPr>
            <a:picLocks noChangeAspect="1"/>
          </p:cNvPicPr>
          <p:nvPr/>
        </p:nvPicPr>
        <p:blipFill>
          <a:blip r:embed="rId4"/>
          <a:stretch>
            <a:fillRect/>
          </a:stretch>
        </p:blipFill>
        <p:spPr>
          <a:xfrm>
            <a:off x="5087899" y="1346974"/>
            <a:ext cx="6731000" cy="3695700"/>
          </a:xfrm>
          <a:prstGeom prst="rect">
            <a:avLst/>
          </a:prstGeom>
        </p:spPr>
      </p:pic>
    </p:spTree>
    <p:extLst>
      <p:ext uri="{BB962C8B-B14F-4D97-AF65-F5344CB8AC3E}">
        <p14:creationId xmlns:p14="http://schemas.microsoft.com/office/powerpoint/2010/main" val="27467178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DE24C5-D16D-FB40-8276-F49613CF269D}"/>
              </a:ext>
            </a:extLst>
          </p:cNvPr>
          <p:cNvPicPr>
            <a:picLocks noChangeAspect="1"/>
          </p:cNvPicPr>
          <p:nvPr/>
        </p:nvPicPr>
        <p:blipFill>
          <a:blip r:embed="rId2"/>
          <a:stretch>
            <a:fillRect/>
          </a:stretch>
        </p:blipFill>
        <p:spPr>
          <a:xfrm>
            <a:off x="925893" y="317262"/>
            <a:ext cx="10340214" cy="6223476"/>
          </a:xfrm>
          <a:prstGeom prst="rect">
            <a:avLst/>
          </a:prstGeom>
        </p:spPr>
      </p:pic>
    </p:spTree>
    <p:extLst>
      <p:ext uri="{BB962C8B-B14F-4D97-AF65-F5344CB8AC3E}">
        <p14:creationId xmlns:p14="http://schemas.microsoft.com/office/powerpoint/2010/main" val="33977514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216FEA-7471-B043-8889-EF8F70DD2835}"/>
              </a:ext>
            </a:extLst>
          </p:cNvPr>
          <p:cNvPicPr>
            <a:picLocks noChangeAspect="1"/>
          </p:cNvPicPr>
          <p:nvPr/>
        </p:nvPicPr>
        <p:blipFill>
          <a:blip r:embed="rId2"/>
          <a:stretch>
            <a:fillRect/>
          </a:stretch>
        </p:blipFill>
        <p:spPr>
          <a:xfrm>
            <a:off x="913959" y="302555"/>
            <a:ext cx="10364082" cy="6252889"/>
          </a:xfrm>
          <a:prstGeom prst="rect">
            <a:avLst/>
          </a:prstGeom>
        </p:spPr>
      </p:pic>
    </p:spTree>
    <p:extLst>
      <p:ext uri="{BB962C8B-B14F-4D97-AF65-F5344CB8AC3E}">
        <p14:creationId xmlns:p14="http://schemas.microsoft.com/office/powerpoint/2010/main" val="16014879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FC6FA0-D099-8048-927C-B804CC031E48}"/>
              </a:ext>
            </a:extLst>
          </p:cNvPr>
          <p:cNvPicPr>
            <a:picLocks noChangeAspect="1"/>
          </p:cNvPicPr>
          <p:nvPr/>
        </p:nvPicPr>
        <p:blipFill>
          <a:blip r:embed="rId2"/>
          <a:stretch>
            <a:fillRect/>
          </a:stretch>
        </p:blipFill>
        <p:spPr>
          <a:xfrm>
            <a:off x="1031189" y="313422"/>
            <a:ext cx="10129622" cy="6231156"/>
          </a:xfrm>
          <a:prstGeom prst="rect">
            <a:avLst/>
          </a:prstGeom>
        </p:spPr>
      </p:pic>
    </p:spTree>
    <p:extLst>
      <p:ext uri="{BB962C8B-B14F-4D97-AF65-F5344CB8AC3E}">
        <p14:creationId xmlns:p14="http://schemas.microsoft.com/office/powerpoint/2010/main" val="1088285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741B-42CA-1148-B357-5096B196A07D}"/>
              </a:ext>
            </a:extLst>
          </p:cNvPr>
          <p:cNvPicPr>
            <a:picLocks noChangeAspect="1"/>
          </p:cNvPicPr>
          <p:nvPr/>
        </p:nvPicPr>
        <p:blipFill>
          <a:blip r:embed="rId2"/>
          <a:stretch>
            <a:fillRect/>
          </a:stretch>
        </p:blipFill>
        <p:spPr>
          <a:xfrm>
            <a:off x="1011542" y="370994"/>
            <a:ext cx="10168915" cy="6116011"/>
          </a:xfrm>
          <a:prstGeom prst="rect">
            <a:avLst/>
          </a:prstGeom>
        </p:spPr>
      </p:pic>
    </p:spTree>
    <p:extLst>
      <p:ext uri="{BB962C8B-B14F-4D97-AF65-F5344CB8AC3E}">
        <p14:creationId xmlns:p14="http://schemas.microsoft.com/office/powerpoint/2010/main" val="1854812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D381-0D82-E547-BFE4-FCD6FF41E2C1}"/>
              </a:ext>
            </a:extLst>
          </p:cNvPr>
          <p:cNvSpPr>
            <a:spLocks noGrp="1"/>
          </p:cNvSpPr>
          <p:nvPr>
            <p:ph type="title"/>
          </p:nvPr>
        </p:nvSpPr>
        <p:spPr/>
        <p:txBody>
          <a:bodyPr/>
          <a:lstStyle/>
          <a:p>
            <a:r>
              <a:rPr lang="en-US" dirty="0"/>
              <a:t>The spotted Poland china </a:t>
            </a:r>
          </a:p>
        </p:txBody>
      </p:sp>
      <p:sp>
        <p:nvSpPr>
          <p:cNvPr id="3" name="Content Placeholder 2">
            <a:extLst>
              <a:ext uri="{FF2B5EF4-FFF2-40B4-BE49-F238E27FC236}">
                <a16:creationId xmlns:a16="http://schemas.microsoft.com/office/drawing/2014/main" id="{4806D4C2-A3AD-9144-A6C8-30F0BBDCED94}"/>
              </a:ext>
            </a:extLst>
          </p:cNvPr>
          <p:cNvSpPr>
            <a:spLocks noGrp="1"/>
          </p:cNvSpPr>
          <p:nvPr>
            <p:ph sz="quarter" idx="13"/>
          </p:nvPr>
        </p:nvSpPr>
        <p:spPr/>
        <p:txBody>
          <a:bodyPr/>
          <a:lstStyle/>
          <a:p>
            <a:r>
              <a:rPr lang="en-US" cap="none" dirty="0">
                <a:latin typeface="Times New Roman" panose="02020603050405020304" pitchFamily="18" charset="0"/>
                <a:cs typeface="Times New Roman" panose="02020603050405020304" pitchFamily="18" charset="0"/>
              </a:rPr>
              <a:t>The spotted </a:t>
            </a:r>
            <a:r>
              <a:rPr lang="en-US" cap="none" dirty="0" err="1">
                <a:latin typeface="Times New Roman" panose="02020603050405020304" pitchFamily="18" charset="0"/>
                <a:cs typeface="Times New Roman" panose="02020603050405020304" pitchFamily="18" charset="0"/>
              </a:rPr>
              <a:t>poland</a:t>
            </a:r>
            <a:r>
              <a:rPr lang="en-US" cap="none" dirty="0">
                <a:latin typeface="Times New Roman" panose="02020603050405020304" pitchFamily="18" charset="0"/>
                <a:cs typeface="Times New Roman" panose="02020603050405020304" pitchFamily="18" charset="0"/>
              </a:rPr>
              <a:t> china was developed in Indiana</a:t>
            </a:r>
          </a:p>
          <a:p>
            <a:r>
              <a:rPr lang="en-US" cap="none" dirty="0">
                <a:latin typeface="Times New Roman" panose="02020603050405020304" pitchFamily="18" charset="0"/>
                <a:cs typeface="Times New Roman" panose="02020603050405020304" pitchFamily="18" charset="0"/>
              </a:rPr>
              <a:t>It was developed by crossing hogs of </a:t>
            </a:r>
            <a:r>
              <a:rPr lang="en-US" cap="none" dirty="0" err="1">
                <a:latin typeface="Times New Roman" panose="02020603050405020304" pitchFamily="18" charset="0"/>
                <a:cs typeface="Times New Roman" panose="02020603050405020304" pitchFamily="18" charset="0"/>
              </a:rPr>
              <a:t>poland</a:t>
            </a:r>
            <a:r>
              <a:rPr lang="en-US" cap="none" dirty="0">
                <a:latin typeface="Times New Roman" panose="02020603050405020304" pitchFamily="18" charset="0"/>
                <a:cs typeface="Times New Roman" panose="02020603050405020304" pitchFamily="18" charset="0"/>
              </a:rPr>
              <a:t> china breeding with spotted hogs being grown in the area</a:t>
            </a:r>
          </a:p>
          <a:p>
            <a:r>
              <a:rPr lang="en-US" cap="none" dirty="0">
                <a:latin typeface="Times New Roman" panose="02020603050405020304" pitchFamily="18" charset="0"/>
                <a:cs typeface="Times New Roman" panose="02020603050405020304" pitchFamily="18" charset="0"/>
              </a:rPr>
              <a:t>Spots are black and white, and at least 20% of the body must either be black or white to be registered as a spotted </a:t>
            </a:r>
            <a:r>
              <a:rPr lang="en-US" cap="none" dirty="0" err="1">
                <a:latin typeface="Times New Roman" panose="02020603050405020304" pitchFamily="18" charset="0"/>
                <a:cs typeface="Times New Roman" panose="02020603050405020304" pitchFamily="18" charset="0"/>
              </a:rPr>
              <a:t>poland</a:t>
            </a:r>
            <a:r>
              <a:rPr lang="en-US" cap="none" dirty="0">
                <a:latin typeface="Times New Roman" panose="02020603050405020304" pitchFamily="18" charset="0"/>
                <a:cs typeface="Times New Roman" panose="02020603050405020304" pitchFamily="18" charset="0"/>
              </a:rPr>
              <a:t> china</a:t>
            </a:r>
          </a:p>
          <a:p>
            <a:r>
              <a:rPr lang="en-US" cap="none" dirty="0">
                <a:latin typeface="Times New Roman" panose="02020603050405020304" pitchFamily="18" charset="0"/>
                <a:cs typeface="Times New Roman" panose="02020603050405020304" pitchFamily="18" charset="0"/>
              </a:rPr>
              <a:t>Spots also have forward drooping ears</a:t>
            </a:r>
          </a:p>
          <a:p>
            <a:r>
              <a:rPr lang="en-US" cap="none" dirty="0">
                <a:latin typeface="Times New Roman" panose="02020603050405020304" pitchFamily="18" charset="0"/>
                <a:cs typeface="Times New Roman" panose="02020603050405020304" pitchFamily="18" charset="0"/>
              </a:rPr>
              <a:t>Breeders strive to produce large-framed hogs with efficient gains and good muscling. </a:t>
            </a:r>
          </a:p>
          <a:p>
            <a:endParaRPr lang="en-US" dirty="0"/>
          </a:p>
        </p:txBody>
      </p:sp>
    </p:spTree>
    <p:extLst>
      <p:ext uri="{BB962C8B-B14F-4D97-AF65-F5344CB8AC3E}">
        <p14:creationId xmlns:p14="http://schemas.microsoft.com/office/powerpoint/2010/main" val="526644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59A50C-73A9-7E4B-B1A6-F869A4A06FF0}"/>
              </a:ext>
            </a:extLst>
          </p:cNvPr>
          <p:cNvPicPr>
            <a:picLocks noChangeAspect="1"/>
          </p:cNvPicPr>
          <p:nvPr/>
        </p:nvPicPr>
        <p:blipFill rotWithShape="1">
          <a:blip r:embed="rId2"/>
          <a:srcRect t="11453" b="10280"/>
          <a:stretch/>
        </p:blipFill>
        <p:spPr>
          <a:xfrm>
            <a:off x="503431" y="3429000"/>
            <a:ext cx="4880982" cy="2704171"/>
          </a:xfrm>
          <a:prstGeom prst="rect">
            <a:avLst/>
          </a:prstGeom>
        </p:spPr>
      </p:pic>
      <p:pic>
        <p:nvPicPr>
          <p:cNvPr id="3" name="Picture 2">
            <a:extLst>
              <a:ext uri="{FF2B5EF4-FFF2-40B4-BE49-F238E27FC236}">
                <a16:creationId xmlns:a16="http://schemas.microsoft.com/office/drawing/2014/main" id="{471F85F6-D63B-594E-A3BA-7C286CCD5ADE}"/>
              </a:ext>
            </a:extLst>
          </p:cNvPr>
          <p:cNvPicPr>
            <a:picLocks noChangeAspect="1"/>
          </p:cNvPicPr>
          <p:nvPr/>
        </p:nvPicPr>
        <p:blipFill>
          <a:blip r:embed="rId3"/>
          <a:stretch>
            <a:fillRect/>
          </a:stretch>
        </p:blipFill>
        <p:spPr>
          <a:xfrm>
            <a:off x="6471426" y="1475213"/>
            <a:ext cx="4682736" cy="3116148"/>
          </a:xfrm>
          <a:prstGeom prst="rect">
            <a:avLst/>
          </a:prstGeom>
        </p:spPr>
      </p:pic>
      <p:pic>
        <p:nvPicPr>
          <p:cNvPr id="4" name="Picture 3">
            <a:extLst>
              <a:ext uri="{FF2B5EF4-FFF2-40B4-BE49-F238E27FC236}">
                <a16:creationId xmlns:a16="http://schemas.microsoft.com/office/drawing/2014/main" id="{84141331-4BD4-4849-B216-339562E7698F}"/>
              </a:ext>
            </a:extLst>
          </p:cNvPr>
          <p:cNvPicPr>
            <a:picLocks noChangeAspect="1"/>
          </p:cNvPicPr>
          <p:nvPr/>
        </p:nvPicPr>
        <p:blipFill>
          <a:blip r:embed="rId4"/>
          <a:stretch>
            <a:fillRect/>
          </a:stretch>
        </p:blipFill>
        <p:spPr>
          <a:xfrm>
            <a:off x="669073" y="90007"/>
            <a:ext cx="4549698" cy="3249784"/>
          </a:xfrm>
          <a:prstGeom prst="rect">
            <a:avLst/>
          </a:prstGeom>
        </p:spPr>
      </p:pic>
    </p:spTree>
    <p:extLst>
      <p:ext uri="{BB962C8B-B14F-4D97-AF65-F5344CB8AC3E}">
        <p14:creationId xmlns:p14="http://schemas.microsoft.com/office/powerpoint/2010/main" val="151291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6E73D-F2ED-B742-833D-CCDC0A7BBCDF}"/>
              </a:ext>
            </a:extLst>
          </p:cNvPr>
          <p:cNvSpPr>
            <a:spLocks noGrp="1"/>
          </p:cNvSpPr>
          <p:nvPr>
            <p:ph type="title"/>
          </p:nvPr>
        </p:nvSpPr>
        <p:spPr/>
        <p:txBody>
          <a:bodyPr/>
          <a:lstStyle/>
          <a:p>
            <a:r>
              <a:rPr lang="en-US" dirty="0"/>
              <a:t>Duroc</a:t>
            </a:r>
          </a:p>
        </p:txBody>
      </p:sp>
      <p:sp>
        <p:nvSpPr>
          <p:cNvPr id="3" name="Content Placeholder 2">
            <a:extLst>
              <a:ext uri="{FF2B5EF4-FFF2-40B4-BE49-F238E27FC236}">
                <a16:creationId xmlns:a16="http://schemas.microsoft.com/office/drawing/2014/main" id="{33B45E77-8A86-7E4A-BE59-05840F83E8E9}"/>
              </a:ext>
            </a:extLst>
          </p:cNvPr>
          <p:cNvSpPr>
            <a:spLocks noGrp="1"/>
          </p:cNvSpPr>
          <p:nvPr>
            <p:ph sz="quarter" idx="13"/>
          </p:nvPr>
        </p:nvSpPr>
        <p:spPr/>
        <p:txBody>
          <a:bodyPr>
            <a:normAutofit lnSpcReduction="10000"/>
          </a:bodyPr>
          <a:lstStyle/>
          <a:p>
            <a:r>
              <a:rPr lang="en-US" sz="2400" cap="none" dirty="0">
                <a:latin typeface="Times New Roman" panose="02020603050405020304" pitchFamily="18" charset="0"/>
                <a:cs typeface="Times New Roman" panose="02020603050405020304" pitchFamily="18" charset="0"/>
              </a:rPr>
              <a:t>The duroc originated in the united states from red hogs raised in the eastern US before 1865</a:t>
            </a:r>
          </a:p>
          <a:p>
            <a:r>
              <a:rPr lang="en-US" sz="2400" cap="none" dirty="0">
                <a:latin typeface="Times New Roman" panose="02020603050405020304" pitchFamily="18" charset="0"/>
                <a:cs typeface="Times New Roman" panose="02020603050405020304" pitchFamily="18" charset="0"/>
              </a:rPr>
              <a:t>Durocs are red but can vary from light to dark, with a medium cherry color being preferred </a:t>
            </a:r>
          </a:p>
          <a:p>
            <a:r>
              <a:rPr lang="en-US" sz="2400" cap="none" dirty="0">
                <a:latin typeface="Times New Roman" panose="02020603050405020304" pitchFamily="18" charset="0"/>
                <a:cs typeface="Times New Roman" panose="02020603050405020304" pitchFamily="18" charset="0"/>
              </a:rPr>
              <a:t>They also have forward drooping ears</a:t>
            </a:r>
          </a:p>
          <a:p>
            <a:r>
              <a:rPr lang="en-US" sz="2400" cap="none" dirty="0">
                <a:latin typeface="Times New Roman" panose="02020603050405020304" pitchFamily="18" charset="0"/>
                <a:cs typeface="Times New Roman" panose="02020603050405020304" pitchFamily="18" charset="0"/>
              </a:rPr>
              <a:t>Durocs possess good mothering ability, growth rate, and feed conversion, and is one of the most popular breeds in the united states. </a:t>
            </a:r>
          </a:p>
        </p:txBody>
      </p:sp>
    </p:spTree>
    <p:extLst>
      <p:ext uri="{BB962C8B-B14F-4D97-AF65-F5344CB8AC3E}">
        <p14:creationId xmlns:p14="http://schemas.microsoft.com/office/powerpoint/2010/main" val="52301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B6CDED-8B7D-1147-BAAC-E31C0924845C}"/>
              </a:ext>
            </a:extLst>
          </p:cNvPr>
          <p:cNvPicPr>
            <a:picLocks noChangeAspect="1"/>
          </p:cNvPicPr>
          <p:nvPr/>
        </p:nvPicPr>
        <p:blipFill>
          <a:blip r:embed="rId2"/>
          <a:stretch>
            <a:fillRect/>
          </a:stretch>
        </p:blipFill>
        <p:spPr>
          <a:xfrm>
            <a:off x="279943" y="3013927"/>
            <a:ext cx="4688236" cy="2885068"/>
          </a:xfrm>
          <a:prstGeom prst="rect">
            <a:avLst/>
          </a:prstGeom>
        </p:spPr>
      </p:pic>
      <p:pic>
        <p:nvPicPr>
          <p:cNvPr id="3" name="Picture 2">
            <a:extLst>
              <a:ext uri="{FF2B5EF4-FFF2-40B4-BE49-F238E27FC236}">
                <a16:creationId xmlns:a16="http://schemas.microsoft.com/office/drawing/2014/main" id="{BF70B411-9CF6-3C43-9432-4115E984E7B0}"/>
              </a:ext>
            </a:extLst>
          </p:cNvPr>
          <p:cNvPicPr>
            <a:picLocks noChangeAspect="1"/>
          </p:cNvPicPr>
          <p:nvPr/>
        </p:nvPicPr>
        <p:blipFill>
          <a:blip r:embed="rId3"/>
          <a:stretch>
            <a:fillRect/>
          </a:stretch>
        </p:blipFill>
        <p:spPr>
          <a:xfrm>
            <a:off x="105936" y="103613"/>
            <a:ext cx="4173963" cy="2767519"/>
          </a:xfrm>
          <a:prstGeom prst="rect">
            <a:avLst/>
          </a:prstGeom>
        </p:spPr>
      </p:pic>
      <p:pic>
        <p:nvPicPr>
          <p:cNvPr id="4" name="Picture 3">
            <a:extLst>
              <a:ext uri="{FF2B5EF4-FFF2-40B4-BE49-F238E27FC236}">
                <a16:creationId xmlns:a16="http://schemas.microsoft.com/office/drawing/2014/main" id="{4E93C333-6B14-4043-AF2D-868789D96F5E}"/>
              </a:ext>
            </a:extLst>
          </p:cNvPr>
          <p:cNvPicPr>
            <a:picLocks noChangeAspect="1"/>
          </p:cNvPicPr>
          <p:nvPr/>
        </p:nvPicPr>
        <p:blipFill>
          <a:blip r:embed="rId4"/>
          <a:stretch>
            <a:fillRect/>
          </a:stretch>
        </p:blipFill>
        <p:spPr>
          <a:xfrm>
            <a:off x="5603753" y="791272"/>
            <a:ext cx="5178702" cy="3446191"/>
          </a:xfrm>
          <a:prstGeom prst="rect">
            <a:avLst/>
          </a:prstGeom>
        </p:spPr>
      </p:pic>
    </p:spTree>
    <p:extLst>
      <p:ext uri="{BB962C8B-B14F-4D97-AF65-F5344CB8AC3E}">
        <p14:creationId xmlns:p14="http://schemas.microsoft.com/office/powerpoint/2010/main" val="3811785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F8B5A-CA89-944B-8B08-DB6D470ABB88}"/>
              </a:ext>
            </a:extLst>
          </p:cNvPr>
          <p:cNvSpPr>
            <a:spLocks noGrp="1"/>
          </p:cNvSpPr>
          <p:nvPr>
            <p:ph type="title"/>
          </p:nvPr>
        </p:nvSpPr>
        <p:spPr/>
        <p:txBody>
          <a:bodyPr>
            <a:normAutofit/>
          </a:bodyPr>
          <a:lstStyle/>
          <a:p>
            <a:r>
              <a:rPr lang="en-US" b="1" dirty="0"/>
              <a:t>Dam or Sow Breeds </a:t>
            </a:r>
            <a:endParaRPr lang="en-US" dirty="0"/>
          </a:p>
        </p:txBody>
      </p:sp>
      <p:sp>
        <p:nvSpPr>
          <p:cNvPr id="3" name="Content Placeholder 2">
            <a:extLst>
              <a:ext uri="{FF2B5EF4-FFF2-40B4-BE49-F238E27FC236}">
                <a16:creationId xmlns:a16="http://schemas.microsoft.com/office/drawing/2014/main" id="{612B0251-98B2-9A47-9D2F-556370647B1F}"/>
              </a:ext>
            </a:extLst>
          </p:cNvPr>
          <p:cNvSpPr>
            <a:spLocks noGrp="1"/>
          </p:cNvSpPr>
          <p:nvPr>
            <p:ph sz="quarter" idx="13"/>
          </p:nvPr>
        </p:nvSpPr>
        <p:spPr/>
        <p:txBody>
          <a:bodyPr>
            <a:normAutofit/>
          </a:bodyPr>
          <a:lstStyle/>
          <a:p>
            <a:r>
              <a:rPr lang="en-US" sz="2400" cap="none" dirty="0">
                <a:latin typeface="Times New Roman" panose="02020603050405020304" pitchFamily="18" charset="0"/>
                <a:cs typeface="Times New Roman" panose="02020603050405020304" pitchFamily="18" charset="0"/>
              </a:rPr>
              <a:t>The sow breeds are known for their prolificacy and excellent mothering and milking ability while producing acceptable carcasses</a:t>
            </a:r>
          </a:p>
          <a:p>
            <a:r>
              <a:rPr lang="en-US" sz="2400" cap="none" dirty="0">
                <a:latin typeface="Times New Roman" panose="02020603050405020304" pitchFamily="18" charset="0"/>
                <a:cs typeface="Times New Roman" panose="02020603050405020304" pitchFamily="18" charset="0"/>
              </a:rPr>
              <a:t>All the sow breeds are white in color, but their ear types vary with the breeds</a:t>
            </a:r>
          </a:p>
          <a:p>
            <a:r>
              <a:rPr lang="en-US" sz="2400" cap="none" dirty="0">
                <a:latin typeface="Times New Roman" panose="02020603050405020304" pitchFamily="18" charset="0"/>
                <a:cs typeface="Times New Roman" panose="02020603050405020304" pitchFamily="18" charset="0"/>
              </a:rPr>
              <a:t>This breed type includes the </a:t>
            </a:r>
            <a:r>
              <a:rPr lang="en-US" sz="2400" cap="none" dirty="0" err="1">
                <a:latin typeface="Times New Roman" panose="02020603050405020304" pitchFamily="18" charset="0"/>
                <a:cs typeface="Times New Roman" panose="02020603050405020304" pitchFamily="18" charset="0"/>
              </a:rPr>
              <a:t>chester</a:t>
            </a:r>
            <a:r>
              <a:rPr lang="en-US" sz="2400" cap="none" dirty="0">
                <a:latin typeface="Times New Roman" panose="02020603050405020304" pitchFamily="18" charset="0"/>
                <a:cs typeface="Times New Roman" panose="02020603050405020304" pitchFamily="18" charset="0"/>
              </a:rPr>
              <a:t> white, the landrace, and the </a:t>
            </a:r>
            <a:r>
              <a:rPr lang="en-US" sz="2400" cap="none" dirty="0" err="1">
                <a:latin typeface="Times New Roman" panose="02020603050405020304" pitchFamily="18" charset="0"/>
                <a:cs typeface="Times New Roman" panose="02020603050405020304" pitchFamily="18" charset="0"/>
              </a:rPr>
              <a:t>yorkshire</a:t>
            </a:r>
            <a:r>
              <a:rPr lang="en-US" sz="2400" cap="none"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57134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F6B9-D456-C048-85C0-2EAE19A1CF2D}"/>
              </a:ext>
            </a:extLst>
          </p:cNvPr>
          <p:cNvSpPr>
            <a:spLocks noGrp="1"/>
          </p:cNvSpPr>
          <p:nvPr>
            <p:ph type="title"/>
          </p:nvPr>
        </p:nvSpPr>
        <p:spPr/>
        <p:txBody>
          <a:bodyPr/>
          <a:lstStyle/>
          <a:p>
            <a:r>
              <a:rPr lang="en-US" dirty="0"/>
              <a:t>The Chester white </a:t>
            </a:r>
          </a:p>
        </p:txBody>
      </p:sp>
      <p:sp>
        <p:nvSpPr>
          <p:cNvPr id="3" name="Content Placeholder 2">
            <a:extLst>
              <a:ext uri="{FF2B5EF4-FFF2-40B4-BE49-F238E27FC236}">
                <a16:creationId xmlns:a16="http://schemas.microsoft.com/office/drawing/2014/main" id="{1DC49614-4E75-B841-9D2F-0EA29FBBB179}"/>
              </a:ext>
            </a:extLst>
          </p:cNvPr>
          <p:cNvSpPr>
            <a:spLocks noGrp="1"/>
          </p:cNvSpPr>
          <p:nvPr>
            <p:ph sz="quarter" idx="13"/>
          </p:nvPr>
        </p:nvSpPr>
        <p:spPr/>
        <p:txBody>
          <a:bodyPr>
            <a:normAutofit/>
          </a:bodyPr>
          <a:lstStyle/>
          <a:p>
            <a:r>
              <a:rPr lang="en-US" sz="2400" cap="none" dirty="0">
                <a:latin typeface="Times New Roman" panose="02020603050405020304" pitchFamily="18" charset="0"/>
                <a:cs typeface="Times New Roman" panose="02020603050405020304" pitchFamily="18" charset="0"/>
              </a:rPr>
              <a:t>The Chester white originated in Chester county, Pennsylvania</a:t>
            </a:r>
          </a:p>
          <a:p>
            <a:r>
              <a:rPr lang="en-US" sz="2400" cap="none" dirty="0">
                <a:latin typeface="Times New Roman" panose="02020603050405020304" pitchFamily="18" charset="0"/>
                <a:cs typeface="Times New Roman" panose="02020603050405020304" pitchFamily="18" charset="0"/>
              </a:rPr>
              <a:t>Yorkshire, Lincolnshire, and Cheshire hogs were mixed in breeding prior to 1815</a:t>
            </a:r>
          </a:p>
          <a:p>
            <a:r>
              <a:rPr lang="en-US" sz="2400" cap="none" dirty="0">
                <a:latin typeface="Times New Roman" panose="02020603050405020304" pitchFamily="18" charset="0"/>
                <a:cs typeface="Times New Roman" panose="02020603050405020304" pitchFamily="18" charset="0"/>
              </a:rPr>
              <a:t>These hogs formed the foundation of the Chester white breed</a:t>
            </a:r>
          </a:p>
          <a:p>
            <a:r>
              <a:rPr lang="en-US" sz="2400" cap="none" dirty="0">
                <a:latin typeface="Times New Roman" panose="02020603050405020304" pitchFamily="18" charset="0"/>
                <a:cs typeface="Times New Roman" panose="02020603050405020304" pitchFamily="18" charset="0"/>
              </a:rPr>
              <a:t>They are solid white in color with forward drooping ears</a:t>
            </a:r>
          </a:p>
          <a:p>
            <a:r>
              <a:rPr lang="en-US" sz="2400" cap="none" dirty="0">
                <a:latin typeface="Times New Roman" panose="02020603050405020304" pitchFamily="18" charset="0"/>
                <a:cs typeface="Times New Roman" panose="02020603050405020304" pitchFamily="18" charset="0"/>
              </a:rPr>
              <a:t>The Chester whites are known for their mothering ability. </a:t>
            </a:r>
          </a:p>
        </p:txBody>
      </p:sp>
    </p:spTree>
    <p:extLst>
      <p:ext uri="{BB962C8B-B14F-4D97-AF65-F5344CB8AC3E}">
        <p14:creationId xmlns:p14="http://schemas.microsoft.com/office/powerpoint/2010/main" val="1268582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90618-BB9C-3341-BEB3-560F18F46705}"/>
              </a:ext>
            </a:extLst>
          </p:cNvPr>
          <p:cNvPicPr>
            <a:picLocks noChangeAspect="1"/>
          </p:cNvPicPr>
          <p:nvPr/>
        </p:nvPicPr>
        <p:blipFill rotWithShape="1">
          <a:blip r:embed="rId2"/>
          <a:srcRect b="20488"/>
          <a:stretch/>
        </p:blipFill>
        <p:spPr>
          <a:xfrm>
            <a:off x="107794" y="128239"/>
            <a:ext cx="4594975" cy="2726473"/>
          </a:xfrm>
          <a:prstGeom prst="rect">
            <a:avLst/>
          </a:prstGeom>
        </p:spPr>
      </p:pic>
      <p:pic>
        <p:nvPicPr>
          <p:cNvPr id="3" name="Picture 2">
            <a:extLst>
              <a:ext uri="{FF2B5EF4-FFF2-40B4-BE49-F238E27FC236}">
                <a16:creationId xmlns:a16="http://schemas.microsoft.com/office/drawing/2014/main" id="{1ABA0964-A1AE-B84D-B96A-6D6555E9BB9C}"/>
              </a:ext>
            </a:extLst>
          </p:cNvPr>
          <p:cNvPicPr>
            <a:picLocks noChangeAspect="1"/>
          </p:cNvPicPr>
          <p:nvPr/>
        </p:nvPicPr>
        <p:blipFill>
          <a:blip r:embed="rId3"/>
          <a:stretch>
            <a:fillRect/>
          </a:stretch>
        </p:blipFill>
        <p:spPr>
          <a:xfrm>
            <a:off x="312234" y="3007440"/>
            <a:ext cx="4827703" cy="3212617"/>
          </a:xfrm>
          <a:prstGeom prst="rect">
            <a:avLst/>
          </a:prstGeom>
        </p:spPr>
      </p:pic>
      <p:pic>
        <p:nvPicPr>
          <p:cNvPr id="4" name="Picture 3">
            <a:extLst>
              <a:ext uri="{FF2B5EF4-FFF2-40B4-BE49-F238E27FC236}">
                <a16:creationId xmlns:a16="http://schemas.microsoft.com/office/drawing/2014/main" id="{23F09A6A-BFC3-2F4F-A723-CD0078F5027A}"/>
              </a:ext>
            </a:extLst>
          </p:cNvPr>
          <p:cNvPicPr>
            <a:picLocks noChangeAspect="1"/>
          </p:cNvPicPr>
          <p:nvPr/>
        </p:nvPicPr>
        <p:blipFill>
          <a:blip r:embed="rId4"/>
          <a:stretch>
            <a:fillRect/>
          </a:stretch>
        </p:blipFill>
        <p:spPr>
          <a:xfrm>
            <a:off x="5728010" y="391222"/>
            <a:ext cx="5486400" cy="4648200"/>
          </a:xfrm>
          <a:prstGeom prst="rect">
            <a:avLst/>
          </a:prstGeom>
        </p:spPr>
      </p:pic>
    </p:spTree>
    <p:extLst>
      <p:ext uri="{BB962C8B-B14F-4D97-AF65-F5344CB8AC3E}">
        <p14:creationId xmlns:p14="http://schemas.microsoft.com/office/powerpoint/2010/main" val="4014279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5B825F-9D95-1C4B-9E07-7786B02A3F60}"/>
              </a:ext>
            </a:extLst>
          </p:cNvPr>
          <p:cNvSpPr>
            <a:spLocks noGrp="1"/>
          </p:cNvSpPr>
          <p:nvPr>
            <p:ph sz="quarter" idx="13"/>
          </p:nvPr>
        </p:nvSpPr>
        <p:spPr>
          <a:xfrm>
            <a:off x="898646" y="323804"/>
            <a:ext cx="10394707" cy="3311189"/>
          </a:xfrm>
        </p:spPr>
        <p:txBody>
          <a:bodyPr>
            <a:normAutofit/>
          </a:bodyPr>
          <a:lstStyle/>
          <a:p>
            <a:r>
              <a:rPr lang="en-US" sz="2400" cap="none" dirty="0">
                <a:latin typeface="Times New Roman" panose="02020603050405020304" pitchFamily="18" charset="0"/>
                <a:cs typeface="Times New Roman" panose="02020603050405020304" pitchFamily="18" charset="0"/>
              </a:rPr>
              <a:t>There are many breeds of swine</a:t>
            </a:r>
          </a:p>
          <a:p>
            <a:r>
              <a:rPr lang="en-US" sz="2400" cap="none" dirty="0">
                <a:latin typeface="Times New Roman" panose="02020603050405020304" pitchFamily="18" charset="0"/>
                <a:cs typeface="Times New Roman" panose="02020603050405020304" pitchFamily="18" charset="0"/>
              </a:rPr>
              <a:t>Different types of breeds are raised for specific purposes</a:t>
            </a:r>
          </a:p>
          <a:p>
            <a:r>
              <a:rPr lang="en-US" sz="2400" cap="none" dirty="0">
                <a:latin typeface="Times New Roman" panose="02020603050405020304" pitchFamily="18" charset="0"/>
                <a:cs typeface="Times New Roman" panose="02020603050405020304" pitchFamily="18" charset="0"/>
              </a:rPr>
              <a:t>The types of breeds are divided into sire or boar breeds and dam or saddle breeds</a:t>
            </a:r>
          </a:p>
        </p:txBody>
      </p:sp>
      <p:pic>
        <p:nvPicPr>
          <p:cNvPr id="4" name="Picture 3">
            <a:extLst>
              <a:ext uri="{FF2B5EF4-FFF2-40B4-BE49-F238E27FC236}">
                <a16:creationId xmlns:a16="http://schemas.microsoft.com/office/drawing/2014/main" id="{8E5104A7-D65F-2B46-8708-1B8870CF56FC}"/>
              </a:ext>
            </a:extLst>
          </p:cNvPr>
          <p:cNvPicPr>
            <a:picLocks noChangeAspect="1"/>
          </p:cNvPicPr>
          <p:nvPr/>
        </p:nvPicPr>
        <p:blipFill>
          <a:blip r:embed="rId2"/>
          <a:stretch>
            <a:fillRect/>
          </a:stretch>
        </p:blipFill>
        <p:spPr>
          <a:xfrm>
            <a:off x="7800853" y="3125594"/>
            <a:ext cx="3492500" cy="2324100"/>
          </a:xfrm>
          <a:prstGeom prst="rect">
            <a:avLst/>
          </a:prstGeom>
        </p:spPr>
      </p:pic>
    </p:spTree>
    <p:extLst>
      <p:ext uri="{BB962C8B-B14F-4D97-AF65-F5344CB8AC3E}">
        <p14:creationId xmlns:p14="http://schemas.microsoft.com/office/powerpoint/2010/main" val="3902594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33F12-6D81-A942-95A8-B2A2E2D3F7FC}"/>
              </a:ext>
            </a:extLst>
          </p:cNvPr>
          <p:cNvSpPr>
            <a:spLocks noGrp="1"/>
          </p:cNvSpPr>
          <p:nvPr>
            <p:ph type="title"/>
          </p:nvPr>
        </p:nvSpPr>
        <p:spPr/>
        <p:txBody>
          <a:bodyPr/>
          <a:lstStyle/>
          <a:p>
            <a:r>
              <a:rPr lang="en-US" dirty="0"/>
              <a:t>landrace</a:t>
            </a:r>
          </a:p>
        </p:txBody>
      </p:sp>
      <p:sp>
        <p:nvSpPr>
          <p:cNvPr id="3" name="Content Placeholder 2">
            <a:extLst>
              <a:ext uri="{FF2B5EF4-FFF2-40B4-BE49-F238E27FC236}">
                <a16:creationId xmlns:a16="http://schemas.microsoft.com/office/drawing/2014/main" id="{468C94DE-AEC3-1B4F-BEB1-1D70ABFFAAB0}"/>
              </a:ext>
            </a:extLst>
          </p:cNvPr>
          <p:cNvSpPr>
            <a:spLocks noGrp="1"/>
          </p:cNvSpPr>
          <p:nvPr>
            <p:ph sz="quarter" idx="13"/>
          </p:nvPr>
        </p:nvSpPr>
        <p:spPr/>
        <p:txBody>
          <a:bodyPr>
            <a:normAutofit fontScale="92500" lnSpcReduction="10000"/>
          </a:bodyPr>
          <a:lstStyle/>
          <a:p>
            <a:r>
              <a:rPr lang="en-US" sz="2400" cap="none" dirty="0">
                <a:latin typeface="Times New Roman" panose="02020603050405020304" pitchFamily="18" charset="0"/>
                <a:cs typeface="Times New Roman" panose="02020603050405020304" pitchFamily="18" charset="0"/>
              </a:rPr>
              <a:t>The landrace originated in Denmark, Norway, and Sweden</a:t>
            </a:r>
          </a:p>
          <a:p>
            <a:r>
              <a:rPr lang="en-US" sz="2400" cap="none" dirty="0">
                <a:latin typeface="Times New Roman" panose="02020603050405020304" pitchFamily="18" charset="0"/>
                <a:cs typeface="Times New Roman" panose="02020603050405020304" pitchFamily="18" charset="0"/>
              </a:rPr>
              <a:t>In 1934, the first landrace hogs were imported into the united states for experimental purposes by the USDA</a:t>
            </a:r>
          </a:p>
          <a:p>
            <a:r>
              <a:rPr lang="en-US" sz="2400" cap="none" dirty="0">
                <a:latin typeface="Times New Roman" panose="02020603050405020304" pitchFamily="18" charset="0"/>
                <a:cs typeface="Times New Roman" panose="02020603050405020304" pitchFamily="18" charset="0"/>
              </a:rPr>
              <a:t>They are white in color and have very large drooping ears</a:t>
            </a:r>
          </a:p>
          <a:p>
            <a:r>
              <a:rPr lang="en-US" sz="2400" cap="none" dirty="0">
                <a:latin typeface="Times New Roman" panose="02020603050405020304" pitchFamily="18" charset="0"/>
                <a:cs typeface="Times New Roman" panose="02020603050405020304" pitchFamily="18" charset="0"/>
              </a:rPr>
              <a:t>They also have very long bodies, which make them better equipped to carry and nurse a larger litter</a:t>
            </a:r>
          </a:p>
          <a:p>
            <a:r>
              <a:rPr lang="en-US" sz="2400" cap="none" dirty="0">
                <a:latin typeface="Times New Roman" panose="02020603050405020304" pitchFamily="18" charset="0"/>
                <a:cs typeface="Times New Roman" panose="02020603050405020304" pitchFamily="18" charset="0"/>
              </a:rPr>
              <a:t>Landrace sows are known for their mothering ability and large litters. </a:t>
            </a:r>
          </a:p>
        </p:txBody>
      </p:sp>
    </p:spTree>
    <p:extLst>
      <p:ext uri="{BB962C8B-B14F-4D97-AF65-F5344CB8AC3E}">
        <p14:creationId xmlns:p14="http://schemas.microsoft.com/office/powerpoint/2010/main" val="3304406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371D21-7F82-B649-9EE3-8750C02A935E}"/>
              </a:ext>
            </a:extLst>
          </p:cNvPr>
          <p:cNvPicPr>
            <a:picLocks noChangeAspect="1"/>
          </p:cNvPicPr>
          <p:nvPr/>
        </p:nvPicPr>
        <p:blipFill>
          <a:blip r:embed="rId2"/>
          <a:stretch>
            <a:fillRect/>
          </a:stretch>
        </p:blipFill>
        <p:spPr>
          <a:xfrm>
            <a:off x="121522" y="2609385"/>
            <a:ext cx="4428176" cy="2846685"/>
          </a:xfrm>
          <a:prstGeom prst="rect">
            <a:avLst/>
          </a:prstGeom>
        </p:spPr>
      </p:pic>
      <p:pic>
        <p:nvPicPr>
          <p:cNvPr id="3" name="Picture 2">
            <a:extLst>
              <a:ext uri="{FF2B5EF4-FFF2-40B4-BE49-F238E27FC236}">
                <a16:creationId xmlns:a16="http://schemas.microsoft.com/office/drawing/2014/main" id="{B0267385-E5D6-FA40-B5BE-111F8927E41B}"/>
              </a:ext>
            </a:extLst>
          </p:cNvPr>
          <p:cNvPicPr>
            <a:picLocks noChangeAspect="1"/>
          </p:cNvPicPr>
          <p:nvPr/>
        </p:nvPicPr>
        <p:blipFill>
          <a:blip r:embed="rId3"/>
          <a:stretch>
            <a:fillRect/>
          </a:stretch>
        </p:blipFill>
        <p:spPr>
          <a:xfrm>
            <a:off x="121522" y="136446"/>
            <a:ext cx="4793224" cy="2285999"/>
          </a:xfrm>
          <a:prstGeom prst="rect">
            <a:avLst/>
          </a:prstGeom>
        </p:spPr>
      </p:pic>
      <p:pic>
        <p:nvPicPr>
          <p:cNvPr id="4" name="Picture 3">
            <a:extLst>
              <a:ext uri="{FF2B5EF4-FFF2-40B4-BE49-F238E27FC236}">
                <a16:creationId xmlns:a16="http://schemas.microsoft.com/office/drawing/2014/main" id="{D82F3169-80F0-514C-8153-6A00A565C357}"/>
              </a:ext>
            </a:extLst>
          </p:cNvPr>
          <p:cNvPicPr>
            <a:picLocks noChangeAspect="1"/>
          </p:cNvPicPr>
          <p:nvPr/>
        </p:nvPicPr>
        <p:blipFill rotWithShape="1">
          <a:blip r:embed="rId4"/>
          <a:srcRect t="9611" b="10390"/>
          <a:stretch/>
        </p:blipFill>
        <p:spPr>
          <a:xfrm>
            <a:off x="6961072" y="1133892"/>
            <a:ext cx="4004914" cy="3203931"/>
          </a:xfrm>
          <a:prstGeom prst="rect">
            <a:avLst/>
          </a:prstGeom>
        </p:spPr>
      </p:pic>
    </p:spTree>
    <p:extLst>
      <p:ext uri="{BB962C8B-B14F-4D97-AF65-F5344CB8AC3E}">
        <p14:creationId xmlns:p14="http://schemas.microsoft.com/office/powerpoint/2010/main" val="1985689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E0BBD-1337-3A49-9A04-2BDE6A79BE20}"/>
              </a:ext>
            </a:extLst>
          </p:cNvPr>
          <p:cNvSpPr>
            <a:spLocks noGrp="1"/>
          </p:cNvSpPr>
          <p:nvPr>
            <p:ph type="title"/>
          </p:nvPr>
        </p:nvSpPr>
        <p:spPr>
          <a:xfrm>
            <a:off x="683625" y="105937"/>
            <a:ext cx="10396882" cy="1151965"/>
          </a:xfrm>
        </p:spPr>
        <p:txBody>
          <a:bodyPr/>
          <a:lstStyle/>
          <a:p>
            <a:r>
              <a:rPr lang="en-US" dirty="0"/>
              <a:t>Yorkshire </a:t>
            </a:r>
          </a:p>
        </p:txBody>
      </p:sp>
      <p:sp>
        <p:nvSpPr>
          <p:cNvPr id="3" name="Content Placeholder 2">
            <a:extLst>
              <a:ext uri="{FF2B5EF4-FFF2-40B4-BE49-F238E27FC236}">
                <a16:creationId xmlns:a16="http://schemas.microsoft.com/office/drawing/2014/main" id="{EBA81FB6-D4FB-564B-8E62-3D4CACBB4E66}"/>
              </a:ext>
            </a:extLst>
          </p:cNvPr>
          <p:cNvSpPr>
            <a:spLocks noGrp="1"/>
          </p:cNvSpPr>
          <p:nvPr>
            <p:ph sz="quarter" idx="13"/>
          </p:nvPr>
        </p:nvSpPr>
        <p:spPr>
          <a:xfrm>
            <a:off x="685800" y="1092820"/>
            <a:ext cx="10394707" cy="4281765"/>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The Yorkshire originated in England in the county of Yorkshire where it was called the large white</a:t>
            </a:r>
          </a:p>
          <a:p>
            <a:r>
              <a:rPr lang="en-US" cap="none" dirty="0">
                <a:latin typeface="Times New Roman" panose="02020603050405020304" pitchFamily="18" charset="0"/>
                <a:cs typeface="Times New Roman" panose="02020603050405020304" pitchFamily="18" charset="0"/>
              </a:rPr>
              <a:t>These were imported into the united states in the 1800s</a:t>
            </a:r>
          </a:p>
          <a:p>
            <a:r>
              <a:rPr lang="en-US" cap="none" dirty="0">
                <a:latin typeface="Times New Roman" panose="02020603050405020304" pitchFamily="18" charset="0"/>
                <a:cs typeface="Times New Roman" panose="02020603050405020304" pitchFamily="18" charset="0"/>
              </a:rPr>
              <a:t>At that time, many of these hogs were raised in Minnesota, where they became known as Yorkshires</a:t>
            </a:r>
          </a:p>
          <a:p>
            <a:r>
              <a:rPr lang="en-US" cap="none" dirty="0">
                <a:latin typeface="Times New Roman" panose="02020603050405020304" pitchFamily="18" charset="0"/>
                <a:cs typeface="Times New Roman" panose="02020603050405020304" pitchFamily="18" charset="0"/>
              </a:rPr>
              <a:t>They are solid white in color. However, they sometimes have black pigment spots on their skin, which are called freckles</a:t>
            </a:r>
          </a:p>
          <a:p>
            <a:r>
              <a:rPr lang="en-US" cap="none" dirty="0">
                <a:latin typeface="Times New Roman" panose="02020603050405020304" pitchFamily="18" charset="0"/>
                <a:cs typeface="Times New Roman" panose="02020603050405020304" pitchFamily="18" charset="0"/>
              </a:rPr>
              <a:t>Yorkshires have erect ears and a slightly dished face</a:t>
            </a:r>
          </a:p>
          <a:p>
            <a:r>
              <a:rPr lang="en-US" cap="none" dirty="0">
                <a:latin typeface="Times New Roman" panose="02020603050405020304" pitchFamily="18" charset="0"/>
                <a:cs typeface="Times New Roman" panose="02020603050405020304" pitchFamily="18" charset="0"/>
              </a:rPr>
              <a:t>These hogs are known to have large litters, high feed efficiency, rapid growth, good mothering ability, and long carcasses. They are often used in crossbreeding programs. </a:t>
            </a:r>
          </a:p>
        </p:txBody>
      </p:sp>
    </p:spTree>
    <p:extLst>
      <p:ext uri="{BB962C8B-B14F-4D97-AF65-F5344CB8AC3E}">
        <p14:creationId xmlns:p14="http://schemas.microsoft.com/office/powerpoint/2010/main" val="1635152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B3BE5-9018-1D44-A400-D3DC522349D9}"/>
              </a:ext>
            </a:extLst>
          </p:cNvPr>
          <p:cNvPicPr>
            <a:picLocks noChangeAspect="1"/>
          </p:cNvPicPr>
          <p:nvPr/>
        </p:nvPicPr>
        <p:blipFill>
          <a:blip r:embed="rId2"/>
          <a:stretch>
            <a:fillRect/>
          </a:stretch>
        </p:blipFill>
        <p:spPr>
          <a:xfrm>
            <a:off x="6621873" y="1310577"/>
            <a:ext cx="4361924" cy="2993793"/>
          </a:xfrm>
          <a:prstGeom prst="rect">
            <a:avLst/>
          </a:prstGeom>
        </p:spPr>
      </p:pic>
      <p:pic>
        <p:nvPicPr>
          <p:cNvPr id="4" name="Picture 3">
            <a:extLst>
              <a:ext uri="{FF2B5EF4-FFF2-40B4-BE49-F238E27FC236}">
                <a16:creationId xmlns:a16="http://schemas.microsoft.com/office/drawing/2014/main" id="{671E47FC-0763-C941-B188-53C7B28772FD}"/>
              </a:ext>
            </a:extLst>
          </p:cNvPr>
          <p:cNvPicPr>
            <a:picLocks noChangeAspect="1"/>
          </p:cNvPicPr>
          <p:nvPr/>
        </p:nvPicPr>
        <p:blipFill>
          <a:blip r:embed="rId3"/>
          <a:stretch>
            <a:fillRect/>
          </a:stretch>
        </p:blipFill>
        <p:spPr>
          <a:xfrm>
            <a:off x="187556" y="3005456"/>
            <a:ext cx="5310150" cy="2655075"/>
          </a:xfrm>
          <a:prstGeom prst="rect">
            <a:avLst/>
          </a:prstGeom>
        </p:spPr>
      </p:pic>
      <p:pic>
        <p:nvPicPr>
          <p:cNvPr id="5" name="Picture 4">
            <a:extLst>
              <a:ext uri="{FF2B5EF4-FFF2-40B4-BE49-F238E27FC236}">
                <a16:creationId xmlns:a16="http://schemas.microsoft.com/office/drawing/2014/main" id="{B937C029-FFB1-7F4C-9EE5-10FCD0E9E3CD}"/>
              </a:ext>
            </a:extLst>
          </p:cNvPr>
          <p:cNvPicPr>
            <a:picLocks noChangeAspect="1"/>
          </p:cNvPicPr>
          <p:nvPr/>
        </p:nvPicPr>
        <p:blipFill rotWithShape="1">
          <a:blip r:embed="rId4"/>
          <a:srcRect r="4367" b="4546"/>
          <a:stretch/>
        </p:blipFill>
        <p:spPr>
          <a:xfrm>
            <a:off x="187558" y="145383"/>
            <a:ext cx="4395593" cy="2575515"/>
          </a:xfrm>
          <a:prstGeom prst="rect">
            <a:avLst/>
          </a:prstGeom>
        </p:spPr>
      </p:pic>
    </p:spTree>
    <p:extLst>
      <p:ext uri="{BB962C8B-B14F-4D97-AF65-F5344CB8AC3E}">
        <p14:creationId xmlns:p14="http://schemas.microsoft.com/office/powerpoint/2010/main" val="2574615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1C781-77B9-8646-B1AC-0A72D48F8414}"/>
              </a:ext>
            </a:extLst>
          </p:cNvPr>
          <p:cNvSpPr>
            <a:spLocks noGrp="1"/>
          </p:cNvSpPr>
          <p:nvPr>
            <p:ph type="title"/>
          </p:nvPr>
        </p:nvSpPr>
        <p:spPr/>
        <p:txBody>
          <a:bodyPr>
            <a:normAutofit/>
          </a:bodyPr>
          <a:lstStyle/>
          <a:p>
            <a:r>
              <a:rPr lang="en-US" b="1" dirty="0"/>
              <a:t>Hereford</a:t>
            </a:r>
            <a:endParaRPr lang="en-US" dirty="0"/>
          </a:p>
        </p:txBody>
      </p:sp>
      <p:sp>
        <p:nvSpPr>
          <p:cNvPr id="3" name="Content Placeholder 2">
            <a:extLst>
              <a:ext uri="{FF2B5EF4-FFF2-40B4-BE49-F238E27FC236}">
                <a16:creationId xmlns:a16="http://schemas.microsoft.com/office/drawing/2014/main" id="{63F3FE74-B400-9247-80D5-E61FFBB6969B}"/>
              </a:ext>
            </a:extLst>
          </p:cNvPr>
          <p:cNvSpPr>
            <a:spLocks noGrp="1"/>
          </p:cNvSpPr>
          <p:nvPr>
            <p:ph sz="quarter" idx="13"/>
          </p:nvPr>
        </p:nvSpPr>
        <p:spPr>
          <a:xfrm>
            <a:off x="685801" y="1837765"/>
            <a:ext cx="10394707" cy="3757658"/>
          </a:xfrm>
        </p:spPr>
        <p:txBody>
          <a:bodyPr>
            <a:normAutofit fontScale="92500" lnSpcReduction="20000"/>
          </a:bodyPr>
          <a:lstStyle/>
          <a:p>
            <a:r>
              <a:rPr lang="en-US" sz="2400" cap="none" dirty="0">
                <a:latin typeface="Times New Roman" panose="02020603050405020304" pitchFamily="18" charset="0"/>
                <a:cs typeface="Times New Roman" panose="02020603050405020304" pitchFamily="18" charset="0"/>
              </a:rPr>
              <a:t>The Hereford breed was developed in Missouri, Iowa, and Nebraska</a:t>
            </a:r>
          </a:p>
          <a:p>
            <a:r>
              <a:rPr lang="en-US" sz="2400" cap="none" dirty="0">
                <a:latin typeface="Times New Roman" panose="02020603050405020304" pitchFamily="18" charset="0"/>
                <a:cs typeface="Times New Roman" panose="02020603050405020304" pitchFamily="18" charset="0"/>
              </a:rPr>
              <a:t>Early development occurred from 1902 to 1925</a:t>
            </a:r>
          </a:p>
          <a:p>
            <a:r>
              <a:rPr lang="en-US" sz="2400" cap="none" dirty="0">
                <a:latin typeface="Times New Roman" panose="02020603050405020304" pitchFamily="18" charset="0"/>
                <a:cs typeface="Times New Roman" panose="02020603050405020304" pitchFamily="18" charset="0"/>
              </a:rPr>
              <a:t>Foundation stock for this breed included the duroc and the </a:t>
            </a:r>
            <a:r>
              <a:rPr lang="en-US" sz="2400" cap="none" dirty="0" err="1">
                <a:latin typeface="Times New Roman" panose="02020603050405020304" pitchFamily="18" charset="0"/>
                <a:cs typeface="Times New Roman" panose="02020603050405020304" pitchFamily="18" charset="0"/>
              </a:rPr>
              <a:t>poland</a:t>
            </a:r>
            <a:r>
              <a:rPr lang="en-US" sz="2400" cap="none" dirty="0">
                <a:latin typeface="Times New Roman" panose="02020603050405020304" pitchFamily="18" charset="0"/>
                <a:cs typeface="Times New Roman" panose="02020603050405020304" pitchFamily="18" charset="0"/>
              </a:rPr>
              <a:t> china</a:t>
            </a:r>
          </a:p>
          <a:p>
            <a:r>
              <a:rPr lang="en-US" sz="2400" cap="none" dirty="0">
                <a:latin typeface="Times New Roman" panose="02020603050405020304" pitchFamily="18" charset="0"/>
                <a:cs typeface="Times New Roman" panose="02020603050405020304" pitchFamily="18" charset="0"/>
              </a:rPr>
              <a:t>Chester white and Hampshire hogs could have also been used in the early breeding. </a:t>
            </a:r>
          </a:p>
          <a:p>
            <a:r>
              <a:rPr lang="en-US" sz="2400" cap="none" dirty="0">
                <a:latin typeface="Times New Roman" panose="02020603050405020304" pitchFamily="18" charset="0"/>
                <a:cs typeface="Times New Roman" panose="02020603050405020304" pitchFamily="18" charset="0"/>
              </a:rPr>
              <a:t>Herefords are red in color with a white head and ears, white feet and underline, and a white tail tip </a:t>
            </a:r>
          </a:p>
          <a:p>
            <a:r>
              <a:rPr lang="en-US" sz="2400" cap="none" dirty="0">
                <a:latin typeface="Times New Roman" panose="02020603050405020304" pitchFamily="18" charset="0"/>
                <a:cs typeface="Times New Roman" panose="02020603050405020304" pitchFamily="18" charset="0"/>
              </a:rPr>
              <a:t>This breed has forward-drooping ears</a:t>
            </a:r>
          </a:p>
          <a:p>
            <a:r>
              <a:rPr lang="en-US" sz="2400" cap="none" dirty="0">
                <a:latin typeface="Times New Roman" panose="02020603050405020304" pitchFamily="18" charset="0"/>
                <a:cs typeface="Times New Roman" panose="02020603050405020304" pitchFamily="18" charset="0"/>
              </a:rPr>
              <a:t>Herefords are prolific, good mothers, and have good foraging ability</a:t>
            </a:r>
          </a:p>
          <a:p>
            <a:pPr marL="0" indent="0">
              <a:buNone/>
            </a:pPr>
            <a:endParaRPr lang="en-US" sz="2400" dirty="0"/>
          </a:p>
        </p:txBody>
      </p:sp>
    </p:spTree>
    <p:extLst>
      <p:ext uri="{BB962C8B-B14F-4D97-AF65-F5344CB8AC3E}">
        <p14:creationId xmlns:p14="http://schemas.microsoft.com/office/powerpoint/2010/main" val="946914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6F304C-3B1C-CC4D-B600-564EEA7533B0}"/>
              </a:ext>
            </a:extLst>
          </p:cNvPr>
          <p:cNvPicPr>
            <a:picLocks noChangeAspect="1"/>
          </p:cNvPicPr>
          <p:nvPr/>
        </p:nvPicPr>
        <p:blipFill>
          <a:blip r:embed="rId2"/>
          <a:stretch>
            <a:fillRect/>
          </a:stretch>
        </p:blipFill>
        <p:spPr>
          <a:xfrm>
            <a:off x="1589737" y="3154245"/>
            <a:ext cx="4382205" cy="2889715"/>
          </a:xfrm>
          <a:prstGeom prst="rect">
            <a:avLst/>
          </a:prstGeom>
        </p:spPr>
      </p:pic>
      <p:pic>
        <p:nvPicPr>
          <p:cNvPr id="3" name="Picture 2">
            <a:extLst>
              <a:ext uri="{FF2B5EF4-FFF2-40B4-BE49-F238E27FC236}">
                <a16:creationId xmlns:a16="http://schemas.microsoft.com/office/drawing/2014/main" id="{D34BD710-3FB8-B942-93B6-6061848F72FD}"/>
              </a:ext>
            </a:extLst>
          </p:cNvPr>
          <p:cNvPicPr>
            <a:picLocks noChangeAspect="1"/>
          </p:cNvPicPr>
          <p:nvPr/>
        </p:nvPicPr>
        <p:blipFill>
          <a:blip r:embed="rId3"/>
          <a:stretch>
            <a:fillRect/>
          </a:stretch>
        </p:blipFill>
        <p:spPr>
          <a:xfrm>
            <a:off x="144965" y="162727"/>
            <a:ext cx="3942421" cy="2557628"/>
          </a:xfrm>
          <a:prstGeom prst="rect">
            <a:avLst/>
          </a:prstGeom>
        </p:spPr>
      </p:pic>
      <p:pic>
        <p:nvPicPr>
          <p:cNvPr id="4" name="Picture 3">
            <a:extLst>
              <a:ext uri="{FF2B5EF4-FFF2-40B4-BE49-F238E27FC236}">
                <a16:creationId xmlns:a16="http://schemas.microsoft.com/office/drawing/2014/main" id="{D4A3035E-15CD-D141-9AC0-E810DE30C6AB}"/>
              </a:ext>
            </a:extLst>
          </p:cNvPr>
          <p:cNvPicPr>
            <a:picLocks noChangeAspect="1"/>
          </p:cNvPicPr>
          <p:nvPr/>
        </p:nvPicPr>
        <p:blipFill>
          <a:blip r:embed="rId4"/>
          <a:stretch>
            <a:fillRect/>
          </a:stretch>
        </p:blipFill>
        <p:spPr>
          <a:xfrm>
            <a:off x="6356874" y="450850"/>
            <a:ext cx="5048500" cy="2889714"/>
          </a:xfrm>
          <a:prstGeom prst="rect">
            <a:avLst/>
          </a:prstGeom>
        </p:spPr>
      </p:pic>
    </p:spTree>
    <p:extLst>
      <p:ext uri="{BB962C8B-B14F-4D97-AF65-F5344CB8AC3E}">
        <p14:creationId xmlns:p14="http://schemas.microsoft.com/office/powerpoint/2010/main" val="2948512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B04AE-1692-8B4E-962A-BC62B1DD74F2}"/>
              </a:ext>
            </a:extLst>
          </p:cNvPr>
          <p:cNvSpPr>
            <a:spLocks noGrp="1"/>
          </p:cNvSpPr>
          <p:nvPr>
            <p:ph type="title"/>
          </p:nvPr>
        </p:nvSpPr>
        <p:spPr>
          <a:xfrm>
            <a:off x="685801" y="250907"/>
            <a:ext cx="10396882" cy="1151965"/>
          </a:xfrm>
        </p:spPr>
        <p:txBody>
          <a:bodyPr/>
          <a:lstStyle/>
          <a:p>
            <a:r>
              <a:rPr lang="en-US" dirty="0" err="1"/>
              <a:t>Pietrain</a:t>
            </a:r>
            <a:endParaRPr lang="en-US" dirty="0"/>
          </a:p>
        </p:txBody>
      </p:sp>
      <p:sp>
        <p:nvSpPr>
          <p:cNvPr id="3" name="Content Placeholder 2">
            <a:extLst>
              <a:ext uri="{FF2B5EF4-FFF2-40B4-BE49-F238E27FC236}">
                <a16:creationId xmlns:a16="http://schemas.microsoft.com/office/drawing/2014/main" id="{DC0D19A0-E05B-C34F-A99A-04970449D540}"/>
              </a:ext>
            </a:extLst>
          </p:cNvPr>
          <p:cNvSpPr>
            <a:spLocks noGrp="1"/>
          </p:cNvSpPr>
          <p:nvPr>
            <p:ph sz="quarter" idx="13"/>
          </p:nvPr>
        </p:nvSpPr>
        <p:spPr>
          <a:xfrm>
            <a:off x="685800" y="1402872"/>
            <a:ext cx="10394707" cy="4328855"/>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The </a:t>
            </a:r>
            <a:r>
              <a:rPr lang="en-US" cap="none" dirty="0" err="1">
                <a:latin typeface="Times New Roman" panose="02020603050405020304" pitchFamily="18" charset="0"/>
                <a:cs typeface="Times New Roman" panose="02020603050405020304" pitchFamily="18" charset="0"/>
              </a:rPr>
              <a:t>pietrain</a:t>
            </a:r>
            <a:r>
              <a:rPr lang="en-US" cap="none" dirty="0">
                <a:latin typeface="Times New Roman" panose="02020603050405020304" pitchFamily="18" charset="0"/>
                <a:cs typeface="Times New Roman" panose="02020603050405020304" pitchFamily="18" charset="0"/>
              </a:rPr>
              <a:t> was developed in </a:t>
            </a:r>
            <a:r>
              <a:rPr lang="en-US" cap="none" dirty="0" err="1">
                <a:latin typeface="Times New Roman" panose="02020603050405020304" pitchFamily="18" charset="0"/>
                <a:cs typeface="Times New Roman" panose="02020603050405020304" pitchFamily="18" charset="0"/>
              </a:rPr>
              <a:t>europe</a:t>
            </a:r>
            <a:r>
              <a:rPr lang="en-US" cap="none" dirty="0">
                <a:latin typeface="Times New Roman" panose="02020603050405020304" pitchFamily="18" charset="0"/>
                <a:cs typeface="Times New Roman" panose="02020603050405020304" pitchFamily="18" charset="0"/>
              </a:rPr>
              <a:t> and is known as the world's leanest, heaviest- muscled breed</a:t>
            </a:r>
          </a:p>
          <a:p>
            <a:r>
              <a:rPr lang="en-US" cap="none" dirty="0">
                <a:latin typeface="Times New Roman" panose="02020603050405020304" pitchFamily="18" charset="0"/>
                <a:cs typeface="Times New Roman" panose="02020603050405020304" pitchFamily="18" charset="0"/>
              </a:rPr>
              <a:t>The </a:t>
            </a:r>
            <a:r>
              <a:rPr lang="en-US" cap="none" dirty="0" err="1">
                <a:latin typeface="Times New Roman" panose="02020603050405020304" pitchFamily="18" charset="0"/>
                <a:cs typeface="Times New Roman" panose="02020603050405020304" pitchFamily="18" charset="0"/>
              </a:rPr>
              <a:t>pietrain</a:t>
            </a:r>
            <a:r>
              <a:rPr lang="en-US" cap="none" dirty="0">
                <a:latin typeface="Times New Roman" panose="02020603050405020304" pitchFamily="18" charset="0"/>
                <a:cs typeface="Times New Roman" panose="02020603050405020304" pitchFamily="18" charset="0"/>
              </a:rPr>
              <a:t> is known as the European secret formula for achieving the ultimate in lean, heavy-muscled hogs</a:t>
            </a:r>
          </a:p>
          <a:p>
            <a:r>
              <a:rPr lang="en-US" cap="none" dirty="0" err="1">
                <a:latin typeface="Times New Roman" panose="02020603050405020304" pitchFamily="18" charset="0"/>
                <a:cs typeface="Times New Roman" panose="02020603050405020304" pitchFamily="18" charset="0"/>
              </a:rPr>
              <a:t>Pietrains</a:t>
            </a:r>
            <a:r>
              <a:rPr lang="en-US" cap="none" dirty="0">
                <a:latin typeface="Times New Roman" panose="02020603050405020304" pitchFamily="18" charset="0"/>
                <a:cs typeface="Times New Roman" panose="02020603050405020304" pitchFamily="18" charset="0"/>
              </a:rPr>
              <a:t> make competitive market hogs which are functional, yet different, with extreme width and muscle thickness</a:t>
            </a:r>
          </a:p>
          <a:p>
            <a:r>
              <a:rPr lang="en-US" cap="none" dirty="0" err="1">
                <a:latin typeface="Times New Roman" panose="02020603050405020304" pitchFamily="18" charset="0"/>
                <a:cs typeface="Times New Roman" panose="02020603050405020304" pitchFamily="18" charset="0"/>
              </a:rPr>
              <a:t>Pietrains</a:t>
            </a:r>
            <a:r>
              <a:rPr lang="en-US" cap="none" dirty="0">
                <a:latin typeface="Times New Roman" panose="02020603050405020304" pitchFamily="18" charset="0"/>
                <a:cs typeface="Times New Roman" panose="02020603050405020304" pitchFamily="18" charset="0"/>
              </a:rPr>
              <a:t> are large-framed hogs which excel in leanness and growth rate</a:t>
            </a:r>
          </a:p>
          <a:p>
            <a:r>
              <a:rPr lang="en-US" cap="none" dirty="0" err="1">
                <a:latin typeface="Times New Roman" panose="02020603050405020304" pitchFamily="18" charset="0"/>
                <a:cs typeface="Times New Roman" panose="02020603050405020304" pitchFamily="18" charset="0"/>
              </a:rPr>
              <a:t>Pietrains</a:t>
            </a:r>
            <a:r>
              <a:rPr lang="en-US" cap="none" dirty="0">
                <a:latin typeface="Times New Roman" panose="02020603050405020304" pitchFamily="18" charset="0"/>
                <a:cs typeface="Times New Roman" panose="02020603050405020304" pitchFamily="18" charset="0"/>
              </a:rPr>
              <a:t> resemble the spotted </a:t>
            </a:r>
            <a:r>
              <a:rPr lang="en-US" cap="none" dirty="0" err="1">
                <a:latin typeface="Times New Roman" panose="02020603050405020304" pitchFamily="18" charset="0"/>
                <a:cs typeface="Times New Roman" panose="02020603050405020304" pitchFamily="18" charset="0"/>
              </a:rPr>
              <a:t>poland</a:t>
            </a:r>
            <a:r>
              <a:rPr lang="en-US" cap="none" dirty="0">
                <a:latin typeface="Times New Roman" panose="02020603050405020304" pitchFamily="18" charset="0"/>
                <a:cs typeface="Times New Roman" panose="02020603050405020304" pitchFamily="18" charset="0"/>
              </a:rPr>
              <a:t> china</a:t>
            </a:r>
          </a:p>
          <a:p>
            <a:r>
              <a:rPr lang="en-US" cap="none" dirty="0">
                <a:latin typeface="Times New Roman" panose="02020603050405020304" pitchFamily="18" charset="0"/>
                <a:cs typeface="Times New Roman" panose="02020603050405020304" pitchFamily="18" charset="0"/>
              </a:rPr>
              <a:t>They will sire black hogs when bred to black sows, white hogs when bred to white sows, and a conventional spotted color when bred to spots</a:t>
            </a:r>
          </a:p>
        </p:txBody>
      </p:sp>
    </p:spTree>
    <p:extLst>
      <p:ext uri="{BB962C8B-B14F-4D97-AF65-F5344CB8AC3E}">
        <p14:creationId xmlns:p14="http://schemas.microsoft.com/office/powerpoint/2010/main" val="1027205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1D312B-AE6E-F744-AC82-72C68858B4CF}"/>
              </a:ext>
            </a:extLst>
          </p:cNvPr>
          <p:cNvPicPr>
            <a:picLocks noChangeAspect="1"/>
          </p:cNvPicPr>
          <p:nvPr/>
        </p:nvPicPr>
        <p:blipFill>
          <a:blip r:embed="rId2"/>
          <a:stretch>
            <a:fillRect/>
          </a:stretch>
        </p:blipFill>
        <p:spPr>
          <a:xfrm>
            <a:off x="6572713" y="111512"/>
            <a:ext cx="5321808" cy="3547872"/>
          </a:xfrm>
          <a:prstGeom prst="rect">
            <a:avLst/>
          </a:prstGeom>
        </p:spPr>
      </p:pic>
      <p:pic>
        <p:nvPicPr>
          <p:cNvPr id="3" name="Picture 2">
            <a:extLst>
              <a:ext uri="{FF2B5EF4-FFF2-40B4-BE49-F238E27FC236}">
                <a16:creationId xmlns:a16="http://schemas.microsoft.com/office/drawing/2014/main" id="{1A485BB8-EB33-8D4E-A0E8-5AF7111EC063}"/>
              </a:ext>
            </a:extLst>
          </p:cNvPr>
          <p:cNvPicPr>
            <a:picLocks noChangeAspect="1"/>
          </p:cNvPicPr>
          <p:nvPr/>
        </p:nvPicPr>
        <p:blipFill>
          <a:blip r:embed="rId3"/>
          <a:stretch>
            <a:fillRect/>
          </a:stretch>
        </p:blipFill>
        <p:spPr>
          <a:xfrm>
            <a:off x="6464056" y="3741235"/>
            <a:ext cx="4809208" cy="2849291"/>
          </a:xfrm>
          <a:prstGeom prst="rect">
            <a:avLst/>
          </a:prstGeom>
        </p:spPr>
      </p:pic>
      <p:pic>
        <p:nvPicPr>
          <p:cNvPr id="4" name="Picture 3">
            <a:extLst>
              <a:ext uri="{FF2B5EF4-FFF2-40B4-BE49-F238E27FC236}">
                <a16:creationId xmlns:a16="http://schemas.microsoft.com/office/drawing/2014/main" id="{D5F7A842-3649-5C4B-BCEE-FC0AEA6FE3B5}"/>
              </a:ext>
            </a:extLst>
          </p:cNvPr>
          <p:cNvPicPr>
            <a:picLocks noChangeAspect="1"/>
          </p:cNvPicPr>
          <p:nvPr/>
        </p:nvPicPr>
        <p:blipFill rotWithShape="1">
          <a:blip r:embed="rId4"/>
          <a:srcRect b="9106"/>
          <a:stretch/>
        </p:blipFill>
        <p:spPr>
          <a:xfrm>
            <a:off x="65526" y="111512"/>
            <a:ext cx="5777713" cy="3861955"/>
          </a:xfrm>
          <a:prstGeom prst="rect">
            <a:avLst/>
          </a:prstGeom>
        </p:spPr>
      </p:pic>
    </p:spTree>
    <p:extLst>
      <p:ext uri="{BB962C8B-B14F-4D97-AF65-F5344CB8AC3E}">
        <p14:creationId xmlns:p14="http://schemas.microsoft.com/office/powerpoint/2010/main" val="1612996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B6BD-6134-824B-9C2A-434557131237}"/>
              </a:ext>
            </a:extLst>
          </p:cNvPr>
          <p:cNvSpPr>
            <a:spLocks noGrp="1"/>
          </p:cNvSpPr>
          <p:nvPr>
            <p:ph type="title"/>
          </p:nvPr>
        </p:nvSpPr>
        <p:spPr/>
        <p:txBody>
          <a:bodyPr/>
          <a:lstStyle/>
          <a:p>
            <a:r>
              <a:rPr lang="en-US" dirty="0"/>
              <a:t>Rare breeds</a:t>
            </a:r>
          </a:p>
        </p:txBody>
      </p:sp>
      <p:sp>
        <p:nvSpPr>
          <p:cNvPr id="3" name="Content Placeholder 2">
            <a:extLst>
              <a:ext uri="{FF2B5EF4-FFF2-40B4-BE49-F238E27FC236}">
                <a16:creationId xmlns:a16="http://schemas.microsoft.com/office/drawing/2014/main" id="{CA2F44D8-CA93-5042-9FBA-0765E01A4F50}"/>
              </a:ext>
            </a:extLst>
          </p:cNvPr>
          <p:cNvSpPr>
            <a:spLocks noGrp="1"/>
          </p:cNvSpPr>
          <p:nvPr>
            <p:ph sz="quarter" idx="13"/>
          </p:nvPr>
        </p:nvSpPr>
        <p:spPr/>
        <p:txBody>
          <a:bodyPr>
            <a:normAutofit/>
          </a:bodyPr>
          <a:lstStyle/>
          <a:p>
            <a:r>
              <a:rPr lang="en-US" sz="2400" cap="none" dirty="0">
                <a:latin typeface="Times New Roman" panose="02020603050405020304" pitchFamily="18" charset="0"/>
                <a:cs typeface="Times New Roman" panose="02020603050405020304" pitchFamily="18" charset="0"/>
              </a:rPr>
              <a:t>The following breeds are considered either rare or minor breeds. </a:t>
            </a:r>
          </a:p>
          <a:p>
            <a:r>
              <a:rPr lang="en-US" sz="2400" cap="none" dirty="0">
                <a:latin typeface="Times New Roman" panose="02020603050405020304" pitchFamily="18" charset="0"/>
                <a:cs typeface="Times New Roman" panose="02020603050405020304" pitchFamily="18" charset="0"/>
              </a:rPr>
              <a:t>Minor meaning existing in small numbers. </a:t>
            </a:r>
          </a:p>
          <a:p>
            <a:r>
              <a:rPr lang="en-US" sz="2400" cap="none" dirty="0">
                <a:latin typeface="Times New Roman" panose="02020603050405020304" pitchFamily="18" charset="0"/>
                <a:cs typeface="Times New Roman" panose="02020603050405020304" pitchFamily="18" charset="0"/>
              </a:rPr>
              <a:t>The red waddle is one of the first breeds of swine developed in </a:t>
            </a:r>
            <a:r>
              <a:rPr lang="en-US" sz="2400" cap="none" dirty="0" err="1">
                <a:latin typeface="Times New Roman" panose="02020603050405020304" pitchFamily="18" charset="0"/>
                <a:cs typeface="Times New Roman" panose="02020603050405020304" pitchFamily="18" charset="0"/>
              </a:rPr>
              <a:t>america</a:t>
            </a:r>
            <a:r>
              <a:rPr lang="en-US" sz="2400" cap="none" dirty="0">
                <a:latin typeface="Times New Roman" panose="02020603050405020304" pitchFamily="18" charset="0"/>
                <a:cs typeface="Times New Roman" panose="02020603050405020304" pitchFamily="18" charset="0"/>
              </a:rPr>
              <a:t>. They were discovered in the early 1900s in the forest and swamp regions across the southern states into Texas. </a:t>
            </a:r>
          </a:p>
        </p:txBody>
      </p:sp>
    </p:spTree>
    <p:extLst>
      <p:ext uri="{BB962C8B-B14F-4D97-AF65-F5344CB8AC3E}">
        <p14:creationId xmlns:p14="http://schemas.microsoft.com/office/powerpoint/2010/main" val="4070055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06FF8-E289-9A4A-AB92-920DE36EBB5B}"/>
              </a:ext>
            </a:extLst>
          </p:cNvPr>
          <p:cNvSpPr>
            <a:spLocks noGrp="1"/>
          </p:cNvSpPr>
          <p:nvPr>
            <p:ph type="title"/>
          </p:nvPr>
        </p:nvSpPr>
        <p:spPr/>
        <p:txBody>
          <a:bodyPr/>
          <a:lstStyle/>
          <a:p>
            <a:r>
              <a:rPr lang="en-US" dirty="0" err="1"/>
              <a:t>mulefoot</a:t>
            </a:r>
            <a:endParaRPr lang="en-US" dirty="0"/>
          </a:p>
        </p:txBody>
      </p:sp>
      <p:sp>
        <p:nvSpPr>
          <p:cNvPr id="3" name="Content Placeholder 2">
            <a:extLst>
              <a:ext uri="{FF2B5EF4-FFF2-40B4-BE49-F238E27FC236}">
                <a16:creationId xmlns:a16="http://schemas.microsoft.com/office/drawing/2014/main" id="{8894F19A-EB6D-4047-A7BE-B72F96608E61}"/>
              </a:ext>
            </a:extLst>
          </p:cNvPr>
          <p:cNvSpPr>
            <a:spLocks noGrp="1"/>
          </p:cNvSpPr>
          <p:nvPr>
            <p:ph sz="quarter" idx="13"/>
          </p:nvPr>
        </p:nvSpPr>
        <p:spPr/>
        <p:txBody>
          <a:bodyPr/>
          <a:lstStyle/>
          <a:p>
            <a:r>
              <a:rPr lang="en-US" dirty="0"/>
              <a:t>The </a:t>
            </a:r>
            <a:r>
              <a:rPr lang="en-US" dirty="0" err="1"/>
              <a:t>Mulefoot</a:t>
            </a:r>
            <a:r>
              <a:rPr lang="en-US" dirty="0"/>
              <a:t> hog has a strong resemblance to the Poland China breed. They are black and may have white markings on the face and legs. The </a:t>
            </a:r>
            <a:r>
              <a:rPr lang="en-US" dirty="0" err="1"/>
              <a:t>Mulefoot</a:t>
            </a:r>
            <a:r>
              <a:rPr lang="en-US" dirty="0"/>
              <a:t> is considered a dual-purpose hog, produced for both bacon and lard. The breed is active, vigorous, and a hearty outdoor hog. </a:t>
            </a:r>
            <a:r>
              <a:rPr lang="en-US" dirty="0" err="1"/>
              <a:t>Mulefoots</a:t>
            </a:r>
            <a:r>
              <a:rPr lang="en-US" dirty="0"/>
              <a:t> normally have a docile, quiet disposition and are very easy to handle. </a:t>
            </a:r>
          </a:p>
          <a:p>
            <a:endParaRPr lang="en-US" dirty="0"/>
          </a:p>
        </p:txBody>
      </p:sp>
    </p:spTree>
    <p:extLst>
      <p:ext uri="{BB962C8B-B14F-4D97-AF65-F5344CB8AC3E}">
        <p14:creationId xmlns:p14="http://schemas.microsoft.com/office/powerpoint/2010/main" val="87213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285D-754F-CE42-A92D-A231BAE04D96}"/>
              </a:ext>
            </a:extLst>
          </p:cNvPr>
          <p:cNvSpPr>
            <a:spLocks noGrp="1"/>
          </p:cNvSpPr>
          <p:nvPr>
            <p:ph type="title"/>
          </p:nvPr>
        </p:nvSpPr>
        <p:spPr>
          <a:xfrm>
            <a:off x="685801" y="217454"/>
            <a:ext cx="10396882" cy="1158140"/>
          </a:xfrm>
        </p:spPr>
        <p:txBody>
          <a:bodyPr/>
          <a:lstStyle/>
          <a:p>
            <a:r>
              <a:rPr lang="en-US" dirty="0"/>
              <a:t>Terminology </a:t>
            </a:r>
          </a:p>
        </p:txBody>
      </p:sp>
      <p:sp>
        <p:nvSpPr>
          <p:cNvPr id="3" name="Content Placeholder 2">
            <a:extLst>
              <a:ext uri="{FF2B5EF4-FFF2-40B4-BE49-F238E27FC236}">
                <a16:creationId xmlns:a16="http://schemas.microsoft.com/office/drawing/2014/main" id="{8EF08F03-EB55-FA42-A25E-D8F4096528BE}"/>
              </a:ext>
            </a:extLst>
          </p:cNvPr>
          <p:cNvSpPr>
            <a:spLocks noGrp="1"/>
          </p:cNvSpPr>
          <p:nvPr>
            <p:ph sz="quarter" idx="13"/>
          </p:nvPr>
        </p:nvSpPr>
        <p:spPr>
          <a:xfrm>
            <a:off x="685801" y="1390733"/>
            <a:ext cx="5088714" cy="3311189"/>
          </a:xfrm>
        </p:spPr>
        <p:txBody>
          <a:bodyPr>
            <a:noAutofit/>
          </a:bodyPr>
          <a:lstStyle/>
          <a:p>
            <a:r>
              <a:rPr lang="en-US" sz="1900" cap="none" dirty="0">
                <a:latin typeface="Times New Roman" panose="02020603050405020304" pitchFamily="18" charset="0"/>
                <a:cs typeface="Times New Roman" panose="02020603050405020304" pitchFamily="18" charset="0"/>
              </a:rPr>
              <a:t>Barrow</a:t>
            </a:r>
          </a:p>
          <a:p>
            <a:pPr lvl="1"/>
            <a:r>
              <a:rPr lang="en-US" sz="1900" cap="none" dirty="0">
                <a:latin typeface="Times New Roman" panose="02020603050405020304" pitchFamily="18" charset="0"/>
                <a:cs typeface="Times New Roman" panose="02020603050405020304" pitchFamily="18" charset="0"/>
              </a:rPr>
              <a:t>Male castrated pig </a:t>
            </a:r>
          </a:p>
          <a:p>
            <a:r>
              <a:rPr lang="en-US" sz="1900" cap="none" dirty="0">
                <a:latin typeface="Times New Roman" panose="02020603050405020304" pitchFamily="18" charset="0"/>
                <a:cs typeface="Times New Roman" panose="02020603050405020304" pitchFamily="18" charset="0"/>
              </a:rPr>
              <a:t>Boar</a:t>
            </a:r>
          </a:p>
          <a:p>
            <a:pPr lvl="1"/>
            <a:r>
              <a:rPr lang="en-US" sz="1900" cap="none" dirty="0">
                <a:latin typeface="Times New Roman" panose="02020603050405020304" pitchFamily="18" charset="0"/>
                <a:cs typeface="Times New Roman" panose="02020603050405020304" pitchFamily="18" charset="0"/>
              </a:rPr>
              <a:t>Un-castrated male pig </a:t>
            </a:r>
          </a:p>
          <a:p>
            <a:r>
              <a:rPr lang="en-US" sz="1900" cap="none" dirty="0">
                <a:latin typeface="Times New Roman" panose="02020603050405020304" pitchFamily="18" charset="0"/>
                <a:cs typeface="Times New Roman" panose="02020603050405020304" pitchFamily="18" charset="0"/>
              </a:rPr>
              <a:t>Boar Pig</a:t>
            </a:r>
          </a:p>
          <a:p>
            <a:pPr lvl="1"/>
            <a:r>
              <a:rPr lang="en-US" sz="1900" cap="none" dirty="0">
                <a:latin typeface="Times New Roman" panose="02020603050405020304" pitchFamily="18" charset="0"/>
                <a:cs typeface="Times New Roman" panose="02020603050405020304" pitchFamily="18" charset="0"/>
              </a:rPr>
              <a:t>Un-castrated male pig under one year of age </a:t>
            </a:r>
          </a:p>
          <a:p>
            <a:r>
              <a:rPr lang="en-US" sz="1900" cap="none" dirty="0">
                <a:latin typeface="Times New Roman" panose="02020603050405020304" pitchFamily="18" charset="0"/>
                <a:cs typeface="Times New Roman" panose="02020603050405020304" pitchFamily="18" charset="0"/>
              </a:rPr>
              <a:t>Farrow</a:t>
            </a:r>
          </a:p>
          <a:p>
            <a:pPr lvl="1"/>
            <a:r>
              <a:rPr lang="en-US" sz="1900" cap="none" dirty="0">
                <a:latin typeface="Times New Roman" panose="02020603050405020304" pitchFamily="18" charset="0"/>
                <a:cs typeface="Times New Roman" panose="02020603050405020304" pitchFamily="18" charset="0"/>
              </a:rPr>
              <a:t>To give birth to a litter of pigs </a:t>
            </a:r>
          </a:p>
          <a:p>
            <a:endParaRPr lang="en-US" sz="1900" cap="none"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1BFB264E-4456-5440-BD02-96791913E0ED}"/>
              </a:ext>
            </a:extLst>
          </p:cNvPr>
          <p:cNvSpPr>
            <a:spLocks noGrp="1"/>
          </p:cNvSpPr>
          <p:nvPr>
            <p:ph sz="quarter" idx="14"/>
          </p:nvPr>
        </p:nvSpPr>
        <p:spPr>
          <a:xfrm>
            <a:off x="5996145" y="1390732"/>
            <a:ext cx="5086538" cy="3311189"/>
          </a:xfrm>
        </p:spPr>
        <p:txBody>
          <a:bodyPr>
            <a:noAutofit/>
          </a:bodyPr>
          <a:lstStyle/>
          <a:p>
            <a:r>
              <a:rPr lang="en-US" sz="1900" cap="none" dirty="0">
                <a:latin typeface="Times New Roman" panose="02020603050405020304" pitchFamily="18" charset="0"/>
                <a:cs typeface="Times New Roman" panose="02020603050405020304" pitchFamily="18" charset="0"/>
              </a:rPr>
              <a:t>Gilt</a:t>
            </a:r>
          </a:p>
          <a:p>
            <a:pPr lvl="1"/>
            <a:r>
              <a:rPr lang="en-US" sz="1900" cap="none" dirty="0">
                <a:latin typeface="Times New Roman" panose="02020603050405020304" pitchFamily="18" charset="0"/>
                <a:cs typeface="Times New Roman" panose="02020603050405020304" pitchFamily="18" charset="0"/>
              </a:rPr>
              <a:t>Female swine which has not farrowed </a:t>
            </a:r>
          </a:p>
          <a:p>
            <a:r>
              <a:rPr lang="en-US" sz="1900" cap="none" dirty="0">
                <a:latin typeface="Times New Roman" panose="02020603050405020304" pitchFamily="18" charset="0"/>
                <a:cs typeface="Times New Roman" panose="02020603050405020304" pitchFamily="18" charset="0"/>
              </a:rPr>
              <a:t>Litter</a:t>
            </a:r>
          </a:p>
          <a:p>
            <a:pPr lvl="1"/>
            <a:r>
              <a:rPr lang="en-US" sz="1900" cap="none" dirty="0">
                <a:latin typeface="Times New Roman" panose="02020603050405020304" pitchFamily="18" charset="0"/>
                <a:cs typeface="Times New Roman" panose="02020603050405020304" pitchFamily="18" charset="0"/>
              </a:rPr>
              <a:t>Offspring of a sow from one gestation </a:t>
            </a:r>
          </a:p>
          <a:p>
            <a:r>
              <a:rPr lang="en-US" sz="1900" cap="none" dirty="0">
                <a:latin typeface="Times New Roman" panose="02020603050405020304" pitchFamily="18" charset="0"/>
                <a:cs typeface="Times New Roman" panose="02020603050405020304" pitchFamily="18" charset="0"/>
              </a:rPr>
              <a:t>Swine</a:t>
            </a:r>
          </a:p>
          <a:p>
            <a:pPr lvl="1"/>
            <a:r>
              <a:rPr lang="en-US" sz="1900" cap="none" dirty="0">
                <a:latin typeface="Times New Roman" panose="02020603050405020304" pitchFamily="18" charset="0"/>
                <a:cs typeface="Times New Roman" panose="02020603050405020304" pitchFamily="18" charset="0"/>
              </a:rPr>
              <a:t>Offspring usually under 120 pounds </a:t>
            </a:r>
          </a:p>
          <a:p>
            <a:r>
              <a:rPr lang="en-US" sz="1900" cap="none" dirty="0">
                <a:latin typeface="Times New Roman" panose="02020603050405020304" pitchFamily="18" charset="0"/>
                <a:cs typeface="Times New Roman" panose="02020603050405020304" pitchFamily="18" charset="0"/>
              </a:rPr>
              <a:t>Sow</a:t>
            </a:r>
          </a:p>
          <a:p>
            <a:pPr lvl="1"/>
            <a:r>
              <a:rPr lang="en-US" sz="1900" cap="none" dirty="0">
                <a:latin typeface="Times New Roman" panose="02020603050405020304" pitchFamily="18" charset="0"/>
                <a:cs typeface="Times New Roman" panose="02020603050405020304" pitchFamily="18" charset="0"/>
              </a:rPr>
              <a:t>Female that has given birth, usually over one year of age</a:t>
            </a:r>
            <a:endParaRPr lang="en-US" sz="1900" dirty="0"/>
          </a:p>
        </p:txBody>
      </p:sp>
    </p:spTree>
    <p:extLst>
      <p:ext uri="{BB962C8B-B14F-4D97-AF65-F5344CB8AC3E}">
        <p14:creationId xmlns:p14="http://schemas.microsoft.com/office/powerpoint/2010/main" val="199383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57746B-4214-D646-8CA0-193DD05D6E1F}"/>
              </a:ext>
            </a:extLst>
          </p:cNvPr>
          <p:cNvPicPr>
            <a:picLocks noChangeAspect="1"/>
          </p:cNvPicPr>
          <p:nvPr/>
        </p:nvPicPr>
        <p:blipFill>
          <a:blip r:embed="rId2"/>
          <a:stretch>
            <a:fillRect/>
          </a:stretch>
        </p:blipFill>
        <p:spPr>
          <a:xfrm>
            <a:off x="5799873" y="498707"/>
            <a:ext cx="5102157" cy="2930293"/>
          </a:xfrm>
          <a:prstGeom prst="rect">
            <a:avLst/>
          </a:prstGeom>
        </p:spPr>
      </p:pic>
      <p:pic>
        <p:nvPicPr>
          <p:cNvPr id="3" name="Picture 2">
            <a:extLst>
              <a:ext uri="{FF2B5EF4-FFF2-40B4-BE49-F238E27FC236}">
                <a16:creationId xmlns:a16="http://schemas.microsoft.com/office/drawing/2014/main" id="{C451A54A-B172-A942-B9BE-65F3BB239D50}"/>
              </a:ext>
            </a:extLst>
          </p:cNvPr>
          <p:cNvPicPr>
            <a:picLocks noChangeAspect="1"/>
          </p:cNvPicPr>
          <p:nvPr/>
        </p:nvPicPr>
        <p:blipFill>
          <a:blip r:embed="rId3"/>
          <a:stretch>
            <a:fillRect/>
          </a:stretch>
        </p:blipFill>
        <p:spPr>
          <a:xfrm>
            <a:off x="167887" y="344448"/>
            <a:ext cx="4103030" cy="2878245"/>
          </a:xfrm>
          <a:prstGeom prst="rect">
            <a:avLst/>
          </a:prstGeom>
        </p:spPr>
      </p:pic>
      <p:pic>
        <p:nvPicPr>
          <p:cNvPr id="5" name="Picture 4">
            <a:extLst>
              <a:ext uri="{FF2B5EF4-FFF2-40B4-BE49-F238E27FC236}">
                <a16:creationId xmlns:a16="http://schemas.microsoft.com/office/drawing/2014/main" id="{B6B41E69-CDC6-1A41-A917-F3529F9A12B0}"/>
              </a:ext>
            </a:extLst>
          </p:cNvPr>
          <p:cNvPicPr>
            <a:picLocks noChangeAspect="1"/>
          </p:cNvPicPr>
          <p:nvPr/>
        </p:nvPicPr>
        <p:blipFill>
          <a:blip r:embed="rId4"/>
          <a:stretch>
            <a:fillRect/>
          </a:stretch>
        </p:blipFill>
        <p:spPr>
          <a:xfrm>
            <a:off x="2631688" y="3551974"/>
            <a:ext cx="4753981" cy="2354636"/>
          </a:xfrm>
          <a:prstGeom prst="rect">
            <a:avLst/>
          </a:prstGeom>
        </p:spPr>
      </p:pic>
    </p:spTree>
    <p:extLst>
      <p:ext uri="{BB962C8B-B14F-4D97-AF65-F5344CB8AC3E}">
        <p14:creationId xmlns:p14="http://schemas.microsoft.com/office/powerpoint/2010/main" val="287436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4DC6-16E9-3942-ACB4-D060755AC887}"/>
              </a:ext>
            </a:extLst>
          </p:cNvPr>
          <p:cNvSpPr>
            <a:spLocks noGrp="1"/>
          </p:cNvSpPr>
          <p:nvPr>
            <p:ph type="title"/>
          </p:nvPr>
        </p:nvSpPr>
        <p:spPr>
          <a:xfrm>
            <a:off x="683625" y="117088"/>
            <a:ext cx="10396882" cy="1151965"/>
          </a:xfrm>
        </p:spPr>
        <p:txBody>
          <a:bodyPr/>
          <a:lstStyle/>
          <a:p>
            <a:r>
              <a:rPr lang="en-US" dirty="0"/>
              <a:t>Tamworth </a:t>
            </a:r>
          </a:p>
        </p:txBody>
      </p:sp>
      <p:sp>
        <p:nvSpPr>
          <p:cNvPr id="3" name="Content Placeholder 2">
            <a:extLst>
              <a:ext uri="{FF2B5EF4-FFF2-40B4-BE49-F238E27FC236}">
                <a16:creationId xmlns:a16="http://schemas.microsoft.com/office/drawing/2014/main" id="{062A9676-8B81-1745-8951-A573BBF705D0}"/>
              </a:ext>
            </a:extLst>
          </p:cNvPr>
          <p:cNvSpPr>
            <a:spLocks noGrp="1"/>
          </p:cNvSpPr>
          <p:nvPr>
            <p:ph sz="quarter" idx="13"/>
          </p:nvPr>
        </p:nvSpPr>
        <p:spPr>
          <a:xfrm>
            <a:off x="685800" y="1550020"/>
            <a:ext cx="10394707" cy="3980985"/>
          </a:xfrm>
        </p:spPr>
        <p:txBody>
          <a:bodyPr>
            <a:normAutofit fontScale="77500" lnSpcReduction="20000"/>
          </a:bodyPr>
          <a:lstStyle/>
          <a:p>
            <a:r>
              <a:rPr lang="en-US" sz="2400" cap="none" dirty="0">
                <a:latin typeface="Times New Roman" panose="02020603050405020304" pitchFamily="18" charset="0"/>
                <a:cs typeface="Times New Roman" panose="02020603050405020304" pitchFamily="18" charset="0"/>
              </a:rPr>
              <a:t>The Tamworth originated in Ireland </a:t>
            </a:r>
          </a:p>
          <a:p>
            <a:r>
              <a:rPr lang="en-US" sz="2400" cap="none" dirty="0">
                <a:latin typeface="Times New Roman" panose="02020603050405020304" pitchFamily="18" charset="0"/>
                <a:cs typeface="Times New Roman" panose="02020603050405020304" pitchFamily="18" charset="0"/>
              </a:rPr>
              <a:t>Development of the breed took place in central England in the counties of Stafford, Warwick, Leicester, and Northampton </a:t>
            </a:r>
          </a:p>
          <a:p>
            <a:r>
              <a:rPr lang="en-US" sz="2400" cap="none" dirty="0">
                <a:latin typeface="Times New Roman" panose="02020603050405020304" pitchFamily="18" charset="0"/>
                <a:cs typeface="Times New Roman" panose="02020603050405020304" pitchFamily="18" charset="0"/>
              </a:rPr>
              <a:t>The Tamworth’s are considered one of the oldest of the purebred breeds</a:t>
            </a:r>
          </a:p>
          <a:p>
            <a:r>
              <a:rPr lang="en-US" sz="2400" cap="none" dirty="0">
                <a:latin typeface="Times New Roman" panose="02020603050405020304" pitchFamily="18" charset="0"/>
                <a:cs typeface="Times New Roman" panose="02020603050405020304" pitchFamily="18" charset="0"/>
              </a:rPr>
              <a:t>They were first introduced into the united states in 1881</a:t>
            </a:r>
          </a:p>
          <a:p>
            <a:r>
              <a:rPr lang="en-US" sz="2400" cap="none" dirty="0">
                <a:latin typeface="Times New Roman" panose="02020603050405020304" pitchFamily="18" charset="0"/>
                <a:cs typeface="Times New Roman" panose="02020603050405020304" pitchFamily="18" charset="0"/>
              </a:rPr>
              <a:t>The color of the pig is red with shades varying from light to dark</a:t>
            </a:r>
          </a:p>
          <a:p>
            <a:r>
              <a:rPr lang="en-US" sz="2300" cap="none" dirty="0">
                <a:latin typeface="Times New Roman" panose="02020603050405020304" pitchFamily="18" charset="0"/>
                <a:cs typeface="Times New Roman" panose="02020603050405020304" pitchFamily="18" charset="0"/>
              </a:rPr>
              <a:t>For registration purposes, they should be free from black hairs</a:t>
            </a:r>
          </a:p>
          <a:p>
            <a:r>
              <a:rPr lang="en-US" sz="2300" cap="none" dirty="0">
                <a:latin typeface="Times New Roman" panose="02020603050405020304" pitchFamily="18" charset="0"/>
                <a:cs typeface="Times New Roman" panose="02020603050405020304" pitchFamily="18" charset="0"/>
              </a:rPr>
              <a:t>Tamworth’s are considered bacon-type hogs</a:t>
            </a:r>
          </a:p>
          <a:p>
            <a:r>
              <a:rPr lang="en-US" sz="2300" cap="none" dirty="0">
                <a:latin typeface="Times New Roman" panose="02020603050405020304" pitchFamily="18" charset="0"/>
                <a:cs typeface="Times New Roman" panose="02020603050405020304" pitchFamily="18" charset="0"/>
              </a:rPr>
              <a:t>They are highly prolific, have large litters, are excellent mothers, and are very good foragers</a:t>
            </a:r>
          </a:p>
          <a:p>
            <a:r>
              <a:rPr lang="en-US" sz="2300" cap="none" dirty="0">
                <a:latin typeface="Times New Roman" panose="02020603050405020304" pitchFamily="18" charset="0"/>
                <a:cs typeface="Times New Roman" panose="02020603050405020304" pitchFamily="18" charset="0"/>
              </a:rPr>
              <a:t>Their ears are large, carried rigid, and slightly forward</a:t>
            </a:r>
          </a:p>
          <a:p>
            <a:pPr marL="0" indent="0">
              <a:buNone/>
            </a:pPr>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9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DB819-D1AD-3848-B8C8-8F2B41DBD131}"/>
              </a:ext>
            </a:extLst>
          </p:cNvPr>
          <p:cNvPicPr>
            <a:picLocks noChangeAspect="1"/>
          </p:cNvPicPr>
          <p:nvPr/>
        </p:nvPicPr>
        <p:blipFill>
          <a:blip r:embed="rId2"/>
          <a:stretch>
            <a:fillRect/>
          </a:stretch>
        </p:blipFill>
        <p:spPr>
          <a:xfrm>
            <a:off x="2185639" y="2975321"/>
            <a:ext cx="4250828" cy="3009013"/>
          </a:xfrm>
          <a:prstGeom prst="rect">
            <a:avLst/>
          </a:prstGeom>
        </p:spPr>
      </p:pic>
      <p:pic>
        <p:nvPicPr>
          <p:cNvPr id="3" name="Picture 2">
            <a:extLst>
              <a:ext uri="{FF2B5EF4-FFF2-40B4-BE49-F238E27FC236}">
                <a16:creationId xmlns:a16="http://schemas.microsoft.com/office/drawing/2014/main" id="{BED96D03-08D4-F84B-B12C-7FB063297F75}"/>
              </a:ext>
            </a:extLst>
          </p:cNvPr>
          <p:cNvPicPr>
            <a:picLocks noChangeAspect="1"/>
          </p:cNvPicPr>
          <p:nvPr/>
        </p:nvPicPr>
        <p:blipFill>
          <a:blip r:embed="rId3"/>
          <a:stretch>
            <a:fillRect/>
          </a:stretch>
        </p:blipFill>
        <p:spPr>
          <a:xfrm>
            <a:off x="221166" y="299224"/>
            <a:ext cx="4423982" cy="2477430"/>
          </a:xfrm>
          <a:prstGeom prst="rect">
            <a:avLst/>
          </a:prstGeom>
        </p:spPr>
      </p:pic>
      <p:pic>
        <p:nvPicPr>
          <p:cNvPr id="5" name="Picture 4">
            <a:extLst>
              <a:ext uri="{FF2B5EF4-FFF2-40B4-BE49-F238E27FC236}">
                <a16:creationId xmlns:a16="http://schemas.microsoft.com/office/drawing/2014/main" id="{7FF691A6-F726-844A-9CF9-6D7FC701462A}"/>
              </a:ext>
            </a:extLst>
          </p:cNvPr>
          <p:cNvPicPr>
            <a:picLocks noChangeAspect="1"/>
          </p:cNvPicPr>
          <p:nvPr/>
        </p:nvPicPr>
        <p:blipFill>
          <a:blip r:embed="rId4"/>
          <a:stretch>
            <a:fillRect/>
          </a:stretch>
        </p:blipFill>
        <p:spPr>
          <a:xfrm>
            <a:off x="7107951" y="473616"/>
            <a:ext cx="4003310" cy="3247665"/>
          </a:xfrm>
          <a:prstGeom prst="rect">
            <a:avLst/>
          </a:prstGeom>
        </p:spPr>
      </p:pic>
    </p:spTree>
    <p:extLst>
      <p:ext uri="{BB962C8B-B14F-4D97-AF65-F5344CB8AC3E}">
        <p14:creationId xmlns:p14="http://schemas.microsoft.com/office/powerpoint/2010/main" val="995881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7B04-109E-1441-808F-E65187CC019D}"/>
              </a:ext>
            </a:extLst>
          </p:cNvPr>
          <p:cNvSpPr>
            <a:spLocks noGrp="1"/>
          </p:cNvSpPr>
          <p:nvPr>
            <p:ph type="ctrTitle"/>
          </p:nvPr>
        </p:nvSpPr>
        <p:spPr>
          <a:xfrm rot="21420000">
            <a:off x="911474" y="500165"/>
            <a:ext cx="9755187" cy="1991787"/>
          </a:xfrm>
        </p:spPr>
        <p:txBody>
          <a:bodyPr/>
          <a:lstStyle/>
          <a:p>
            <a:r>
              <a:rPr lang="en-US" dirty="0"/>
              <a:t>Pig body parts</a:t>
            </a:r>
          </a:p>
        </p:txBody>
      </p:sp>
      <p:pic>
        <p:nvPicPr>
          <p:cNvPr id="5" name="Picture 4">
            <a:extLst>
              <a:ext uri="{FF2B5EF4-FFF2-40B4-BE49-F238E27FC236}">
                <a16:creationId xmlns:a16="http://schemas.microsoft.com/office/drawing/2014/main" id="{C7E594C8-A6C6-0245-9084-2F6EA9466374}"/>
              </a:ext>
            </a:extLst>
          </p:cNvPr>
          <p:cNvPicPr>
            <a:picLocks noChangeAspect="1"/>
          </p:cNvPicPr>
          <p:nvPr/>
        </p:nvPicPr>
        <p:blipFill>
          <a:blip r:embed="rId2"/>
          <a:stretch>
            <a:fillRect/>
          </a:stretch>
        </p:blipFill>
        <p:spPr>
          <a:xfrm>
            <a:off x="278780" y="2745861"/>
            <a:ext cx="4766217" cy="3301047"/>
          </a:xfrm>
          <a:prstGeom prst="rect">
            <a:avLst/>
          </a:prstGeom>
        </p:spPr>
      </p:pic>
    </p:spTree>
    <p:extLst>
      <p:ext uri="{BB962C8B-B14F-4D97-AF65-F5344CB8AC3E}">
        <p14:creationId xmlns:p14="http://schemas.microsoft.com/office/powerpoint/2010/main" val="325719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4DEF-1B89-E44D-AB37-129F9C18B3E6}"/>
              </a:ext>
            </a:extLst>
          </p:cNvPr>
          <p:cNvSpPr>
            <a:spLocks noGrp="1"/>
          </p:cNvSpPr>
          <p:nvPr>
            <p:ph type="title"/>
          </p:nvPr>
        </p:nvSpPr>
        <p:spPr>
          <a:xfrm>
            <a:off x="685801" y="217449"/>
            <a:ext cx="10396882" cy="1151965"/>
          </a:xfrm>
        </p:spPr>
        <p:txBody>
          <a:bodyPr/>
          <a:lstStyle/>
          <a:p>
            <a:r>
              <a:rPr lang="en-US" dirty="0"/>
              <a:t>Gilt body parts </a:t>
            </a:r>
          </a:p>
        </p:txBody>
      </p:sp>
      <p:pic>
        <p:nvPicPr>
          <p:cNvPr id="5" name="Picture 4" descr="Diagram&#10;&#10;Description automatically generated">
            <a:extLst>
              <a:ext uri="{FF2B5EF4-FFF2-40B4-BE49-F238E27FC236}">
                <a16:creationId xmlns:a16="http://schemas.microsoft.com/office/drawing/2014/main" id="{B4984551-5620-7542-A77C-9943135C3ED6}"/>
              </a:ext>
            </a:extLst>
          </p:cNvPr>
          <p:cNvPicPr>
            <a:picLocks noChangeAspect="1"/>
          </p:cNvPicPr>
          <p:nvPr/>
        </p:nvPicPr>
        <p:blipFill>
          <a:blip r:embed="rId2"/>
          <a:stretch>
            <a:fillRect/>
          </a:stretch>
        </p:blipFill>
        <p:spPr>
          <a:xfrm>
            <a:off x="1136748" y="1369414"/>
            <a:ext cx="9494988" cy="4680122"/>
          </a:xfrm>
          <a:prstGeom prst="rect">
            <a:avLst/>
          </a:prstGeom>
        </p:spPr>
      </p:pic>
    </p:spTree>
    <p:extLst>
      <p:ext uri="{BB962C8B-B14F-4D97-AF65-F5344CB8AC3E}">
        <p14:creationId xmlns:p14="http://schemas.microsoft.com/office/powerpoint/2010/main" val="4103759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0AB6E-D7D5-C043-802D-05DB0F54FDB3}"/>
              </a:ext>
            </a:extLst>
          </p:cNvPr>
          <p:cNvSpPr>
            <a:spLocks noGrp="1"/>
          </p:cNvSpPr>
          <p:nvPr>
            <p:ph type="title"/>
          </p:nvPr>
        </p:nvSpPr>
        <p:spPr>
          <a:xfrm>
            <a:off x="685801" y="328961"/>
            <a:ext cx="10396882" cy="1151965"/>
          </a:xfrm>
        </p:spPr>
        <p:txBody>
          <a:bodyPr/>
          <a:lstStyle/>
          <a:p>
            <a:r>
              <a:rPr lang="en-US" dirty="0"/>
              <a:t>Gilt answer key  </a:t>
            </a:r>
          </a:p>
        </p:txBody>
      </p:sp>
      <p:pic>
        <p:nvPicPr>
          <p:cNvPr id="5" name="Picture 4">
            <a:extLst>
              <a:ext uri="{FF2B5EF4-FFF2-40B4-BE49-F238E27FC236}">
                <a16:creationId xmlns:a16="http://schemas.microsoft.com/office/drawing/2014/main" id="{305CE7A4-5853-854C-A562-7D6C6A5CBC69}"/>
              </a:ext>
            </a:extLst>
          </p:cNvPr>
          <p:cNvPicPr>
            <a:picLocks noChangeAspect="1"/>
          </p:cNvPicPr>
          <p:nvPr/>
        </p:nvPicPr>
        <p:blipFill>
          <a:blip r:embed="rId2"/>
          <a:stretch>
            <a:fillRect/>
          </a:stretch>
        </p:blipFill>
        <p:spPr>
          <a:xfrm>
            <a:off x="1176569" y="1480926"/>
            <a:ext cx="9415346" cy="4619679"/>
          </a:xfrm>
          <a:prstGeom prst="rect">
            <a:avLst/>
          </a:prstGeom>
        </p:spPr>
      </p:pic>
    </p:spTree>
    <p:extLst>
      <p:ext uri="{BB962C8B-B14F-4D97-AF65-F5344CB8AC3E}">
        <p14:creationId xmlns:p14="http://schemas.microsoft.com/office/powerpoint/2010/main" val="266629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D9AF-0818-754C-8C3A-1053CB2A07B5}"/>
              </a:ext>
            </a:extLst>
          </p:cNvPr>
          <p:cNvSpPr>
            <a:spLocks noGrp="1"/>
          </p:cNvSpPr>
          <p:nvPr>
            <p:ph type="title"/>
          </p:nvPr>
        </p:nvSpPr>
        <p:spPr>
          <a:xfrm>
            <a:off x="685801" y="195146"/>
            <a:ext cx="10396882" cy="1151965"/>
          </a:xfrm>
        </p:spPr>
        <p:txBody>
          <a:bodyPr/>
          <a:lstStyle/>
          <a:p>
            <a:r>
              <a:rPr lang="en-US" dirty="0"/>
              <a:t>Boar body parts </a:t>
            </a:r>
          </a:p>
        </p:txBody>
      </p:sp>
      <p:pic>
        <p:nvPicPr>
          <p:cNvPr id="5" name="Content Placeholder 4" descr="Diagram&#10;&#10;Description automatically generated">
            <a:extLst>
              <a:ext uri="{FF2B5EF4-FFF2-40B4-BE49-F238E27FC236}">
                <a16:creationId xmlns:a16="http://schemas.microsoft.com/office/drawing/2014/main" id="{F4178766-A053-3048-BB16-FAA1ECBE4BE6}"/>
              </a:ext>
            </a:extLst>
          </p:cNvPr>
          <p:cNvPicPr>
            <a:picLocks noGrp="1" noChangeAspect="1"/>
          </p:cNvPicPr>
          <p:nvPr>
            <p:ph sz="quarter" idx="13"/>
          </p:nvPr>
        </p:nvPicPr>
        <p:blipFill>
          <a:blip r:embed="rId2"/>
          <a:stretch>
            <a:fillRect/>
          </a:stretch>
        </p:blipFill>
        <p:spPr>
          <a:xfrm>
            <a:off x="1025906" y="1262213"/>
            <a:ext cx="9723870" cy="4909987"/>
          </a:xfrm>
        </p:spPr>
      </p:pic>
    </p:spTree>
    <p:extLst>
      <p:ext uri="{BB962C8B-B14F-4D97-AF65-F5344CB8AC3E}">
        <p14:creationId xmlns:p14="http://schemas.microsoft.com/office/powerpoint/2010/main" val="582606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7E8E-DB11-D24E-9885-21DF74F12470}"/>
              </a:ext>
            </a:extLst>
          </p:cNvPr>
          <p:cNvSpPr>
            <a:spLocks noGrp="1"/>
          </p:cNvSpPr>
          <p:nvPr>
            <p:ph type="title"/>
          </p:nvPr>
        </p:nvSpPr>
        <p:spPr>
          <a:xfrm>
            <a:off x="685801" y="0"/>
            <a:ext cx="10396882" cy="1151965"/>
          </a:xfrm>
        </p:spPr>
        <p:txBody>
          <a:bodyPr/>
          <a:lstStyle/>
          <a:p>
            <a:r>
              <a:rPr lang="en-US" dirty="0"/>
              <a:t>Boar answer key </a:t>
            </a:r>
          </a:p>
        </p:txBody>
      </p:sp>
      <p:pic>
        <p:nvPicPr>
          <p:cNvPr id="5" name="Picture 4" descr="Diagram&#10;&#10;Description automatically generated">
            <a:extLst>
              <a:ext uri="{FF2B5EF4-FFF2-40B4-BE49-F238E27FC236}">
                <a16:creationId xmlns:a16="http://schemas.microsoft.com/office/drawing/2014/main" id="{ED74729F-263C-944B-B433-0A7D622637F4}"/>
              </a:ext>
            </a:extLst>
          </p:cNvPr>
          <p:cNvPicPr>
            <a:picLocks noChangeAspect="1"/>
          </p:cNvPicPr>
          <p:nvPr/>
        </p:nvPicPr>
        <p:blipFill>
          <a:blip r:embed="rId2"/>
          <a:stretch>
            <a:fillRect/>
          </a:stretch>
        </p:blipFill>
        <p:spPr>
          <a:xfrm>
            <a:off x="984475" y="1151965"/>
            <a:ext cx="9802471" cy="5169923"/>
          </a:xfrm>
          <a:prstGeom prst="rect">
            <a:avLst/>
          </a:prstGeom>
        </p:spPr>
      </p:pic>
    </p:spTree>
    <p:extLst>
      <p:ext uri="{BB962C8B-B14F-4D97-AF65-F5344CB8AC3E}">
        <p14:creationId xmlns:p14="http://schemas.microsoft.com/office/powerpoint/2010/main" val="423553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3529B-C02D-0A4A-BDFD-BA7803FF77DE}"/>
              </a:ext>
            </a:extLst>
          </p:cNvPr>
          <p:cNvSpPr>
            <a:spLocks noGrp="1"/>
          </p:cNvSpPr>
          <p:nvPr>
            <p:ph type="ctrTitle"/>
          </p:nvPr>
        </p:nvSpPr>
        <p:spPr>
          <a:xfrm rot="21420000">
            <a:off x="1218406" y="439629"/>
            <a:ext cx="9755187" cy="2766528"/>
          </a:xfrm>
        </p:spPr>
        <p:txBody>
          <a:bodyPr/>
          <a:lstStyle/>
          <a:p>
            <a:r>
              <a:rPr lang="en-US" dirty="0"/>
              <a:t>Swine operations and procedures </a:t>
            </a:r>
          </a:p>
        </p:txBody>
      </p:sp>
      <p:pic>
        <p:nvPicPr>
          <p:cNvPr id="4" name="Picture 3">
            <a:extLst>
              <a:ext uri="{FF2B5EF4-FFF2-40B4-BE49-F238E27FC236}">
                <a16:creationId xmlns:a16="http://schemas.microsoft.com/office/drawing/2014/main" id="{0ADA35B2-B993-EC46-8EDD-85F5EE2E983D}"/>
              </a:ext>
            </a:extLst>
          </p:cNvPr>
          <p:cNvPicPr>
            <a:picLocks noChangeAspect="1"/>
          </p:cNvPicPr>
          <p:nvPr/>
        </p:nvPicPr>
        <p:blipFill>
          <a:blip r:embed="rId2"/>
          <a:stretch>
            <a:fillRect/>
          </a:stretch>
        </p:blipFill>
        <p:spPr>
          <a:xfrm>
            <a:off x="7292898" y="3035790"/>
            <a:ext cx="3421101" cy="3421101"/>
          </a:xfrm>
          <a:prstGeom prst="rect">
            <a:avLst/>
          </a:prstGeom>
        </p:spPr>
      </p:pic>
    </p:spTree>
    <p:extLst>
      <p:ext uri="{BB962C8B-B14F-4D97-AF65-F5344CB8AC3E}">
        <p14:creationId xmlns:p14="http://schemas.microsoft.com/office/powerpoint/2010/main" val="704633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BA4D-05E6-2943-A7A8-6AEE7878496C}"/>
              </a:ext>
            </a:extLst>
          </p:cNvPr>
          <p:cNvSpPr>
            <a:spLocks noGrp="1"/>
          </p:cNvSpPr>
          <p:nvPr>
            <p:ph type="title"/>
          </p:nvPr>
        </p:nvSpPr>
        <p:spPr>
          <a:xfrm>
            <a:off x="535259" y="685800"/>
            <a:ext cx="10547424" cy="1577898"/>
          </a:xfrm>
        </p:spPr>
        <p:txBody>
          <a:bodyPr>
            <a:normAutofit/>
          </a:bodyPr>
          <a:lstStyle/>
          <a:p>
            <a:r>
              <a:rPr lang="en-US" dirty="0"/>
              <a:t>Why is the production of pigs different?</a:t>
            </a:r>
          </a:p>
        </p:txBody>
      </p:sp>
      <p:sp>
        <p:nvSpPr>
          <p:cNvPr id="3" name="Content Placeholder 2">
            <a:extLst>
              <a:ext uri="{FF2B5EF4-FFF2-40B4-BE49-F238E27FC236}">
                <a16:creationId xmlns:a16="http://schemas.microsoft.com/office/drawing/2014/main" id="{64285E75-6A45-E84E-83C2-020168A4327B}"/>
              </a:ext>
            </a:extLst>
          </p:cNvPr>
          <p:cNvSpPr>
            <a:spLocks noGrp="1"/>
          </p:cNvSpPr>
          <p:nvPr>
            <p:ph sz="quarter" idx="13"/>
          </p:nvPr>
        </p:nvSpPr>
        <p:spPr/>
        <p:txBody>
          <a:bodyPr/>
          <a:lstStyle/>
          <a:p>
            <a:r>
              <a:rPr lang="en-US" cap="none" dirty="0">
                <a:latin typeface="Times New Roman" panose="02020603050405020304" pitchFamily="18" charset="0"/>
                <a:cs typeface="Times New Roman" panose="02020603050405020304" pitchFamily="18" charset="0"/>
              </a:rPr>
              <a:t>A gilt or sow can reproduce up to 3 times a year, meaning she could potentially have 30 piglets </a:t>
            </a:r>
          </a:p>
          <a:p>
            <a:r>
              <a:rPr lang="en-US" cap="none" dirty="0">
                <a:latin typeface="Times New Roman" panose="02020603050405020304" pitchFamily="18" charset="0"/>
                <a:cs typeface="Times New Roman" panose="02020603050405020304" pitchFamily="18" charset="0"/>
              </a:rPr>
              <a:t>Shorter pregnancies </a:t>
            </a:r>
          </a:p>
          <a:p>
            <a:r>
              <a:rPr lang="en-US" cap="none" dirty="0">
                <a:latin typeface="Times New Roman" panose="02020603050405020304" pitchFamily="18" charset="0"/>
                <a:cs typeface="Times New Roman" panose="02020603050405020304" pitchFamily="18" charset="0"/>
              </a:rPr>
              <a:t> Pork is a more affordable meat</a:t>
            </a:r>
          </a:p>
        </p:txBody>
      </p:sp>
    </p:spTree>
    <p:extLst>
      <p:ext uri="{BB962C8B-B14F-4D97-AF65-F5344CB8AC3E}">
        <p14:creationId xmlns:p14="http://schemas.microsoft.com/office/powerpoint/2010/main" val="240456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AA4CC-55AA-9A44-BDDF-72CE013ADB48}"/>
              </a:ext>
            </a:extLst>
          </p:cNvPr>
          <p:cNvSpPr>
            <a:spLocks noGrp="1"/>
          </p:cNvSpPr>
          <p:nvPr>
            <p:ph sz="quarter" idx="13"/>
          </p:nvPr>
        </p:nvSpPr>
        <p:spPr>
          <a:xfrm>
            <a:off x="630044" y="591435"/>
            <a:ext cx="10394707" cy="5798214"/>
          </a:xfrm>
        </p:spPr>
        <p:txBody>
          <a:bodyPr>
            <a:normAutofit/>
          </a:bodyPr>
          <a:lstStyle/>
          <a:p>
            <a:r>
              <a:rPr lang="en-US" cap="none" dirty="0">
                <a:latin typeface="Times New Roman" panose="02020603050405020304" pitchFamily="18" charset="0"/>
                <a:cs typeface="Times New Roman" panose="02020603050405020304" pitchFamily="18" charset="0"/>
              </a:rPr>
              <a:t>Swine have been utilized by humans for thousands of years for their meat production. </a:t>
            </a:r>
          </a:p>
          <a:p>
            <a:r>
              <a:rPr lang="en-US" cap="none" dirty="0">
                <a:latin typeface="Times New Roman" panose="02020603050405020304" pitchFamily="18" charset="0"/>
                <a:cs typeface="Times New Roman" panose="02020603050405020304" pitchFamily="18" charset="0"/>
              </a:rPr>
              <a:t>Pigs were domesticated as early as 9,000 years ago in Asia, Africa, and Europe. </a:t>
            </a:r>
          </a:p>
          <a:p>
            <a:r>
              <a:rPr lang="en-US" cap="none" dirty="0">
                <a:latin typeface="Times New Roman" panose="02020603050405020304" pitchFamily="18" charset="0"/>
                <a:cs typeface="Times New Roman" panose="02020603050405020304" pitchFamily="18" charset="0"/>
              </a:rPr>
              <a:t>Throughout history, they have been a primary source of meat and protein for many people around the world. </a:t>
            </a:r>
          </a:p>
          <a:p>
            <a:r>
              <a:rPr lang="en-US" cap="none" dirty="0">
                <a:latin typeface="Times New Roman" panose="02020603050405020304" pitchFamily="18" charset="0"/>
                <a:cs typeface="Times New Roman" panose="02020603050405020304" pitchFamily="18" charset="0"/>
              </a:rPr>
              <a:t>In the past few decades, the American pork industry has seen a transformation in the scope of swine production. </a:t>
            </a:r>
          </a:p>
          <a:p>
            <a:r>
              <a:rPr lang="en-US" cap="none" dirty="0">
                <a:latin typeface="Times New Roman" panose="02020603050405020304" pitchFamily="18" charset="0"/>
                <a:cs typeface="Times New Roman" panose="02020603050405020304" pitchFamily="18" charset="0"/>
              </a:rPr>
              <a:t>The swine industry has undergone drastic changes, more so than any other livestock industry.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03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B859-4A5F-F448-91FB-1E026FAFFB8B}"/>
              </a:ext>
            </a:extLst>
          </p:cNvPr>
          <p:cNvSpPr>
            <a:spLocks noGrp="1"/>
          </p:cNvSpPr>
          <p:nvPr>
            <p:ph type="title"/>
          </p:nvPr>
        </p:nvSpPr>
        <p:spPr>
          <a:xfrm>
            <a:off x="685800" y="83634"/>
            <a:ext cx="10396882" cy="1151965"/>
          </a:xfrm>
        </p:spPr>
        <p:txBody>
          <a:bodyPr/>
          <a:lstStyle/>
          <a:p>
            <a:r>
              <a:rPr lang="en-US" dirty="0"/>
              <a:t>Types of operations </a:t>
            </a:r>
          </a:p>
        </p:txBody>
      </p:sp>
      <p:sp>
        <p:nvSpPr>
          <p:cNvPr id="3" name="Content Placeholder 2">
            <a:extLst>
              <a:ext uri="{FF2B5EF4-FFF2-40B4-BE49-F238E27FC236}">
                <a16:creationId xmlns:a16="http://schemas.microsoft.com/office/drawing/2014/main" id="{9042AD9D-D912-FD49-BE02-636887FC594B}"/>
              </a:ext>
            </a:extLst>
          </p:cNvPr>
          <p:cNvSpPr>
            <a:spLocks noGrp="1"/>
          </p:cNvSpPr>
          <p:nvPr>
            <p:ph sz="quarter" idx="13"/>
          </p:nvPr>
        </p:nvSpPr>
        <p:spPr>
          <a:xfrm>
            <a:off x="685800" y="1025912"/>
            <a:ext cx="10394707" cy="4348673"/>
          </a:xfrm>
        </p:spPr>
        <p:txBody>
          <a:bodyPr>
            <a:normAutofit/>
          </a:bodyPr>
          <a:lstStyle/>
          <a:p>
            <a:r>
              <a:rPr lang="en-US" sz="2400" cap="none" dirty="0">
                <a:latin typeface="Times New Roman" panose="02020603050405020304" pitchFamily="18" charset="0"/>
                <a:cs typeface="Times New Roman" panose="02020603050405020304" pitchFamily="18" charset="0"/>
              </a:rPr>
              <a:t>Swine can require more intense management than other species of livestock, since they are typically raised in controlled environments. </a:t>
            </a:r>
          </a:p>
          <a:p>
            <a:r>
              <a:rPr lang="en-US" sz="2400" cap="none" dirty="0">
                <a:latin typeface="Times New Roman" panose="02020603050405020304" pitchFamily="18" charset="0"/>
                <a:cs typeface="Times New Roman" panose="02020603050405020304" pitchFamily="18" charset="0"/>
              </a:rPr>
              <a:t>There are many types of swine production operations</a:t>
            </a:r>
          </a:p>
          <a:p>
            <a:r>
              <a:rPr lang="en-US" sz="2400" cap="none" dirty="0">
                <a:latin typeface="Times New Roman" panose="02020603050405020304" pitchFamily="18" charset="0"/>
                <a:cs typeface="Times New Roman" panose="02020603050405020304" pitchFamily="18" charset="0"/>
              </a:rPr>
              <a:t>First let’s look at the two different types of farrow-to-finish systems, the pasture system and the confinement system. Both systems have advantages and disadvantages. </a:t>
            </a:r>
          </a:p>
        </p:txBody>
      </p:sp>
    </p:spTree>
    <p:extLst>
      <p:ext uri="{BB962C8B-B14F-4D97-AF65-F5344CB8AC3E}">
        <p14:creationId xmlns:p14="http://schemas.microsoft.com/office/powerpoint/2010/main" val="4230922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77C11-C96B-514D-9142-00F47F0DCEE8}"/>
              </a:ext>
            </a:extLst>
          </p:cNvPr>
          <p:cNvSpPr>
            <a:spLocks noGrp="1"/>
          </p:cNvSpPr>
          <p:nvPr>
            <p:ph type="title"/>
          </p:nvPr>
        </p:nvSpPr>
        <p:spPr/>
        <p:txBody>
          <a:bodyPr>
            <a:normAutofit fontScale="90000"/>
          </a:bodyPr>
          <a:lstStyle/>
          <a:p>
            <a:r>
              <a:rPr lang="en-US" dirty="0"/>
              <a:t>the pasture and confinement systems </a:t>
            </a:r>
          </a:p>
        </p:txBody>
      </p:sp>
      <p:sp>
        <p:nvSpPr>
          <p:cNvPr id="3" name="Content Placeholder 2">
            <a:extLst>
              <a:ext uri="{FF2B5EF4-FFF2-40B4-BE49-F238E27FC236}">
                <a16:creationId xmlns:a16="http://schemas.microsoft.com/office/drawing/2014/main" id="{A43675ED-0385-D642-9AD8-2FAB01F1FA34}"/>
              </a:ext>
            </a:extLst>
          </p:cNvPr>
          <p:cNvSpPr>
            <a:spLocks noGrp="1"/>
          </p:cNvSpPr>
          <p:nvPr>
            <p:ph sz="quarter" idx="13"/>
          </p:nvPr>
        </p:nvSpPr>
        <p:spPr/>
        <p:txBody>
          <a:bodyPr>
            <a:normAutofit/>
          </a:bodyPr>
          <a:lstStyle/>
          <a:p>
            <a:r>
              <a:rPr lang="en-US" cap="none" dirty="0">
                <a:latin typeface="Times New Roman" panose="02020603050405020304" pitchFamily="18" charset="0"/>
                <a:cs typeface="Times New Roman" panose="02020603050405020304" pitchFamily="18" charset="0"/>
              </a:rPr>
              <a:t>The pasture system has a low building and equipment investment </a:t>
            </a:r>
          </a:p>
          <a:p>
            <a:r>
              <a:rPr lang="en-US" cap="none" dirty="0">
                <a:latin typeface="Times New Roman" panose="02020603050405020304" pitchFamily="18" charset="0"/>
                <a:cs typeface="Times New Roman" panose="02020603050405020304" pitchFamily="18" charset="0"/>
              </a:rPr>
              <a:t>Has fewer problems with manure, odor, and insects</a:t>
            </a:r>
          </a:p>
          <a:p>
            <a:r>
              <a:rPr lang="en-US" cap="none" dirty="0">
                <a:latin typeface="Times New Roman" panose="02020603050405020304" pitchFamily="18" charset="0"/>
                <a:cs typeface="Times New Roman" panose="02020603050405020304" pitchFamily="18" charset="0"/>
              </a:rPr>
              <a:t>However, pasture systems require more land, are more labor intensive, and are susceptible to weather problems. </a:t>
            </a:r>
          </a:p>
          <a:p>
            <a:endParaRPr lang="en-US" cap="none"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DFB5ACB-B7C1-A94E-8B9D-D49C2E06E4DF}"/>
              </a:ext>
            </a:extLst>
          </p:cNvPr>
          <p:cNvSpPr>
            <a:spLocks noGrp="1"/>
          </p:cNvSpPr>
          <p:nvPr>
            <p:ph sz="quarter" idx="14"/>
          </p:nvPr>
        </p:nvSpPr>
        <p:spPr/>
        <p:txBody>
          <a:bodyPr/>
          <a:lstStyle/>
          <a:p>
            <a:r>
              <a:rPr lang="en-US" cap="none" dirty="0">
                <a:latin typeface="Times New Roman" panose="02020603050405020304" pitchFamily="18" charset="0"/>
                <a:cs typeface="Times New Roman" panose="02020603050405020304" pitchFamily="18" charset="0"/>
              </a:rPr>
              <a:t>The confinement system needs less land and has lower labor requirements</a:t>
            </a:r>
          </a:p>
          <a:p>
            <a:r>
              <a:rPr lang="en-US" cap="none" dirty="0">
                <a:latin typeface="Times New Roman" panose="02020603050405020304" pitchFamily="18" charset="0"/>
                <a:cs typeface="Times New Roman" panose="02020603050405020304" pitchFamily="18" charset="0"/>
              </a:rPr>
              <a:t>However, it requires a high building and equipment investment and usually must serve as the major enterprise.</a:t>
            </a:r>
            <a:endParaRPr lang="en-US" dirty="0"/>
          </a:p>
        </p:txBody>
      </p:sp>
    </p:spTree>
    <p:extLst>
      <p:ext uri="{BB962C8B-B14F-4D97-AF65-F5344CB8AC3E}">
        <p14:creationId xmlns:p14="http://schemas.microsoft.com/office/powerpoint/2010/main" val="4242227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CB0D8E-00E5-CD49-8C23-C50D4D865697}"/>
              </a:ext>
            </a:extLst>
          </p:cNvPr>
          <p:cNvPicPr>
            <a:picLocks noChangeAspect="1"/>
          </p:cNvPicPr>
          <p:nvPr/>
        </p:nvPicPr>
        <p:blipFill>
          <a:blip r:embed="rId2"/>
          <a:stretch>
            <a:fillRect/>
          </a:stretch>
        </p:blipFill>
        <p:spPr>
          <a:xfrm>
            <a:off x="122663" y="125452"/>
            <a:ext cx="5207620" cy="2929286"/>
          </a:xfrm>
          <a:prstGeom prst="rect">
            <a:avLst/>
          </a:prstGeom>
        </p:spPr>
      </p:pic>
      <p:pic>
        <p:nvPicPr>
          <p:cNvPr id="3" name="Picture 2">
            <a:extLst>
              <a:ext uri="{FF2B5EF4-FFF2-40B4-BE49-F238E27FC236}">
                <a16:creationId xmlns:a16="http://schemas.microsoft.com/office/drawing/2014/main" id="{9BB69CDE-EB25-8244-8022-3885B53F5A6E}"/>
              </a:ext>
            </a:extLst>
          </p:cNvPr>
          <p:cNvPicPr>
            <a:picLocks noChangeAspect="1"/>
          </p:cNvPicPr>
          <p:nvPr/>
        </p:nvPicPr>
        <p:blipFill>
          <a:blip r:embed="rId3"/>
          <a:stretch>
            <a:fillRect/>
          </a:stretch>
        </p:blipFill>
        <p:spPr>
          <a:xfrm>
            <a:off x="379141" y="3250899"/>
            <a:ext cx="3840786" cy="2882271"/>
          </a:xfrm>
          <a:prstGeom prst="rect">
            <a:avLst/>
          </a:prstGeom>
        </p:spPr>
      </p:pic>
      <p:pic>
        <p:nvPicPr>
          <p:cNvPr id="4" name="Picture 3">
            <a:extLst>
              <a:ext uri="{FF2B5EF4-FFF2-40B4-BE49-F238E27FC236}">
                <a16:creationId xmlns:a16="http://schemas.microsoft.com/office/drawing/2014/main" id="{FE732181-9AC8-874C-8747-E282799A4AD7}"/>
              </a:ext>
            </a:extLst>
          </p:cNvPr>
          <p:cNvPicPr>
            <a:picLocks noChangeAspect="1"/>
          </p:cNvPicPr>
          <p:nvPr/>
        </p:nvPicPr>
        <p:blipFill>
          <a:blip r:embed="rId4"/>
          <a:stretch>
            <a:fillRect/>
          </a:stretch>
        </p:blipFill>
        <p:spPr>
          <a:xfrm>
            <a:off x="6401314" y="236963"/>
            <a:ext cx="4954344" cy="2572448"/>
          </a:xfrm>
          <a:prstGeom prst="rect">
            <a:avLst/>
          </a:prstGeom>
        </p:spPr>
      </p:pic>
      <p:pic>
        <p:nvPicPr>
          <p:cNvPr id="5" name="Picture 4">
            <a:extLst>
              <a:ext uri="{FF2B5EF4-FFF2-40B4-BE49-F238E27FC236}">
                <a16:creationId xmlns:a16="http://schemas.microsoft.com/office/drawing/2014/main" id="{4D63B9DF-A53A-8345-835A-A7BBAE319D86}"/>
              </a:ext>
            </a:extLst>
          </p:cNvPr>
          <p:cNvPicPr>
            <a:picLocks noChangeAspect="1"/>
          </p:cNvPicPr>
          <p:nvPr/>
        </p:nvPicPr>
        <p:blipFill>
          <a:blip r:embed="rId5"/>
          <a:stretch>
            <a:fillRect/>
          </a:stretch>
        </p:blipFill>
        <p:spPr>
          <a:xfrm>
            <a:off x="6826922" y="3119502"/>
            <a:ext cx="4528736" cy="3013668"/>
          </a:xfrm>
          <a:prstGeom prst="rect">
            <a:avLst/>
          </a:prstGeom>
        </p:spPr>
      </p:pic>
    </p:spTree>
    <p:extLst>
      <p:ext uri="{BB962C8B-B14F-4D97-AF65-F5344CB8AC3E}">
        <p14:creationId xmlns:p14="http://schemas.microsoft.com/office/powerpoint/2010/main" val="28223391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A995-4EC1-5A42-A869-80C130A02888}"/>
              </a:ext>
            </a:extLst>
          </p:cNvPr>
          <p:cNvSpPr>
            <a:spLocks noGrp="1"/>
          </p:cNvSpPr>
          <p:nvPr>
            <p:ph type="title"/>
          </p:nvPr>
        </p:nvSpPr>
        <p:spPr/>
        <p:txBody>
          <a:bodyPr/>
          <a:lstStyle/>
          <a:p>
            <a:r>
              <a:rPr lang="en-US" dirty="0"/>
              <a:t>Farrow-to-Finish operation</a:t>
            </a:r>
          </a:p>
        </p:txBody>
      </p:sp>
      <p:sp>
        <p:nvSpPr>
          <p:cNvPr id="3" name="Content Placeholder 2">
            <a:extLst>
              <a:ext uri="{FF2B5EF4-FFF2-40B4-BE49-F238E27FC236}">
                <a16:creationId xmlns:a16="http://schemas.microsoft.com/office/drawing/2014/main" id="{5CE11FB1-C1DF-724A-93E8-E0A6411E851F}"/>
              </a:ext>
            </a:extLst>
          </p:cNvPr>
          <p:cNvSpPr>
            <a:spLocks noGrp="1"/>
          </p:cNvSpPr>
          <p:nvPr>
            <p:ph sz="quarter" idx="13"/>
          </p:nvPr>
        </p:nvSpPr>
        <p:spPr>
          <a:xfrm>
            <a:off x="685801" y="1597232"/>
            <a:ext cx="10394707" cy="3423004"/>
          </a:xfrm>
        </p:spPr>
        <p:txBody>
          <a:bodyPr>
            <a:normAutofit/>
          </a:bodyPr>
          <a:lstStyle/>
          <a:p>
            <a:r>
              <a:rPr lang="en-US" cap="none" dirty="0">
                <a:latin typeface="Times New Roman" panose="02020603050405020304" pitchFamily="18" charset="0"/>
                <a:cs typeface="Times New Roman" panose="02020603050405020304" pitchFamily="18" charset="0"/>
              </a:rPr>
              <a:t>The first type is a </a:t>
            </a:r>
            <a:r>
              <a:rPr lang="en-US" b="1" cap="none" dirty="0">
                <a:latin typeface="Times New Roman" panose="02020603050405020304" pitchFamily="18" charset="0"/>
                <a:cs typeface="Times New Roman" panose="02020603050405020304" pitchFamily="18" charset="0"/>
              </a:rPr>
              <a:t>farrow-to- finish operation</a:t>
            </a:r>
            <a:r>
              <a:rPr lang="en-US" cap="none" dirty="0">
                <a:latin typeface="Times New Roman" panose="02020603050405020304" pitchFamily="18" charset="0"/>
                <a:cs typeface="Times New Roman" panose="02020603050405020304" pitchFamily="18" charset="0"/>
              </a:rPr>
              <a:t> </a:t>
            </a:r>
            <a:r>
              <a:rPr lang="en-US" u="sng" cap="none" dirty="0">
                <a:latin typeface="Times New Roman" panose="02020603050405020304" pitchFamily="18" charset="0"/>
                <a:cs typeface="Times New Roman" panose="02020603050405020304" pitchFamily="18" charset="0"/>
              </a:rPr>
              <a:t>where the pigs are managed from birth to market</a:t>
            </a:r>
          </a:p>
          <a:p>
            <a:r>
              <a:rPr lang="en-US" cap="none" dirty="0">
                <a:latin typeface="Times New Roman" panose="02020603050405020304" pitchFamily="18" charset="0"/>
                <a:cs typeface="Times New Roman" panose="02020603050405020304" pitchFamily="18" charset="0"/>
              </a:rPr>
              <a:t>From birth to 22-26 weeks a pig will grow to slaughter weight </a:t>
            </a:r>
          </a:p>
          <a:p>
            <a:r>
              <a:rPr lang="en-US" cap="none" dirty="0">
                <a:latin typeface="Times New Roman" panose="02020603050405020304" pitchFamily="18" charset="0"/>
                <a:cs typeface="Times New Roman" panose="02020603050405020304" pitchFamily="18" charset="0"/>
              </a:rPr>
              <a:t>Sows nurse their piglets for an average of 3 weeks before they are weaned (separated from the sow)</a:t>
            </a:r>
          </a:p>
          <a:p>
            <a:r>
              <a:rPr lang="en-US" cap="none" dirty="0">
                <a:latin typeface="Times New Roman" panose="02020603050405020304" pitchFamily="18" charset="0"/>
                <a:cs typeface="Times New Roman" panose="02020603050405020304" pitchFamily="18" charset="0"/>
              </a:rPr>
              <a:t>A farrow-to-finish operation owns and manages all phases of production</a:t>
            </a:r>
            <a:endParaRPr lang="en-US" sz="2400" cap="none" dirty="0">
              <a:latin typeface="Times New Roman" panose="02020603050405020304" pitchFamily="18" charset="0"/>
              <a:cs typeface="Times New Roman" panose="02020603050405020304" pitchFamily="18" charset="0"/>
            </a:endParaRPr>
          </a:p>
          <a:p>
            <a:endParaRPr lang="en-US" u="sng"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28C43EE-397D-3C40-8387-E5F4928BB46D}"/>
              </a:ext>
            </a:extLst>
          </p:cNvPr>
          <p:cNvPicPr>
            <a:picLocks noChangeAspect="1"/>
          </p:cNvPicPr>
          <p:nvPr/>
        </p:nvPicPr>
        <p:blipFill rotWithShape="1">
          <a:blip r:embed="rId2"/>
          <a:srcRect b="9985"/>
          <a:stretch/>
        </p:blipFill>
        <p:spPr>
          <a:xfrm>
            <a:off x="7738946" y="4155882"/>
            <a:ext cx="3969480" cy="2618483"/>
          </a:xfrm>
          <a:prstGeom prst="rect">
            <a:avLst/>
          </a:prstGeom>
        </p:spPr>
      </p:pic>
    </p:spTree>
    <p:extLst>
      <p:ext uri="{BB962C8B-B14F-4D97-AF65-F5344CB8AC3E}">
        <p14:creationId xmlns:p14="http://schemas.microsoft.com/office/powerpoint/2010/main" val="3073257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3E7D-F91F-BA49-9AFE-87BACEE340A8}"/>
              </a:ext>
            </a:extLst>
          </p:cNvPr>
          <p:cNvSpPr>
            <a:spLocks noGrp="1"/>
          </p:cNvSpPr>
          <p:nvPr>
            <p:ph type="title"/>
          </p:nvPr>
        </p:nvSpPr>
        <p:spPr>
          <a:xfrm>
            <a:off x="685800" y="331450"/>
            <a:ext cx="10396882" cy="1151965"/>
          </a:xfrm>
        </p:spPr>
        <p:txBody>
          <a:bodyPr/>
          <a:lstStyle/>
          <a:p>
            <a:r>
              <a:rPr lang="en-US" dirty="0"/>
              <a:t>Feeder pig operation </a:t>
            </a:r>
          </a:p>
        </p:txBody>
      </p:sp>
      <p:sp>
        <p:nvSpPr>
          <p:cNvPr id="3" name="Content Placeholder 2">
            <a:extLst>
              <a:ext uri="{FF2B5EF4-FFF2-40B4-BE49-F238E27FC236}">
                <a16:creationId xmlns:a16="http://schemas.microsoft.com/office/drawing/2014/main" id="{6289F375-1659-3A49-AB16-C69D7B8E291F}"/>
              </a:ext>
            </a:extLst>
          </p:cNvPr>
          <p:cNvSpPr>
            <a:spLocks noGrp="1"/>
          </p:cNvSpPr>
          <p:nvPr>
            <p:ph sz="quarter" idx="13"/>
          </p:nvPr>
        </p:nvSpPr>
        <p:spPr>
          <a:xfrm>
            <a:off x="574287" y="1398085"/>
            <a:ext cx="10394707" cy="3311189"/>
          </a:xfrm>
        </p:spPr>
        <p:txBody>
          <a:bodyPr/>
          <a:lstStyle/>
          <a:p>
            <a:r>
              <a:rPr lang="en-US" cap="none" dirty="0">
                <a:latin typeface="Times New Roman" panose="02020603050405020304" pitchFamily="18" charset="0"/>
                <a:cs typeface="Times New Roman" panose="02020603050405020304" pitchFamily="18" charset="0"/>
              </a:rPr>
              <a:t>The second type of operation is a </a:t>
            </a:r>
            <a:r>
              <a:rPr lang="en-US" b="1" cap="none" dirty="0">
                <a:latin typeface="Times New Roman" panose="02020603050405020304" pitchFamily="18" charset="0"/>
                <a:cs typeface="Times New Roman" panose="02020603050405020304" pitchFamily="18" charset="0"/>
              </a:rPr>
              <a:t>feeder pig operation or farrow-to-nursery </a:t>
            </a:r>
            <a:r>
              <a:rPr lang="en-US" u="sng" cap="none" dirty="0">
                <a:latin typeface="Times New Roman" panose="02020603050405020304" pitchFamily="18" charset="0"/>
                <a:cs typeface="Times New Roman" panose="02020603050405020304" pitchFamily="18" charset="0"/>
              </a:rPr>
              <a:t>where the pigs are owned only until they are weaned</a:t>
            </a:r>
          </a:p>
          <a:p>
            <a:r>
              <a:rPr lang="en-US" cap="none" dirty="0">
                <a:latin typeface="Times New Roman" panose="02020603050405020304" pitchFamily="18" charset="0"/>
                <a:cs typeface="Times New Roman" panose="02020603050405020304" pitchFamily="18" charset="0"/>
              </a:rPr>
              <a:t>Weaned at about 40 pounds, the pigs are then sold to a finishing operation </a:t>
            </a:r>
          </a:p>
        </p:txBody>
      </p:sp>
      <p:pic>
        <p:nvPicPr>
          <p:cNvPr id="4" name="Picture 3">
            <a:extLst>
              <a:ext uri="{FF2B5EF4-FFF2-40B4-BE49-F238E27FC236}">
                <a16:creationId xmlns:a16="http://schemas.microsoft.com/office/drawing/2014/main" id="{F50D1B67-553E-684F-AFF4-7F4D6397FF7D}"/>
              </a:ext>
            </a:extLst>
          </p:cNvPr>
          <p:cNvPicPr>
            <a:picLocks noChangeAspect="1"/>
          </p:cNvPicPr>
          <p:nvPr/>
        </p:nvPicPr>
        <p:blipFill>
          <a:blip r:embed="rId2"/>
          <a:stretch>
            <a:fillRect/>
          </a:stretch>
        </p:blipFill>
        <p:spPr>
          <a:xfrm>
            <a:off x="7056399" y="4061730"/>
            <a:ext cx="3543300" cy="2298700"/>
          </a:xfrm>
          <a:prstGeom prst="rect">
            <a:avLst/>
          </a:prstGeom>
        </p:spPr>
      </p:pic>
    </p:spTree>
    <p:extLst>
      <p:ext uri="{BB962C8B-B14F-4D97-AF65-F5344CB8AC3E}">
        <p14:creationId xmlns:p14="http://schemas.microsoft.com/office/powerpoint/2010/main" val="545350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C076-717B-644E-80F4-CCD5AE09F10C}"/>
              </a:ext>
            </a:extLst>
          </p:cNvPr>
          <p:cNvSpPr>
            <a:spLocks noGrp="1"/>
          </p:cNvSpPr>
          <p:nvPr>
            <p:ph type="title"/>
          </p:nvPr>
        </p:nvSpPr>
        <p:spPr/>
        <p:txBody>
          <a:bodyPr/>
          <a:lstStyle/>
          <a:p>
            <a:r>
              <a:rPr lang="en-US" dirty="0"/>
              <a:t>Finishing operation </a:t>
            </a:r>
          </a:p>
        </p:txBody>
      </p:sp>
      <p:sp>
        <p:nvSpPr>
          <p:cNvPr id="3" name="Content Placeholder 2">
            <a:extLst>
              <a:ext uri="{FF2B5EF4-FFF2-40B4-BE49-F238E27FC236}">
                <a16:creationId xmlns:a16="http://schemas.microsoft.com/office/drawing/2014/main" id="{4F0AB1BC-C83F-6442-A3C1-45F859922F08}"/>
              </a:ext>
            </a:extLst>
          </p:cNvPr>
          <p:cNvSpPr>
            <a:spLocks noGrp="1"/>
          </p:cNvSpPr>
          <p:nvPr>
            <p:ph sz="quarter" idx="13"/>
          </p:nvPr>
        </p:nvSpPr>
        <p:spPr>
          <a:xfrm>
            <a:off x="685801" y="1261782"/>
            <a:ext cx="10394707" cy="3311189"/>
          </a:xfrm>
        </p:spPr>
        <p:txBody>
          <a:bodyPr/>
          <a:lstStyle/>
          <a:p>
            <a:r>
              <a:rPr lang="en-US" cap="none" dirty="0">
                <a:latin typeface="Times New Roman" panose="02020603050405020304" pitchFamily="18" charset="0"/>
                <a:cs typeface="Times New Roman" panose="02020603050405020304" pitchFamily="18" charset="0"/>
              </a:rPr>
              <a:t>The third type of operation is the finishing operation</a:t>
            </a:r>
          </a:p>
          <a:p>
            <a:r>
              <a:rPr lang="en-US" cap="none" dirty="0">
                <a:latin typeface="Times New Roman" panose="02020603050405020304" pitchFamily="18" charset="0"/>
                <a:cs typeface="Times New Roman" panose="02020603050405020304" pitchFamily="18" charset="0"/>
              </a:rPr>
              <a:t>This consists of pigs </a:t>
            </a:r>
            <a:r>
              <a:rPr lang="en-US" u="sng" cap="none" dirty="0">
                <a:latin typeface="Times New Roman" panose="02020603050405020304" pitchFamily="18" charset="0"/>
                <a:cs typeface="Times New Roman" panose="02020603050405020304" pitchFamily="18" charset="0"/>
              </a:rPr>
              <a:t>which are purchased after they are weaned</a:t>
            </a:r>
          </a:p>
          <a:p>
            <a:r>
              <a:rPr lang="en-US" cap="none" dirty="0">
                <a:latin typeface="Times New Roman" panose="02020603050405020304" pitchFamily="18" charset="0"/>
                <a:cs typeface="Times New Roman" panose="02020603050405020304" pitchFamily="18" charset="0"/>
              </a:rPr>
              <a:t>Fed to market weight usually 210 to 230 pounds, the pigs are then sold for processing  </a:t>
            </a:r>
          </a:p>
          <a:p>
            <a:endParaRPr lang="en-US" dirty="0"/>
          </a:p>
        </p:txBody>
      </p:sp>
      <p:pic>
        <p:nvPicPr>
          <p:cNvPr id="4" name="Picture 3">
            <a:extLst>
              <a:ext uri="{FF2B5EF4-FFF2-40B4-BE49-F238E27FC236}">
                <a16:creationId xmlns:a16="http://schemas.microsoft.com/office/drawing/2014/main" id="{013B84FE-E171-6E43-AED6-0F63A1310EFF}"/>
              </a:ext>
            </a:extLst>
          </p:cNvPr>
          <p:cNvPicPr>
            <a:picLocks noChangeAspect="1"/>
          </p:cNvPicPr>
          <p:nvPr/>
        </p:nvPicPr>
        <p:blipFill>
          <a:blip r:embed="rId2"/>
          <a:stretch>
            <a:fillRect/>
          </a:stretch>
        </p:blipFill>
        <p:spPr>
          <a:xfrm>
            <a:off x="7021866" y="3653118"/>
            <a:ext cx="4253256" cy="2734236"/>
          </a:xfrm>
          <a:prstGeom prst="rect">
            <a:avLst/>
          </a:prstGeom>
        </p:spPr>
      </p:pic>
    </p:spTree>
    <p:extLst>
      <p:ext uri="{BB962C8B-B14F-4D97-AF65-F5344CB8AC3E}">
        <p14:creationId xmlns:p14="http://schemas.microsoft.com/office/powerpoint/2010/main" val="159456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BD1AA-1BB0-5142-A5FA-D8C67762B8BC}"/>
              </a:ext>
            </a:extLst>
          </p:cNvPr>
          <p:cNvSpPr>
            <a:spLocks noGrp="1"/>
          </p:cNvSpPr>
          <p:nvPr>
            <p:ph type="title"/>
          </p:nvPr>
        </p:nvSpPr>
        <p:spPr>
          <a:xfrm>
            <a:off x="685801" y="273204"/>
            <a:ext cx="10396882" cy="1151965"/>
          </a:xfrm>
        </p:spPr>
        <p:txBody>
          <a:bodyPr/>
          <a:lstStyle/>
          <a:p>
            <a:r>
              <a:rPr lang="en-US" dirty="0"/>
              <a:t>Purebred operation </a:t>
            </a:r>
          </a:p>
        </p:txBody>
      </p:sp>
      <p:sp>
        <p:nvSpPr>
          <p:cNvPr id="3" name="Content Placeholder 2">
            <a:extLst>
              <a:ext uri="{FF2B5EF4-FFF2-40B4-BE49-F238E27FC236}">
                <a16:creationId xmlns:a16="http://schemas.microsoft.com/office/drawing/2014/main" id="{430C8F58-AB26-1241-913E-EEC3C5DB3309}"/>
              </a:ext>
            </a:extLst>
          </p:cNvPr>
          <p:cNvSpPr>
            <a:spLocks noGrp="1"/>
          </p:cNvSpPr>
          <p:nvPr>
            <p:ph sz="quarter" idx="13"/>
          </p:nvPr>
        </p:nvSpPr>
        <p:spPr>
          <a:xfrm>
            <a:off x="685801" y="1237785"/>
            <a:ext cx="10394707" cy="4293220"/>
          </a:xfrm>
        </p:spPr>
        <p:txBody>
          <a:bodyPr>
            <a:normAutofit/>
          </a:bodyPr>
          <a:lstStyle/>
          <a:p>
            <a:r>
              <a:rPr lang="en-US" cap="none" dirty="0">
                <a:latin typeface="Times New Roman" panose="02020603050405020304" pitchFamily="18" charset="0"/>
                <a:cs typeface="Times New Roman" panose="02020603050405020304" pitchFamily="18" charset="0"/>
              </a:rPr>
              <a:t>The last type of operation is the purebred operation also known as a seed stock operation </a:t>
            </a:r>
          </a:p>
          <a:p>
            <a:r>
              <a:rPr lang="en-US" cap="none" dirty="0">
                <a:latin typeface="Times New Roman" panose="02020603050405020304" pitchFamily="18" charset="0"/>
                <a:cs typeface="Times New Roman" panose="02020603050405020304" pitchFamily="18" charset="0"/>
              </a:rPr>
              <a:t>This operation </a:t>
            </a:r>
            <a:r>
              <a:rPr lang="en-US" u="sng" cap="none" dirty="0">
                <a:latin typeface="Times New Roman" panose="02020603050405020304" pitchFamily="18" charset="0"/>
                <a:cs typeface="Times New Roman" panose="02020603050405020304" pitchFamily="18" charset="0"/>
              </a:rPr>
              <a:t>uses its own stock for replacement animals and never goes outside itself for new breeding stock</a:t>
            </a:r>
          </a:p>
          <a:p>
            <a:r>
              <a:rPr lang="en-US" cap="none" dirty="0">
                <a:latin typeface="Times New Roman" panose="02020603050405020304" pitchFamily="18" charset="0"/>
                <a:cs typeface="Times New Roman" panose="02020603050405020304" pitchFamily="18" charset="0"/>
              </a:rPr>
              <a:t>Therefore, the operation extends from birth to market</a:t>
            </a:r>
          </a:p>
          <a:p>
            <a:r>
              <a:rPr lang="en-US" cap="none" dirty="0">
                <a:latin typeface="Times New Roman" panose="02020603050405020304" pitchFamily="18" charset="0"/>
                <a:cs typeface="Times New Roman" panose="02020603050405020304" pitchFamily="18" charset="0"/>
              </a:rPr>
              <a:t>Replacement animals are then chosen, and the rest are culled from the herd</a:t>
            </a:r>
          </a:p>
          <a:p>
            <a:r>
              <a:rPr lang="en-US" cap="none" dirty="0">
                <a:latin typeface="Times New Roman" panose="02020603050405020304" pitchFamily="18" charset="0"/>
                <a:cs typeface="Times New Roman" panose="02020603050405020304" pitchFamily="18" charset="0"/>
              </a:rPr>
              <a:t>Their value lies in the genetic potential of a hog's traits, including gain, growth, and maternal and carcass characteristics. </a:t>
            </a:r>
          </a:p>
          <a:p>
            <a:r>
              <a:rPr lang="en-US" cap="none" dirty="0">
                <a:latin typeface="Times New Roman" panose="02020603050405020304" pitchFamily="18" charset="0"/>
                <a:cs typeface="Times New Roman" panose="02020603050405020304" pitchFamily="18" charset="0"/>
              </a:rPr>
              <a:t>The offspring of seed stock operations are often marketed as breeding stock to both farrow -to-finish and farrow-to-nursery operations. </a:t>
            </a:r>
          </a:p>
        </p:txBody>
      </p:sp>
    </p:spTree>
    <p:extLst>
      <p:ext uri="{BB962C8B-B14F-4D97-AF65-F5344CB8AC3E}">
        <p14:creationId xmlns:p14="http://schemas.microsoft.com/office/powerpoint/2010/main" val="3880428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B7397-64E8-4D42-B5AC-D9681F61AE45}"/>
              </a:ext>
            </a:extLst>
          </p:cNvPr>
          <p:cNvSpPr>
            <a:spLocks noGrp="1"/>
          </p:cNvSpPr>
          <p:nvPr>
            <p:ph type="title"/>
          </p:nvPr>
        </p:nvSpPr>
        <p:spPr>
          <a:xfrm>
            <a:off x="683625" y="0"/>
            <a:ext cx="10396882" cy="1151965"/>
          </a:xfrm>
        </p:spPr>
        <p:txBody>
          <a:bodyPr/>
          <a:lstStyle/>
          <a:p>
            <a:r>
              <a:rPr lang="en-US" dirty="0"/>
              <a:t>Housing </a:t>
            </a:r>
          </a:p>
        </p:txBody>
      </p:sp>
      <p:sp>
        <p:nvSpPr>
          <p:cNvPr id="3" name="Content Placeholder 2">
            <a:extLst>
              <a:ext uri="{FF2B5EF4-FFF2-40B4-BE49-F238E27FC236}">
                <a16:creationId xmlns:a16="http://schemas.microsoft.com/office/drawing/2014/main" id="{E93C91CB-0DB3-8C49-BB3A-0701DAD69C01}"/>
              </a:ext>
            </a:extLst>
          </p:cNvPr>
          <p:cNvSpPr>
            <a:spLocks noGrp="1"/>
          </p:cNvSpPr>
          <p:nvPr>
            <p:ph sz="quarter" idx="13"/>
          </p:nvPr>
        </p:nvSpPr>
        <p:spPr>
          <a:xfrm>
            <a:off x="111512" y="1680810"/>
            <a:ext cx="11786839" cy="4605453"/>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Housing is also a major factor to consider in swine production</a:t>
            </a:r>
          </a:p>
          <a:p>
            <a:r>
              <a:rPr lang="en-US" cap="none" dirty="0">
                <a:latin typeface="Times New Roman" panose="02020603050405020304" pitchFamily="18" charset="0"/>
                <a:cs typeface="Times New Roman" panose="02020603050405020304" pitchFamily="18" charset="0"/>
              </a:rPr>
              <a:t>The important thing to remember when using an existing building is to keep the floor dry and the animals sheltered from drafts, rain, and snow and to provide shade in hot weather. </a:t>
            </a:r>
          </a:p>
          <a:p>
            <a:r>
              <a:rPr lang="en-US" cap="none" dirty="0">
                <a:latin typeface="Times New Roman" panose="02020603050405020304" pitchFamily="18" charset="0"/>
                <a:cs typeface="Times New Roman" panose="02020603050405020304" pitchFamily="18" charset="0"/>
              </a:rPr>
              <a:t>Larger farrow-to-finish farms have separate facilities for pregnant sows, farrowing sows, weaning weanling, piglets and growing or finishing pigs. </a:t>
            </a:r>
          </a:p>
          <a:p>
            <a:r>
              <a:rPr lang="en-US" cap="none" dirty="0">
                <a:latin typeface="Times New Roman" panose="02020603050405020304" pitchFamily="18" charset="0"/>
                <a:cs typeface="Times New Roman" panose="02020603050405020304" pitchFamily="18" charset="0"/>
              </a:rPr>
              <a:t>The gestation house is designed for pregnant females, which are penned alone. </a:t>
            </a:r>
          </a:p>
          <a:p>
            <a:r>
              <a:rPr lang="en-US" cap="none" dirty="0">
                <a:latin typeface="Times New Roman" panose="02020603050405020304" pitchFamily="18" charset="0"/>
                <a:cs typeface="Times New Roman" panose="02020603050405020304" pitchFamily="18" charset="0"/>
              </a:rPr>
              <a:t>They are separated in pens to reduce stress caused by fighting and competition, which could potentially compromise the pregnancy. </a:t>
            </a:r>
          </a:p>
          <a:p>
            <a:r>
              <a:rPr lang="en-US" cap="none" dirty="0">
                <a:latin typeface="Times New Roman" panose="02020603050405020304" pitchFamily="18" charset="0"/>
                <a:cs typeface="Times New Roman" panose="02020603050405020304" pitchFamily="18" charset="0"/>
              </a:rPr>
              <a:t>In smaller operations pregnant females are often grouped together according to farrowing date and body condition. </a:t>
            </a:r>
          </a:p>
          <a:p>
            <a:r>
              <a:rPr lang="en-US" cap="none" dirty="0">
                <a:latin typeface="Times New Roman" panose="02020603050405020304" pitchFamily="18" charset="0"/>
                <a:cs typeface="Times New Roman" panose="02020603050405020304" pitchFamily="18" charset="0"/>
              </a:rPr>
              <a:t>Once sows are nearing their farrowing date, they are moved to the farrowing barn. </a:t>
            </a:r>
          </a:p>
          <a:p>
            <a:endParaRPr lang="en-US" cap="none" dirty="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0095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F6C5D-D95D-9142-B851-2E8AC975F877}"/>
              </a:ext>
            </a:extLst>
          </p:cNvPr>
          <p:cNvSpPr>
            <a:spLocks noGrp="1"/>
          </p:cNvSpPr>
          <p:nvPr>
            <p:ph sz="quarter" idx="13"/>
          </p:nvPr>
        </p:nvSpPr>
        <p:spPr>
          <a:xfrm>
            <a:off x="217449" y="335878"/>
            <a:ext cx="10394707" cy="3582573"/>
          </a:xfrm>
        </p:spPr>
        <p:txBody>
          <a:bodyPr/>
          <a:lstStyle/>
          <a:p>
            <a:r>
              <a:rPr lang="en-US" cap="none" dirty="0">
                <a:latin typeface="Times New Roman" panose="02020603050405020304" pitchFamily="18" charset="0"/>
                <a:cs typeface="Times New Roman" panose="02020603050405020304" pitchFamily="18" charset="0"/>
              </a:rPr>
              <a:t>An a-frame building is easy to build and provides a watertight roof with a rear wall</a:t>
            </a:r>
          </a:p>
          <a:p>
            <a:r>
              <a:rPr lang="en-US" cap="none" dirty="0">
                <a:latin typeface="Times New Roman" panose="02020603050405020304" pitchFamily="18" charset="0"/>
                <a:cs typeface="Times New Roman" panose="02020603050405020304" pitchFamily="18" charset="0"/>
              </a:rPr>
              <a:t>A- frame buildings are mobile, can be fitted with doors, located in a spot where water will not puddle, and Arranged to face away from prevailing winds</a:t>
            </a:r>
          </a:p>
          <a:p>
            <a:r>
              <a:rPr lang="en-US" cap="none" dirty="0">
                <a:latin typeface="Times New Roman" panose="02020603050405020304" pitchFamily="18" charset="0"/>
                <a:cs typeface="Times New Roman" panose="02020603050405020304" pitchFamily="18" charset="0"/>
              </a:rPr>
              <a:t>This type of housing is often used for farrowing sows  </a:t>
            </a:r>
          </a:p>
          <a:p>
            <a:endParaRPr lang="en-US" dirty="0"/>
          </a:p>
        </p:txBody>
      </p:sp>
      <p:pic>
        <p:nvPicPr>
          <p:cNvPr id="4" name="Picture 3">
            <a:extLst>
              <a:ext uri="{FF2B5EF4-FFF2-40B4-BE49-F238E27FC236}">
                <a16:creationId xmlns:a16="http://schemas.microsoft.com/office/drawing/2014/main" id="{7B6E94B3-E7F8-3C45-A570-D44D82CA3243}"/>
              </a:ext>
            </a:extLst>
          </p:cNvPr>
          <p:cNvPicPr>
            <a:picLocks noChangeAspect="1"/>
          </p:cNvPicPr>
          <p:nvPr/>
        </p:nvPicPr>
        <p:blipFill>
          <a:blip r:embed="rId2"/>
          <a:stretch>
            <a:fillRect/>
          </a:stretch>
        </p:blipFill>
        <p:spPr>
          <a:xfrm>
            <a:off x="7694491" y="2441040"/>
            <a:ext cx="3478859" cy="2151095"/>
          </a:xfrm>
          <a:prstGeom prst="rect">
            <a:avLst/>
          </a:prstGeom>
        </p:spPr>
      </p:pic>
      <p:pic>
        <p:nvPicPr>
          <p:cNvPr id="5" name="Picture 4">
            <a:extLst>
              <a:ext uri="{FF2B5EF4-FFF2-40B4-BE49-F238E27FC236}">
                <a16:creationId xmlns:a16="http://schemas.microsoft.com/office/drawing/2014/main" id="{13E6CDBF-0E52-8449-97E4-3860C69FF3F7}"/>
              </a:ext>
            </a:extLst>
          </p:cNvPr>
          <p:cNvPicPr>
            <a:picLocks noChangeAspect="1"/>
          </p:cNvPicPr>
          <p:nvPr/>
        </p:nvPicPr>
        <p:blipFill>
          <a:blip r:embed="rId3"/>
          <a:stretch>
            <a:fillRect/>
          </a:stretch>
        </p:blipFill>
        <p:spPr>
          <a:xfrm>
            <a:off x="1988796" y="3516588"/>
            <a:ext cx="3289300" cy="2463800"/>
          </a:xfrm>
          <a:prstGeom prst="rect">
            <a:avLst/>
          </a:prstGeom>
        </p:spPr>
      </p:pic>
    </p:spTree>
    <p:extLst>
      <p:ext uri="{BB962C8B-B14F-4D97-AF65-F5344CB8AC3E}">
        <p14:creationId xmlns:p14="http://schemas.microsoft.com/office/powerpoint/2010/main" val="2086524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FD5C3A-46A5-5A41-88E2-BC13292ED3D1}"/>
              </a:ext>
            </a:extLst>
          </p:cNvPr>
          <p:cNvSpPr>
            <a:spLocks noGrp="1"/>
          </p:cNvSpPr>
          <p:nvPr>
            <p:ph sz="quarter" idx="13"/>
          </p:nvPr>
        </p:nvSpPr>
        <p:spPr>
          <a:xfrm>
            <a:off x="685800" y="379142"/>
            <a:ext cx="10394707" cy="3267307"/>
          </a:xfrm>
        </p:spPr>
        <p:txBody>
          <a:bodyPr/>
          <a:lstStyle/>
          <a:p>
            <a:r>
              <a:rPr lang="en-US" cap="none" dirty="0">
                <a:latin typeface="Times New Roman" panose="02020603050405020304" pitchFamily="18" charset="0"/>
                <a:cs typeface="Times New Roman" panose="02020603050405020304" pitchFamily="18" charset="0"/>
              </a:rPr>
              <a:t>The open-front building is another type of housing</a:t>
            </a:r>
          </a:p>
          <a:p>
            <a:r>
              <a:rPr lang="en-US" cap="none" dirty="0">
                <a:latin typeface="Times New Roman" panose="02020603050405020304" pitchFamily="18" charset="0"/>
                <a:cs typeface="Times New Roman" panose="02020603050405020304" pitchFamily="18" charset="0"/>
              </a:rPr>
              <a:t>These buildings have natural ventilation, minimum insulation, and provide minimal protection during cold weather</a:t>
            </a:r>
          </a:p>
          <a:p>
            <a:r>
              <a:rPr lang="en-US" cap="none" dirty="0">
                <a:latin typeface="Times New Roman" panose="02020603050405020304" pitchFamily="18" charset="0"/>
                <a:cs typeface="Times New Roman" panose="02020603050405020304" pitchFamily="18" charset="0"/>
              </a:rPr>
              <a:t>Therefore, they work well in the summer and poorly during harsh winters</a:t>
            </a:r>
          </a:p>
          <a:p>
            <a:r>
              <a:rPr lang="en-US" cap="none" dirty="0">
                <a:latin typeface="Times New Roman" panose="02020603050405020304" pitchFamily="18" charset="0"/>
                <a:cs typeface="Times New Roman" panose="02020603050405020304" pitchFamily="18" charset="0"/>
              </a:rPr>
              <a:t>Open-front buildings are used primarily for growing and finishing pigs and for pregnant sows</a:t>
            </a:r>
          </a:p>
          <a:p>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7FC5551-8DC6-ED42-8D42-51767E702708}"/>
              </a:ext>
            </a:extLst>
          </p:cNvPr>
          <p:cNvPicPr>
            <a:picLocks noChangeAspect="1"/>
          </p:cNvPicPr>
          <p:nvPr/>
        </p:nvPicPr>
        <p:blipFill>
          <a:blip r:embed="rId2"/>
          <a:stretch>
            <a:fillRect/>
          </a:stretch>
        </p:blipFill>
        <p:spPr>
          <a:xfrm>
            <a:off x="434896" y="3021516"/>
            <a:ext cx="4119137" cy="3089353"/>
          </a:xfrm>
          <a:prstGeom prst="rect">
            <a:avLst/>
          </a:prstGeom>
        </p:spPr>
      </p:pic>
      <p:pic>
        <p:nvPicPr>
          <p:cNvPr id="5" name="Picture 4">
            <a:extLst>
              <a:ext uri="{FF2B5EF4-FFF2-40B4-BE49-F238E27FC236}">
                <a16:creationId xmlns:a16="http://schemas.microsoft.com/office/drawing/2014/main" id="{81D47524-7D7C-A046-A105-EDEB8481F767}"/>
              </a:ext>
            </a:extLst>
          </p:cNvPr>
          <p:cNvPicPr>
            <a:picLocks noChangeAspect="1"/>
          </p:cNvPicPr>
          <p:nvPr/>
        </p:nvPicPr>
        <p:blipFill>
          <a:blip r:embed="rId3"/>
          <a:stretch>
            <a:fillRect/>
          </a:stretch>
        </p:blipFill>
        <p:spPr>
          <a:xfrm>
            <a:off x="6266984" y="3068729"/>
            <a:ext cx="4454293" cy="2994926"/>
          </a:xfrm>
          <a:prstGeom prst="rect">
            <a:avLst/>
          </a:prstGeom>
        </p:spPr>
      </p:pic>
    </p:spTree>
    <p:extLst>
      <p:ext uri="{BB962C8B-B14F-4D97-AF65-F5344CB8AC3E}">
        <p14:creationId xmlns:p14="http://schemas.microsoft.com/office/powerpoint/2010/main" val="152711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F1122A-03C6-5B4B-9B6C-CE9BDE86E912}"/>
              </a:ext>
            </a:extLst>
          </p:cNvPr>
          <p:cNvSpPr>
            <a:spLocks noGrp="1"/>
          </p:cNvSpPr>
          <p:nvPr>
            <p:ph sz="quarter" idx="13"/>
          </p:nvPr>
        </p:nvSpPr>
        <p:spPr>
          <a:xfrm>
            <a:off x="685800" y="1227054"/>
            <a:ext cx="10394707" cy="3311189"/>
          </a:xfrm>
        </p:spPr>
        <p:txBody>
          <a:bodyPr/>
          <a:lstStyle/>
          <a:p>
            <a:r>
              <a:rPr lang="en-US" cap="none" dirty="0">
                <a:latin typeface="Times New Roman" panose="02020603050405020304" pitchFamily="18" charset="0"/>
                <a:cs typeface="Times New Roman" panose="02020603050405020304" pitchFamily="18" charset="0"/>
              </a:rPr>
              <a:t>Swine production began in America on the family farm, where pigs would be fed table scraps and other foods until fattened</a:t>
            </a:r>
          </a:p>
          <a:p>
            <a:r>
              <a:rPr lang="en-US" cap="none" dirty="0">
                <a:latin typeface="Times New Roman" panose="02020603050405020304" pitchFamily="18" charset="0"/>
                <a:cs typeface="Times New Roman" panose="02020603050405020304" pitchFamily="18" charset="0"/>
              </a:rPr>
              <a:t>At which time they would be sold or harvested for the owners to eat. </a:t>
            </a:r>
          </a:p>
          <a:p>
            <a:r>
              <a:rPr lang="en-US" cap="none" dirty="0">
                <a:latin typeface="Times New Roman" panose="02020603050405020304" pitchFamily="18" charset="0"/>
                <a:cs typeface="Times New Roman" panose="02020603050405020304" pitchFamily="18" charset="0"/>
              </a:rPr>
              <a:t>The family farm opened the market for swine production systems. </a:t>
            </a:r>
          </a:p>
          <a:p>
            <a:r>
              <a:rPr lang="en-US" cap="none" dirty="0">
                <a:latin typeface="Times New Roman" panose="02020603050405020304" pitchFamily="18" charset="0"/>
                <a:cs typeface="Times New Roman" panose="02020603050405020304" pitchFamily="18" charset="0"/>
              </a:rPr>
              <a:t>Some operations grew larger and larger, becoming the major pork producing facilities in America. </a:t>
            </a:r>
          </a:p>
          <a:p>
            <a:r>
              <a:rPr lang="en-US" cap="none" dirty="0">
                <a:latin typeface="Times New Roman" panose="02020603050405020304" pitchFamily="18" charset="0"/>
                <a:cs typeface="Times New Roman" panose="02020603050405020304" pitchFamily="18" charset="0"/>
              </a:rPr>
              <a:t>These farms were plentiful in numbers across all of the united states, owning the vast majority of market </a:t>
            </a:r>
          </a:p>
          <a:p>
            <a:endParaRPr lang="en-US" dirty="0"/>
          </a:p>
        </p:txBody>
      </p:sp>
    </p:spTree>
    <p:extLst>
      <p:ext uri="{BB962C8B-B14F-4D97-AF65-F5344CB8AC3E}">
        <p14:creationId xmlns:p14="http://schemas.microsoft.com/office/powerpoint/2010/main" val="1282026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4A977F-3127-AF4D-A5BB-9E077E478D95}"/>
              </a:ext>
            </a:extLst>
          </p:cNvPr>
          <p:cNvSpPr>
            <a:spLocks noGrp="1"/>
          </p:cNvSpPr>
          <p:nvPr>
            <p:ph sz="quarter" idx="13"/>
          </p:nvPr>
        </p:nvSpPr>
        <p:spPr>
          <a:xfrm>
            <a:off x="663497" y="1048635"/>
            <a:ext cx="10394707" cy="3311189"/>
          </a:xfrm>
        </p:spPr>
        <p:txBody>
          <a:bodyPr/>
          <a:lstStyle/>
          <a:p>
            <a:r>
              <a:rPr lang="en-US" cap="none" dirty="0">
                <a:latin typeface="Times New Roman" panose="02020603050405020304" pitchFamily="18" charset="0"/>
                <a:cs typeface="Times New Roman" panose="02020603050405020304" pitchFamily="18" charset="0"/>
              </a:rPr>
              <a:t>Confinement buildings provide superior cold weather performance in comparison to open-front buildings but tend to be hot during the summer months</a:t>
            </a:r>
          </a:p>
          <a:p>
            <a:r>
              <a:rPr lang="en-US" cap="none" dirty="0">
                <a:latin typeface="Times New Roman" panose="02020603050405020304" pitchFamily="18" charset="0"/>
                <a:cs typeface="Times New Roman" panose="02020603050405020304" pitchFamily="18" charset="0"/>
              </a:rPr>
              <a:t>These buildings are used primarily for farrowing houses and nurseries</a:t>
            </a:r>
          </a:p>
          <a:p>
            <a:r>
              <a:rPr lang="en-US" cap="none" dirty="0">
                <a:latin typeface="Times New Roman" panose="02020603050405020304" pitchFamily="18" charset="0"/>
                <a:cs typeface="Times New Roman" panose="02020603050405020304" pitchFamily="18" charset="0"/>
              </a:rPr>
              <a:t>A good confinement house includes temperature control, proper ventilation or controlled air exchange, farrowing crates, proper sanitation and feeding, watering, and waste-handling equipment</a:t>
            </a:r>
          </a:p>
          <a:p>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9F9875-B6FF-CD4A-ABEB-1C1F6E4CCCDA}"/>
              </a:ext>
            </a:extLst>
          </p:cNvPr>
          <p:cNvPicPr>
            <a:picLocks noChangeAspect="1"/>
          </p:cNvPicPr>
          <p:nvPr/>
        </p:nvPicPr>
        <p:blipFill>
          <a:blip r:embed="rId2"/>
          <a:stretch>
            <a:fillRect/>
          </a:stretch>
        </p:blipFill>
        <p:spPr>
          <a:xfrm>
            <a:off x="3647223" y="3672004"/>
            <a:ext cx="3492500" cy="2324100"/>
          </a:xfrm>
          <a:prstGeom prst="rect">
            <a:avLst/>
          </a:prstGeom>
        </p:spPr>
      </p:pic>
    </p:spTree>
    <p:extLst>
      <p:ext uri="{BB962C8B-B14F-4D97-AF65-F5344CB8AC3E}">
        <p14:creationId xmlns:p14="http://schemas.microsoft.com/office/powerpoint/2010/main" val="3837432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6448-B8E3-844B-B810-5B933AB1591B}"/>
              </a:ext>
            </a:extLst>
          </p:cNvPr>
          <p:cNvSpPr>
            <a:spLocks noGrp="1"/>
          </p:cNvSpPr>
          <p:nvPr>
            <p:ph type="title"/>
          </p:nvPr>
        </p:nvSpPr>
        <p:spPr>
          <a:xfrm>
            <a:off x="630045" y="328960"/>
            <a:ext cx="10396882" cy="1151965"/>
          </a:xfrm>
        </p:spPr>
        <p:txBody>
          <a:bodyPr/>
          <a:lstStyle/>
          <a:p>
            <a:r>
              <a:rPr lang="en-US" dirty="0"/>
              <a:t>Nutrition </a:t>
            </a:r>
          </a:p>
        </p:txBody>
      </p:sp>
      <p:sp>
        <p:nvSpPr>
          <p:cNvPr id="3" name="Content Placeholder 2">
            <a:extLst>
              <a:ext uri="{FF2B5EF4-FFF2-40B4-BE49-F238E27FC236}">
                <a16:creationId xmlns:a16="http://schemas.microsoft.com/office/drawing/2014/main" id="{BADD035D-40E8-4548-B286-A05CA636338D}"/>
              </a:ext>
            </a:extLst>
          </p:cNvPr>
          <p:cNvSpPr>
            <a:spLocks noGrp="1"/>
          </p:cNvSpPr>
          <p:nvPr>
            <p:ph sz="quarter" idx="13"/>
          </p:nvPr>
        </p:nvSpPr>
        <p:spPr>
          <a:xfrm>
            <a:off x="199908" y="2567851"/>
            <a:ext cx="11257156" cy="3311189"/>
          </a:xfrm>
        </p:spPr>
        <p:txBody>
          <a:bodyPr>
            <a:normAutofit fontScale="92500" lnSpcReduction="20000"/>
          </a:bodyPr>
          <a:lstStyle/>
          <a:p>
            <a:r>
              <a:rPr lang="en-US" cap="none" dirty="0">
                <a:latin typeface="Times New Roman" panose="02020603050405020304" pitchFamily="18" charset="0"/>
                <a:cs typeface="Times New Roman" panose="02020603050405020304" pitchFamily="18" charset="0"/>
              </a:rPr>
              <a:t>Because pigs are non-ruminants, meaning they have one true stomach similar to humans, they are not able to efficiently break down and utilize forages, like cattle and other ruminant animals.</a:t>
            </a:r>
          </a:p>
          <a:p>
            <a:r>
              <a:rPr lang="en-US" cap="none" dirty="0">
                <a:latin typeface="Times New Roman" panose="02020603050405020304" pitchFamily="18" charset="0"/>
                <a:cs typeface="Times New Roman" panose="02020603050405020304" pitchFamily="18" charset="0"/>
              </a:rPr>
              <a:t>Consequently, pigs are fed a grain-based diet, usually made up of cereal grains or corn. </a:t>
            </a:r>
          </a:p>
          <a:p>
            <a:r>
              <a:rPr lang="en-US" cap="none" dirty="0">
                <a:latin typeface="Times New Roman" panose="02020603050405020304" pitchFamily="18" charset="0"/>
                <a:cs typeface="Times New Roman" panose="02020603050405020304" pitchFamily="18" charset="0"/>
              </a:rPr>
              <a:t>Pigs require sufficient energy, protein, vitamins, and minerals in their diet. </a:t>
            </a:r>
          </a:p>
          <a:p>
            <a:r>
              <a:rPr lang="en-US" cap="none" dirty="0">
                <a:latin typeface="Times New Roman" panose="02020603050405020304" pitchFamily="18" charset="0"/>
                <a:cs typeface="Times New Roman" panose="02020603050405020304" pitchFamily="18" charset="0"/>
              </a:rPr>
              <a:t>Protein is the key element in hog feeds. </a:t>
            </a:r>
          </a:p>
          <a:p>
            <a:r>
              <a:rPr lang="en-US" cap="none" dirty="0">
                <a:latin typeface="Times New Roman" panose="02020603050405020304" pitchFamily="18" charset="0"/>
                <a:cs typeface="Times New Roman" panose="02020603050405020304" pitchFamily="18" charset="0"/>
              </a:rPr>
              <a:t>Typically, a young animal requires a higher level of protein in the diet than does an adult. </a:t>
            </a:r>
          </a:p>
          <a:p>
            <a:r>
              <a:rPr lang="en-US" cap="none" dirty="0">
                <a:latin typeface="Times New Roman" panose="02020603050405020304" pitchFamily="18" charset="0"/>
                <a:cs typeface="Times New Roman" panose="02020603050405020304" pitchFamily="18" charset="0"/>
              </a:rPr>
              <a:t>This is because young pigs have a much lower daily feed intake. </a:t>
            </a:r>
          </a:p>
          <a:p>
            <a:r>
              <a:rPr lang="en-US" cap="none" dirty="0">
                <a:latin typeface="Times New Roman" panose="02020603050405020304" pitchFamily="18" charset="0"/>
                <a:cs typeface="Times New Roman" panose="02020603050405020304" pitchFamily="18" charset="0"/>
              </a:rPr>
              <a:t>High levels of nutrients are needed for proper growth and development of body tissues. </a:t>
            </a:r>
          </a:p>
          <a:p>
            <a:endParaRPr lang="en-US" cap="none" dirty="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E793825-DD1B-554B-BCCC-1F12B653BF48}"/>
              </a:ext>
            </a:extLst>
          </p:cNvPr>
          <p:cNvPicPr>
            <a:picLocks noChangeAspect="1"/>
          </p:cNvPicPr>
          <p:nvPr/>
        </p:nvPicPr>
        <p:blipFill>
          <a:blip r:embed="rId2"/>
          <a:stretch>
            <a:fillRect/>
          </a:stretch>
        </p:blipFill>
        <p:spPr>
          <a:xfrm>
            <a:off x="8341112" y="161748"/>
            <a:ext cx="2988642" cy="1862640"/>
          </a:xfrm>
          <a:prstGeom prst="rect">
            <a:avLst/>
          </a:prstGeom>
        </p:spPr>
      </p:pic>
    </p:spTree>
    <p:extLst>
      <p:ext uri="{BB962C8B-B14F-4D97-AF65-F5344CB8AC3E}">
        <p14:creationId xmlns:p14="http://schemas.microsoft.com/office/powerpoint/2010/main" val="26870283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3256-310A-9C4A-B5FF-5D53E2ABC9CF}"/>
              </a:ext>
            </a:extLst>
          </p:cNvPr>
          <p:cNvSpPr>
            <a:spLocks noGrp="1"/>
          </p:cNvSpPr>
          <p:nvPr>
            <p:ph type="title"/>
          </p:nvPr>
        </p:nvSpPr>
        <p:spPr>
          <a:xfrm>
            <a:off x="685800" y="78058"/>
            <a:ext cx="10396882" cy="1158140"/>
          </a:xfrm>
        </p:spPr>
        <p:txBody>
          <a:bodyPr/>
          <a:lstStyle/>
          <a:p>
            <a:r>
              <a:rPr lang="en-US" dirty="0"/>
              <a:t>Gestation to lactation </a:t>
            </a:r>
          </a:p>
        </p:txBody>
      </p:sp>
      <p:sp>
        <p:nvSpPr>
          <p:cNvPr id="3" name="Content Placeholder 2">
            <a:extLst>
              <a:ext uri="{FF2B5EF4-FFF2-40B4-BE49-F238E27FC236}">
                <a16:creationId xmlns:a16="http://schemas.microsoft.com/office/drawing/2014/main" id="{CC5FDCB4-9DC5-5F4F-B161-480C059C29BF}"/>
              </a:ext>
            </a:extLst>
          </p:cNvPr>
          <p:cNvSpPr>
            <a:spLocks noGrp="1"/>
          </p:cNvSpPr>
          <p:nvPr>
            <p:ph sz="quarter" idx="13"/>
          </p:nvPr>
        </p:nvSpPr>
        <p:spPr>
          <a:xfrm>
            <a:off x="769435" y="1617347"/>
            <a:ext cx="10396882" cy="4727696"/>
          </a:xfrm>
        </p:spPr>
        <p:txBody>
          <a:bodyPr>
            <a:normAutofit/>
          </a:bodyPr>
          <a:lstStyle/>
          <a:p>
            <a:r>
              <a:rPr lang="en-US" sz="1800" cap="none" dirty="0">
                <a:latin typeface="Times New Roman" panose="02020603050405020304" pitchFamily="18" charset="0"/>
                <a:cs typeface="Times New Roman" panose="02020603050405020304" pitchFamily="18" charset="0"/>
              </a:rPr>
              <a:t>Breed management is a very important aspect of swine production and extends from gestation to lactation</a:t>
            </a:r>
          </a:p>
          <a:p>
            <a:r>
              <a:rPr lang="en-US" sz="1800" cap="none" dirty="0">
                <a:latin typeface="Times New Roman" panose="02020603050405020304" pitchFamily="18" charset="0"/>
                <a:cs typeface="Times New Roman" panose="02020603050405020304" pitchFamily="18" charset="0"/>
              </a:rPr>
              <a:t>The goal in a breeding program is to have a high percentage of sows farrowing large litters in a short period of time</a:t>
            </a:r>
          </a:p>
          <a:p>
            <a:r>
              <a:rPr lang="en-US" sz="1800" cap="none" dirty="0">
                <a:latin typeface="Times New Roman" panose="02020603050405020304" pitchFamily="18" charset="0"/>
                <a:cs typeface="Times New Roman" panose="02020603050405020304" pitchFamily="18" charset="0"/>
              </a:rPr>
              <a:t>Boars should be purchased at least 45 to 60 days prior to the breeding season and isolated to ensure that they are free from disease before exposing them to the breeding herd</a:t>
            </a:r>
          </a:p>
          <a:p>
            <a:r>
              <a:rPr lang="en-US" sz="1800" cap="none" dirty="0">
                <a:latin typeface="Times New Roman" panose="02020603050405020304" pitchFamily="18" charset="0"/>
                <a:cs typeface="Times New Roman" panose="02020603050405020304" pitchFamily="18" charset="0"/>
              </a:rPr>
              <a:t>Boars can be kept outdoors with few problems, provided they have sufficient feed, water, and protection from the weather or any other harmful factors</a:t>
            </a:r>
          </a:p>
        </p:txBody>
      </p:sp>
    </p:spTree>
    <p:extLst>
      <p:ext uri="{BB962C8B-B14F-4D97-AF65-F5344CB8AC3E}">
        <p14:creationId xmlns:p14="http://schemas.microsoft.com/office/powerpoint/2010/main" val="654682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B9E68B-DCCD-C14C-85B7-2BEFE6B91A52}"/>
              </a:ext>
            </a:extLst>
          </p:cNvPr>
          <p:cNvSpPr>
            <a:spLocks noGrp="1"/>
          </p:cNvSpPr>
          <p:nvPr>
            <p:ph sz="quarter" idx="13"/>
          </p:nvPr>
        </p:nvSpPr>
        <p:spPr>
          <a:xfrm>
            <a:off x="708103" y="892518"/>
            <a:ext cx="10394707" cy="4147833"/>
          </a:xfrm>
        </p:spPr>
        <p:txBody>
          <a:bodyPr>
            <a:normAutofit/>
          </a:bodyPr>
          <a:lstStyle/>
          <a:p>
            <a:r>
              <a:rPr lang="en-US" cap="none" dirty="0">
                <a:latin typeface="Times New Roman" panose="02020603050405020304" pitchFamily="18" charset="0"/>
                <a:cs typeface="Times New Roman" panose="02020603050405020304" pitchFamily="18" charset="0"/>
              </a:rPr>
              <a:t>Individual pens may also improve longevity of the boar. </a:t>
            </a:r>
          </a:p>
          <a:p>
            <a:r>
              <a:rPr lang="en-US" cap="none" dirty="0">
                <a:latin typeface="Times New Roman" panose="02020603050405020304" pitchFamily="18" charset="0"/>
                <a:cs typeface="Times New Roman" panose="02020603050405020304" pitchFamily="18" charset="0"/>
              </a:rPr>
              <a:t>Boars that are from nine to 12 months old should not be bred more than once a day, five days a week</a:t>
            </a:r>
          </a:p>
          <a:p>
            <a:r>
              <a:rPr lang="en-US" cap="none" dirty="0">
                <a:latin typeface="Times New Roman" panose="02020603050405020304" pitchFamily="18" charset="0"/>
                <a:cs typeface="Times New Roman" panose="02020603050405020304" pitchFamily="18" charset="0"/>
              </a:rPr>
              <a:t>However, a boar that is greater than 12 months old can be bred twice a day, seven days a week</a:t>
            </a:r>
          </a:p>
          <a:p>
            <a:r>
              <a:rPr lang="en-US" cap="none" dirty="0">
                <a:latin typeface="Times New Roman" panose="02020603050405020304" pitchFamily="18" charset="0"/>
                <a:cs typeface="Times New Roman" panose="02020603050405020304" pitchFamily="18" charset="0"/>
              </a:rPr>
              <a:t>Boars must also be kept from severe heat because boars subjected to high temperatures may have reduced semen quality for four to six weeks following the heat stress, making them less genetically efficient</a:t>
            </a:r>
          </a:p>
          <a:p>
            <a:r>
              <a:rPr lang="en-US" cap="none" dirty="0">
                <a:latin typeface="Times New Roman" panose="02020603050405020304" pitchFamily="18" charset="0"/>
                <a:cs typeface="Times New Roman" panose="02020603050405020304" pitchFamily="18" charset="0"/>
              </a:rPr>
              <a:t>Whenever possible, it is recommended to use individual boar pens to decrease fighting and competition for feed</a:t>
            </a:r>
          </a:p>
        </p:txBody>
      </p:sp>
    </p:spTree>
    <p:extLst>
      <p:ext uri="{BB962C8B-B14F-4D97-AF65-F5344CB8AC3E}">
        <p14:creationId xmlns:p14="http://schemas.microsoft.com/office/powerpoint/2010/main" val="3740847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9C0429-5678-9244-B342-0BE76A2FE073}"/>
              </a:ext>
            </a:extLst>
          </p:cNvPr>
          <p:cNvSpPr>
            <a:spLocks noGrp="1"/>
          </p:cNvSpPr>
          <p:nvPr>
            <p:ph sz="quarter" idx="13"/>
          </p:nvPr>
        </p:nvSpPr>
        <p:spPr>
          <a:xfrm>
            <a:off x="429322" y="613316"/>
            <a:ext cx="10394707" cy="5095805"/>
          </a:xfrm>
        </p:spPr>
        <p:txBody>
          <a:bodyPr>
            <a:normAutofit/>
          </a:bodyPr>
          <a:lstStyle/>
          <a:p>
            <a:r>
              <a:rPr lang="en-US" sz="2400" cap="none" dirty="0">
                <a:latin typeface="Times New Roman" panose="02020603050405020304" pitchFamily="18" charset="0"/>
                <a:cs typeface="Times New Roman" panose="02020603050405020304" pitchFamily="18" charset="0"/>
              </a:rPr>
              <a:t>Sows are also an important part of the breeding program</a:t>
            </a:r>
          </a:p>
          <a:p>
            <a:r>
              <a:rPr lang="en-US" sz="2400" cap="none" dirty="0">
                <a:latin typeface="Times New Roman" panose="02020603050405020304" pitchFamily="18" charset="0"/>
                <a:cs typeface="Times New Roman" panose="02020603050405020304" pitchFamily="18" charset="0"/>
              </a:rPr>
              <a:t>They require a more intensive management program from gestation to lactation</a:t>
            </a:r>
          </a:p>
          <a:p>
            <a:r>
              <a:rPr lang="en-US" sz="2400" cap="none" dirty="0">
                <a:latin typeface="Times New Roman" panose="02020603050405020304" pitchFamily="18" charset="0"/>
                <a:cs typeface="Times New Roman" panose="02020603050405020304" pitchFamily="18" charset="0"/>
              </a:rPr>
              <a:t>The pre-breeding program starts with the selection of gilts at six months of age </a:t>
            </a:r>
          </a:p>
          <a:p>
            <a:r>
              <a:rPr lang="en-US" sz="2400" cap="none" dirty="0">
                <a:latin typeface="Times New Roman" panose="02020603050405020304" pitchFamily="18" charset="0"/>
                <a:cs typeface="Times New Roman" panose="02020603050405020304" pitchFamily="18" charset="0"/>
              </a:rPr>
              <a:t>At this time, the gilts should be penned beside the boars to stimulate the onset of estrus</a:t>
            </a:r>
          </a:p>
          <a:p>
            <a:r>
              <a:rPr lang="en-US" sz="2400" cap="none" dirty="0">
                <a:latin typeface="Times New Roman" panose="02020603050405020304" pitchFamily="18" charset="0"/>
                <a:cs typeface="Times New Roman" panose="02020603050405020304" pitchFamily="18" charset="0"/>
              </a:rPr>
              <a:t>An increase in feed intake should take place to increase ovulation rate </a:t>
            </a:r>
          </a:p>
          <a:p>
            <a:r>
              <a:rPr lang="en-US" sz="2400" cap="none" dirty="0">
                <a:latin typeface="Times New Roman" panose="02020603050405020304" pitchFamily="18" charset="0"/>
                <a:cs typeface="Times New Roman" panose="02020603050405020304" pitchFamily="18" charset="0"/>
              </a:rPr>
              <a:t>It is also very important to prevent heat stress of the gilt because heat stress to a gilt can decrease its ovulation rate and reduce its reproductive efficiency</a:t>
            </a:r>
          </a:p>
          <a:p>
            <a:r>
              <a:rPr lang="en-US" sz="2400" cap="none" dirty="0">
                <a:latin typeface="Times New Roman" panose="02020603050405020304" pitchFamily="18" charset="0"/>
                <a:cs typeface="Times New Roman" panose="02020603050405020304" pitchFamily="18" charset="0"/>
              </a:rPr>
              <a:t>The gilt should also be sprayed for lice during this time</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33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151D0-DCEE-7546-AB5F-F54E84E11FF3}"/>
              </a:ext>
            </a:extLst>
          </p:cNvPr>
          <p:cNvSpPr>
            <a:spLocks noGrp="1"/>
          </p:cNvSpPr>
          <p:nvPr>
            <p:ph sz="quarter" idx="13"/>
          </p:nvPr>
        </p:nvSpPr>
        <p:spPr>
          <a:xfrm>
            <a:off x="540834" y="490653"/>
            <a:ext cx="10394707" cy="5263376"/>
          </a:xfrm>
        </p:spPr>
        <p:txBody>
          <a:bodyPr>
            <a:normAutofit/>
          </a:bodyPr>
          <a:lstStyle/>
          <a:p>
            <a:r>
              <a:rPr lang="en-US" sz="2400" cap="none" dirty="0">
                <a:latin typeface="Times New Roman" panose="02020603050405020304" pitchFamily="18" charset="0"/>
                <a:cs typeface="Times New Roman" panose="02020603050405020304" pitchFamily="18" charset="0"/>
              </a:rPr>
              <a:t>The pre-farrowing phase should consist of deworming and vaccinating for diseases two weeks before farrowing</a:t>
            </a:r>
          </a:p>
          <a:p>
            <a:r>
              <a:rPr lang="en-US" sz="2400" cap="none" dirty="0">
                <a:latin typeface="Times New Roman" panose="02020603050405020304" pitchFamily="18" charset="0"/>
                <a:cs typeface="Times New Roman" panose="02020603050405020304" pitchFamily="18" charset="0"/>
              </a:rPr>
              <a:t>The sows and gilts should be moved into the farrowing house and washed five to seven days before farrowing is expected</a:t>
            </a:r>
          </a:p>
          <a:p>
            <a:r>
              <a:rPr lang="en-US" sz="2400" cap="none" dirty="0">
                <a:latin typeface="Times New Roman" panose="02020603050405020304" pitchFamily="18" charset="0"/>
                <a:cs typeface="Times New Roman" panose="02020603050405020304" pitchFamily="18" charset="0"/>
              </a:rPr>
              <a:t>The sows' teats and bellies should be washed with mild soap and water to prevent contamination to the newborn piglets</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943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69EBD0-E1BC-7A4B-9280-549FD735DF9E}"/>
              </a:ext>
            </a:extLst>
          </p:cNvPr>
          <p:cNvSpPr>
            <a:spLocks noGrp="1"/>
          </p:cNvSpPr>
          <p:nvPr>
            <p:ph sz="quarter" idx="13"/>
          </p:nvPr>
        </p:nvSpPr>
        <p:spPr>
          <a:xfrm>
            <a:off x="685800" y="1082089"/>
            <a:ext cx="10394707" cy="3311189"/>
          </a:xfrm>
        </p:spPr>
        <p:txBody>
          <a:bodyPr>
            <a:normAutofit/>
          </a:bodyPr>
          <a:lstStyle/>
          <a:p>
            <a:r>
              <a:rPr lang="en-US" sz="2400" cap="none" dirty="0">
                <a:latin typeface="Times New Roman" panose="02020603050405020304" pitchFamily="18" charset="0"/>
                <a:cs typeface="Times New Roman" panose="02020603050405020304" pitchFamily="18" charset="0"/>
              </a:rPr>
              <a:t>The farrowing house should also be cleaned and sanitized prior to moving the sows in</a:t>
            </a:r>
          </a:p>
          <a:p>
            <a:r>
              <a:rPr lang="en-US" sz="2400" cap="none" dirty="0">
                <a:latin typeface="Times New Roman" panose="02020603050405020304" pitchFamily="18" charset="0"/>
                <a:cs typeface="Times New Roman" panose="02020603050405020304" pitchFamily="18" charset="0"/>
              </a:rPr>
              <a:t>Finally, the farrowing phase consists of the birth of the piglets</a:t>
            </a:r>
          </a:p>
          <a:p>
            <a:r>
              <a:rPr lang="en-US" sz="2400" cap="none" dirty="0">
                <a:latin typeface="Times New Roman" panose="02020603050405020304" pitchFamily="18" charset="0"/>
                <a:cs typeface="Times New Roman" panose="02020603050405020304" pitchFamily="18" charset="0"/>
              </a:rPr>
              <a:t>Assistance may be needed during this time if the sow has any problems farrowing</a:t>
            </a:r>
          </a:p>
          <a:p>
            <a:r>
              <a:rPr lang="en-US" sz="2400" cap="none" dirty="0">
                <a:latin typeface="Times New Roman" panose="02020603050405020304" pitchFamily="18" charset="0"/>
                <a:cs typeface="Times New Roman" panose="02020603050405020304" pitchFamily="18" charset="0"/>
              </a:rPr>
              <a:t>Assisting a sow during farrowing if she is laboring but not having any piglets for an extended period of time can greatly reduce the number of stillborn. </a:t>
            </a:r>
          </a:p>
          <a:p>
            <a:endParaRPr lang="en-US" sz="2400" dirty="0"/>
          </a:p>
        </p:txBody>
      </p:sp>
    </p:spTree>
    <p:extLst>
      <p:ext uri="{BB962C8B-B14F-4D97-AF65-F5344CB8AC3E}">
        <p14:creationId xmlns:p14="http://schemas.microsoft.com/office/powerpoint/2010/main" val="1768817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8967F7-1074-E649-973B-3FE3B903B5D4}"/>
              </a:ext>
            </a:extLst>
          </p:cNvPr>
          <p:cNvSpPr>
            <a:spLocks noGrp="1"/>
          </p:cNvSpPr>
          <p:nvPr>
            <p:ph sz="quarter" idx="13"/>
          </p:nvPr>
        </p:nvSpPr>
        <p:spPr>
          <a:xfrm>
            <a:off x="685800" y="200722"/>
            <a:ext cx="10394707" cy="5173863"/>
          </a:xfrm>
        </p:spPr>
        <p:txBody>
          <a:bodyPr/>
          <a:lstStyle/>
          <a:p>
            <a:r>
              <a:rPr lang="en-US" cap="none" dirty="0">
                <a:latin typeface="Times New Roman" panose="02020603050405020304" pitchFamily="18" charset="0"/>
                <a:cs typeface="Times New Roman" panose="02020603050405020304" pitchFamily="18" charset="0"/>
              </a:rPr>
              <a:t>Natural service and artificial insemination or AI are both used extensively in swine operations.</a:t>
            </a:r>
          </a:p>
          <a:p>
            <a:r>
              <a:rPr lang="en-US" cap="none" dirty="0">
                <a:latin typeface="Times New Roman" panose="02020603050405020304" pitchFamily="18" charset="0"/>
                <a:cs typeface="Times New Roman" panose="02020603050405020304" pitchFamily="18" charset="0"/>
              </a:rPr>
              <a:t>With natural service or hand mating, a boar can naturally cover up to 20 </a:t>
            </a:r>
            <a:r>
              <a:rPr lang="en-US" cap="none" dirty="0" err="1">
                <a:latin typeface="Times New Roman" panose="02020603050405020304" pitchFamily="18" charset="0"/>
                <a:cs typeface="Times New Roman" panose="02020603050405020304" pitchFamily="18" charset="0"/>
              </a:rPr>
              <a:t>sows.</a:t>
            </a:r>
            <a:r>
              <a:rPr lang="en-US" cap="none" dirty="0">
                <a:latin typeface="Times New Roman" panose="02020603050405020304" pitchFamily="18" charset="0"/>
                <a:cs typeface="Times New Roman" panose="02020603050405020304" pitchFamily="18" charset="0"/>
              </a:rPr>
              <a:t> </a:t>
            </a:r>
          </a:p>
          <a:p>
            <a:r>
              <a:rPr lang="en-US" cap="none" dirty="0">
                <a:latin typeface="Times New Roman" panose="02020603050405020304" pitchFamily="18" charset="0"/>
                <a:cs typeface="Times New Roman" panose="02020603050405020304" pitchFamily="18" charset="0"/>
              </a:rPr>
              <a:t>However, if semen is collected from the same boar, it could cover about 150 sows with AI. </a:t>
            </a:r>
          </a:p>
          <a:p>
            <a:r>
              <a:rPr lang="en-US" cap="none" dirty="0">
                <a:latin typeface="Times New Roman" panose="02020603050405020304" pitchFamily="18" charset="0"/>
                <a:cs typeface="Times New Roman" panose="02020603050405020304" pitchFamily="18" charset="0"/>
              </a:rPr>
              <a:t>Artificial insemination has more benefits to producers, such as utilizing superior genetics that would otherwise be unavailable.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4843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4420-8C98-7341-A4DC-646C982C18A8}"/>
              </a:ext>
            </a:extLst>
          </p:cNvPr>
          <p:cNvSpPr>
            <a:spLocks noGrp="1"/>
          </p:cNvSpPr>
          <p:nvPr>
            <p:ph type="title"/>
          </p:nvPr>
        </p:nvSpPr>
        <p:spPr>
          <a:xfrm>
            <a:off x="685801" y="273208"/>
            <a:ext cx="10396882" cy="1151965"/>
          </a:xfrm>
        </p:spPr>
        <p:txBody>
          <a:bodyPr/>
          <a:lstStyle/>
          <a:p>
            <a:r>
              <a:rPr lang="en-US" dirty="0"/>
              <a:t>Birth to weaning </a:t>
            </a:r>
          </a:p>
        </p:txBody>
      </p:sp>
      <p:sp>
        <p:nvSpPr>
          <p:cNvPr id="3" name="Content Placeholder 2">
            <a:extLst>
              <a:ext uri="{FF2B5EF4-FFF2-40B4-BE49-F238E27FC236}">
                <a16:creationId xmlns:a16="http://schemas.microsoft.com/office/drawing/2014/main" id="{2713E60A-B506-D44E-ADB0-F691011B84C8}"/>
              </a:ext>
            </a:extLst>
          </p:cNvPr>
          <p:cNvSpPr>
            <a:spLocks noGrp="1"/>
          </p:cNvSpPr>
          <p:nvPr>
            <p:ph sz="quarter" idx="13"/>
          </p:nvPr>
        </p:nvSpPr>
        <p:spPr>
          <a:xfrm>
            <a:off x="685800" y="1315844"/>
            <a:ext cx="10394707" cy="4482790"/>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The first concern is death loss</a:t>
            </a:r>
          </a:p>
          <a:p>
            <a:r>
              <a:rPr lang="en-US" cap="none" dirty="0">
                <a:latin typeface="Times New Roman" panose="02020603050405020304" pitchFamily="18" charset="0"/>
                <a:cs typeface="Times New Roman" panose="02020603050405020304" pitchFamily="18" charset="0"/>
              </a:rPr>
              <a:t>There is an average loss of 25% of pigs lost from birth to weaning</a:t>
            </a:r>
          </a:p>
          <a:p>
            <a:r>
              <a:rPr lang="en-US" cap="none" dirty="0">
                <a:latin typeface="Times New Roman" panose="02020603050405020304" pitchFamily="18" charset="0"/>
                <a:cs typeface="Times New Roman" panose="02020603050405020304" pitchFamily="18" charset="0"/>
              </a:rPr>
              <a:t>About 65% of this loss occurs within the first four days after birth</a:t>
            </a:r>
          </a:p>
          <a:p>
            <a:r>
              <a:rPr lang="en-US" cap="none" dirty="0">
                <a:latin typeface="Times New Roman" panose="02020603050405020304" pitchFamily="18" charset="0"/>
                <a:cs typeface="Times New Roman" panose="02020603050405020304" pitchFamily="18" charset="0"/>
              </a:rPr>
              <a:t>These deaths occur in a number of ways</a:t>
            </a:r>
          </a:p>
          <a:p>
            <a:r>
              <a:rPr lang="en-US" cap="none" dirty="0">
                <a:latin typeface="Times New Roman" panose="02020603050405020304" pitchFamily="18" charset="0"/>
                <a:cs typeface="Times New Roman" panose="02020603050405020304" pitchFamily="18" charset="0"/>
              </a:rPr>
              <a:t>The first is stillborn piglets or mummies, where the piglet is born dead</a:t>
            </a:r>
          </a:p>
          <a:p>
            <a:r>
              <a:rPr lang="en-US" cap="none" dirty="0">
                <a:latin typeface="Times New Roman" panose="02020603050405020304" pitchFamily="18" charset="0"/>
                <a:cs typeface="Times New Roman" panose="02020603050405020304" pitchFamily="18" charset="0"/>
              </a:rPr>
              <a:t>Crushing death occurs when the sow lays on the piglets in the farrowing pen</a:t>
            </a:r>
          </a:p>
          <a:p>
            <a:r>
              <a:rPr lang="en-US" cap="none" dirty="0">
                <a:latin typeface="Times New Roman" panose="02020603050405020304" pitchFamily="18" charset="0"/>
                <a:cs typeface="Times New Roman" panose="02020603050405020304" pitchFamily="18" charset="0"/>
              </a:rPr>
              <a:t>Starvation occurs if the sow doesn't produce enough milk or if the sow doesn't have enough teats and runts can't compete</a:t>
            </a:r>
          </a:p>
          <a:p>
            <a:r>
              <a:rPr lang="en-US" cap="none" dirty="0">
                <a:latin typeface="Times New Roman" panose="02020603050405020304" pitchFamily="18" charset="0"/>
                <a:cs typeface="Times New Roman" panose="02020603050405020304" pitchFamily="18" charset="0"/>
              </a:rPr>
              <a:t>Suffocation is also a cause of death; this occurs when piglets are born with a thick placenta tissue and the membrane is not immediately removed. </a:t>
            </a:r>
          </a:p>
          <a:p>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342413B-1B06-C24B-ADF2-4FB8106F559F}"/>
              </a:ext>
            </a:extLst>
          </p:cNvPr>
          <p:cNvPicPr>
            <a:picLocks noChangeAspect="1"/>
          </p:cNvPicPr>
          <p:nvPr/>
        </p:nvPicPr>
        <p:blipFill>
          <a:blip r:embed="rId2"/>
          <a:stretch>
            <a:fillRect/>
          </a:stretch>
        </p:blipFill>
        <p:spPr>
          <a:xfrm>
            <a:off x="8030892" y="546719"/>
            <a:ext cx="3289300" cy="2463800"/>
          </a:xfrm>
          <a:prstGeom prst="rect">
            <a:avLst/>
          </a:prstGeom>
        </p:spPr>
      </p:pic>
    </p:spTree>
    <p:extLst>
      <p:ext uri="{BB962C8B-B14F-4D97-AF65-F5344CB8AC3E}">
        <p14:creationId xmlns:p14="http://schemas.microsoft.com/office/powerpoint/2010/main" val="482812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777C26-F60A-6448-B358-7517BF9FD602}"/>
              </a:ext>
            </a:extLst>
          </p:cNvPr>
          <p:cNvSpPr>
            <a:spLocks noGrp="1"/>
          </p:cNvSpPr>
          <p:nvPr>
            <p:ph sz="quarter" idx="13"/>
          </p:nvPr>
        </p:nvSpPr>
        <p:spPr>
          <a:xfrm>
            <a:off x="530656" y="546830"/>
            <a:ext cx="10394707" cy="5039931"/>
          </a:xfrm>
        </p:spPr>
        <p:txBody>
          <a:bodyPr>
            <a:normAutofit/>
          </a:bodyPr>
          <a:lstStyle/>
          <a:p>
            <a:r>
              <a:rPr lang="en-US" sz="2400" cap="none" dirty="0">
                <a:latin typeface="Times New Roman" panose="02020603050405020304" pitchFamily="18" charset="0"/>
                <a:cs typeface="Times New Roman" panose="02020603050405020304" pitchFamily="18" charset="0"/>
              </a:rPr>
              <a:t>Supplemental heating is also necessary for piglets</a:t>
            </a:r>
          </a:p>
          <a:p>
            <a:r>
              <a:rPr lang="en-US" sz="2400" cap="none" dirty="0">
                <a:latin typeface="Times New Roman" panose="02020603050405020304" pitchFamily="18" charset="0"/>
                <a:cs typeface="Times New Roman" panose="02020603050405020304" pitchFamily="18" charset="0"/>
              </a:rPr>
              <a:t>Piglets must be kept in an environment of 85 degrees to 95 degrees Fahrenheit</a:t>
            </a:r>
          </a:p>
          <a:p>
            <a:r>
              <a:rPr lang="en-US" sz="2400" cap="none" dirty="0">
                <a:latin typeface="Times New Roman" panose="02020603050405020304" pitchFamily="18" charset="0"/>
                <a:cs typeface="Times New Roman" panose="02020603050405020304" pitchFamily="18" charset="0"/>
              </a:rPr>
              <a:t>This can be obtained by the use of heat lamps</a:t>
            </a:r>
          </a:p>
          <a:p>
            <a:r>
              <a:rPr lang="en-US" sz="2400" cap="none" dirty="0">
                <a:latin typeface="Times New Roman" panose="02020603050405020304" pitchFamily="18" charset="0"/>
                <a:cs typeface="Times New Roman" panose="02020603050405020304" pitchFamily="18" charset="0"/>
              </a:rPr>
              <a:t>Heat lamps or heating pads work well for providing supplemental heat. </a:t>
            </a:r>
          </a:p>
          <a:p>
            <a:endParaRPr lang="en-US" sz="2400" cap="none" dirty="0">
              <a:latin typeface="Times New Roman" panose="02020603050405020304" pitchFamily="18" charset="0"/>
              <a:cs typeface="Times New Roman" panose="02020603050405020304" pitchFamily="18" charset="0"/>
            </a:endParaRPr>
          </a:p>
          <a:p>
            <a:r>
              <a:rPr lang="en-US" sz="2400" cap="none" dirty="0">
                <a:latin typeface="Times New Roman" panose="02020603050405020304" pitchFamily="18" charset="0"/>
                <a:cs typeface="Times New Roman" panose="02020603050405020304" pitchFamily="18" charset="0"/>
              </a:rPr>
              <a:t>Processing litters is also a major factor of the management system</a:t>
            </a:r>
          </a:p>
          <a:p>
            <a:r>
              <a:rPr lang="en-US" sz="2400" cap="none" dirty="0">
                <a:latin typeface="Times New Roman" panose="02020603050405020304" pitchFamily="18" charset="0"/>
                <a:cs typeface="Times New Roman" panose="02020603050405020304" pitchFamily="18" charset="0"/>
              </a:rPr>
              <a:t>Processing a litter includes navel cord care, clipping the needle teeth, docking the tail, iron injections, ear notching, equalizing the litter, castration, and creep feeding</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56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97697-CB84-1747-BC07-1C2B92156A9C}"/>
              </a:ext>
            </a:extLst>
          </p:cNvPr>
          <p:cNvSpPr>
            <a:spLocks noGrp="1"/>
          </p:cNvSpPr>
          <p:nvPr>
            <p:ph type="title"/>
          </p:nvPr>
        </p:nvSpPr>
        <p:spPr/>
        <p:txBody>
          <a:bodyPr>
            <a:normAutofit/>
          </a:bodyPr>
          <a:lstStyle/>
          <a:p>
            <a:r>
              <a:rPr lang="en-US" b="1" dirty="0"/>
              <a:t>Sire or Boar Breeds </a:t>
            </a:r>
            <a:endParaRPr lang="en-US" dirty="0"/>
          </a:p>
        </p:txBody>
      </p:sp>
      <p:sp>
        <p:nvSpPr>
          <p:cNvPr id="3" name="Content Placeholder 2">
            <a:extLst>
              <a:ext uri="{FF2B5EF4-FFF2-40B4-BE49-F238E27FC236}">
                <a16:creationId xmlns:a16="http://schemas.microsoft.com/office/drawing/2014/main" id="{F6695319-0520-8C42-9D5A-8F0593017DB5}"/>
              </a:ext>
            </a:extLst>
          </p:cNvPr>
          <p:cNvSpPr>
            <a:spLocks noGrp="1"/>
          </p:cNvSpPr>
          <p:nvPr>
            <p:ph sz="quarter" idx="13"/>
          </p:nvPr>
        </p:nvSpPr>
        <p:spPr/>
        <p:txBody>
          <a:bodyPr>
            <a:normAutofit/>
          </a:bodyPr>
          <a:lstStyle/>
          <a:p>
            <a:r>
              <a:rPr lang="en-US" sz="2800" cap="none" dirty="0">
                <a:latin typeface="Times New Roman" panose="02020603050405020304" pitchFamily="18" charset="0"/>
                <a:cs typeface="Times New Roman" panose="02020603050405020304" pitchFamily="18" charset="0"/>
              </a:rPr>
              <a:t>Sire breeds are known for their growth rate and carcass merit. </a:t>
            </a:r>
          </a:p>
          <a:p>
            <a:r>
              <a:rPr lang="en-US" sz="2800" cap="none" dirty="0">
                <a:latin typeface="Times New Roman" panose="02020603050405020304" pitchFamily="18" charset="0"/>
                <a:cs typeface="Times New Roman" panose="02020603050405020304" pitchFamily="18" charset="0"/>
              </a:rPr>
              <a:t>This breed type consists of the </a:t>
            </a:r>
            <a:r>
              <a:rPr lang="en-US" sz="2800" cap="none" dirty="0" err="1">
                <a:latin typeface="Times New Roman" panose="02020603050405020304" pitchFamily="18" charset="0"/>
                <a:cs typeface="Times New Roman" panose="02020603050405020304" pitchFamily="18" charset="0"/>
              </a:rPr>
              <a:t>berkshire</a:t>
            </a:r>
            <a:r>
              <a:rPr lang="en-US" sz="2800" cap="none" dirty="0">
                <a:latin typeface="Times New Roman" panose="02020603050405020304" pitchFamily="18" charset="0"/>
                <a:cs typeface="Times New Roman" panose="02020603050405020304" pitchFamily="18" charset="0"/>
              </a:rPr>
              <a:t>, the </a:t>
            </a:r>
            <a:r>
              <a:rPr lang="en-US" sz="2800" cap="none" dirty="0" err="1">
                <a:latin typeface="Times New Roman" panose="02020603050405020304" pitchFamily="18" charset="0"/>
                <a:cs typeface="Times New Roman" panose="02020603050405020304" pitchFamily="18" charset="0"/>
              </a:rPr>
              <a:t>hampshire</a:t>
            </a:r>
            <a:r>
              <a:rPr lang="en-US" sz="2800" cap="none" dirty="0">
                <a:latin typeface="Times New Roman" panose="02020603050405020304" pitchFamily="18" charset="0"/>
                <a:cs typeface="Times New Roman" panose="02020603050405020304" pitchFamily="18" charset="0"/>
              </a:rPr>
              <a:t>, the </a:t>
            </a:r>
            <a:r>
              <a:rPr lang="en-US" sz="2800" cap="none" dirty="0" err="1">
                <a:latin typeface="Times New Roman" panose="02020603050405020304" pitchFamily="18" charset="0"/>
                <a:cs typeface="Times New Roman" panose="02020603050405020304" pitchFamily="18" charset="0"/>
              </a:rPr>
              <a:t>poland</a:t>
            </a:r>
            <a:r>
              <a:rPr lang="en-US" sz="2800" cap="none" dirty="0">
                <a:latin typeface="Times New Roman" panose="02020603050405020304" pitchFamily="18" charset="0"/>
                <a:cs typeface="Times New Roman" panose="02020603050405020304" pitchFamily="18" charset="0"/>
              </a:rPr>
              <a:t> china, the spotted </a:t>
            </a:r>
            <a:r>
              <a:rPr lang="en-US" sz="2800" cap="none" dirty="0" err="1">
                <a:latin typeface="Times New Roman" panose="02020603050405020304" pitchFamily="18" charset="0"/>
                <a:cs typeface="Times New Roman" panose="02020603050405020304" pitchFamily="18" charset="0"/>
              </a:rPr>
              <a:t>poland</a:t>
            </a:r>
            <a:r>
              <a:rPr lang="en-US" sz="2800" cap="none" dirty="0">
                <a:latin typeface="Times New Roman" panose="02020603050405020304" pitchFamily="18" charset="0"/>
                <a:cs typeface="Times New Roman" panose="02020603050405020304" pitchFamily="18" charset="0"/>
              </a:rPr>
              <a:t> china, and the duroc. </a:t>
            </a:r>
          </a:p>
        </p:txBody>
      </p:sp>
    </p:spTree>
    <p:extLst>
      <p:ext uri="{BB962C8B-B14F-4D97-AF65-F5344CB8AC3E}">
        <p14:creationId xmlns:p14="http://schemas.microsoft.com/office/powerpoint/2010/main" val="38164788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A252A-D4DC-9B4E-BD02-67D8D00517DF}"/>
              </a:ext>
            </a:extLst>
          </p:cNvPr>
          <p:cNvSpPr>
            <a:spLocks noGrp="1"/>
          </p:cNvSpPr>
          <p:nvPr>
            <p:ph sz="quarter" idx="13"/>
          </p:nvPr>
        </p:nvSpPr>
        <p:spPr>
          <a:xfrm>
            <a:off x="557563" y="167270"/>
            <a:ext cx="10326028" cy="5586760"/>
          </a:xfrm>
        </p:spPr>
        <p:txBody>
          <a:bodyPr>
            <a:normAutofit/>
          </a:bodyPr>
          <a:lstStyle/>
          <a:p>
            <a:r>
              <a:rPr lang="en-US" sz="2200" cap="none" dirty="0">
                <a:latin typeface="Times New Roman" panose="02020603050405020304" pitchFamily="18" charset="0"/>
                <a:cs typeface="Times New Roman" panose="02020603050405020304" pitchFamily="18" charset="0"/>
              </a:rPr>
              <a:t>The navel cord should be clipped or tied off on day one, leaving the cord about one inch in length. The navel cord should then be treated with disinfectant to prevent infection. </a:t>
            </a:r>
          </a:p>
          <a:p>
            <a:r>
              <a:rPr lang="en-US" sz="2200" cap="none" dirty="0">
                <a:latin typeface="Times New Roman" panose="02020603050405020304" pitchFamily="18" charset="0"/>
                <a:cs typeface="Times New Roman" panose="02020603050405020304" pitchFamily="18" charset="0"/>
              </a:rPr>
              <a:t>Tail docking usually occurs on day one. The tail is cut off about 1/2 half inch from the body to prevent tail biting or cannibalism. Treating with a disinfectant is necessary to prevent infection. </a:t>
            </a:r>
          </a:p>
          <a:p>
            <a:r>
              <a:rPr lang="en-US" sz="2200" cap="none" dirty="0">
                <a:latin typeface="Times New Roman" panose="02020603050405020304" pitchFamily="18" charset="0"/>
                <a:cs typeface="Times New Roman" panose="02020603050405020304" pitchFamily="18" charset="0"/>
              </a:rPr>
              <a:t>Ear notching is the most commonly used method for identification purposes. This should be done on day 1 to facilitate record keeping. The litter number is usually placed on the right ear. The individual pig number is notched on the left ear. </a:t>
            </a:r>
          </a:p>
          <a:p>
            <a:r>
              <a:rPr lang="en-US" sz="2200" cap="none" dirty="0">
                <a:latin typeface="Times New Roman" panose="02020603050405020304" pitchFamily="18" charset="0"/>
                <a:cs typeface="Times New Roman" panose="02020603050405020304" pitchFamily="18" charset="0"/>
              </a:rPr>
              <a:t>Paint branding is another common method for identification of swine. This method is usually used when temporary identification is needed. For instance, in stock shows or pig sales. </a:t>
            </a:r>
          </a:p>
        </p:txBody>
      </p:sp>
    </p:spTree>
    <p:extLst>
      <p:ext uri="{BB962C8B-B14F-4D97-AF65-F5344CB8AC3E}">
        <p14:creationId xmlns:p14="http://schemas.microsoft.com/office/powerpoint/2010/main" val="449118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B05E0-BA4B-3246-97FC-095B64B3AF83}"/>
              </a:ext>
            </a:extLst>
          </p:cNvPr>
          <p:cNvSpPr>
            <a:spLocks noGrp="1"/>
          </p:cNvSpPr>
          <p:nvPr>
            <p:ph sz="quarter" idx="13"/>
          </p:nvPr>
        </p:nvSpPr>
        <p:spPr>
          <a:xfrm>
            <a:off x="607742" y="725250"/>
            <a:ext cx="10394707" cy="3802145"/>
          </a:xfrm>
        </p:spPr>
        <p:txBody>
          <a:bodyPr>
            <a:normAutofit/>
          </a:bodyPr>
          <a:lstStyle/>
          <a:p>
            <a:r>
              <a:rPr lang="en-US" cap="none" dirty="0">
                <a:latin typeface="Times New Roman" panose="02020603050405020304" pitchFamily="18" charset="0"/>
                <a:cs typeface="Times New Roman" panose="02020603050405020304" pitchFamily="18" charset="0"/>
              </a:rPr>
              <a:t>Equalizing the litter is sometimes necessary. Piglets may be transferred from a sow that has too many pigs to a sow that has a fewer number of pigs. This is done to assure that all pigs are sufficiently nourished and to increase litter weaning weights. </a:t>
            </a:r>
          </a:p>
          <a:p>
            <a:r>
              <a:rPr lang="en-US" cap="none" dirty="0">
                <a:latin typeface="Times New Roman" panose="02020603050405020304" pitchFamily="18" charset="0"/>
                <a:cs typeface="Times New Roman" panose="02020603050405020304" pitchFamily="18" charset="0"/>
              </a:rPr>
              <a:t>Castration should be done within five to seven days after birth. Pigs that are to be marketed as barrows for slaughter should be castrated. Barrows produce more acceptable carcasses, while the meat from boars may have an odor when choking that is offensive to most people, often refer to as boar odor or boar taint. </a:t>
            </a:r>
          </a:p>
          <a:p>
            <a:r>
              <a:rPr lang="en-US" cap="none" dirty="0">
                <a:latin typeface="Times New Roman" panose="02020603050405020304" pitchFamily="18" charset="0"/>
                <a:cs typeface="Times New Roman" panose="02020603050405020304" pitchFamily="18" charset="0"/>
              </a:rPr>
              <a:t>Piglets should be started on a creep feed at about 2 weeks of age. This feed should be high in protein, vitamins, and minerals for added nutritional purposes. </a:t>
            </a:r>
          </a:p>
          <a:p>
            <a:endParaRPr lang="en-US" dirty="0"/>
          </a:p>
        </p:txBody>
      </p:sp>
      <p:pic>
        <p:nvPicPr>
          <p:cNvPr id="4" name="Picture 3">
            <a:extLst>
              <a:ext uri="{FF2B5EF4-FFF2-40B4-BE49-F238E27FC236}">
                <a16:creationId xmlns:a16="http://schemas.microsoft.com/office/drawing/2014/main" id="{3A967B3B-31C5-154B-ADE1-796E3AE12A70}"/>
              </a:ext>
            </a:extLst>
          </p:cNvPr>
          <p:cNvPicPr>
            <a:picLocks noChangeAspect="1"/>
          </p:cNvPicPr>
          <p:nvPr/>
        </p:nvPicPr>
        <p:blipFill>
          <a:blip r:embed="rId2"/>
          <a:stretch>
            <a:fillRect/>
          </a:stretch>
        </p:blipFill>
        <p:spPr>
          <a:xfrm>
            <a:off x="7504770" y="3889677"/>
            <a:ext cx="3988729" cy="2243073"/>
          </a:xfrm>
          <a:prstGeom prst="rect">
            <a:avLst/>
          </a:prstGeom>
        </p:spPr>
      </p:pic>
    </p:spTree>
    <p:extLst>
      <p:ext uri="{BB962C8B-B14F-4D97-AF65-F5344CB8AC3E}">
        <p14:creationId xmlns:p14="http://schemas.microsoft.com/office/powerpoint/2010/main" val="17401649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BCAF72-F2FB-004A-82E2-140AC4FA288A}"/>
              </a:ext>
            </a:extLst>
          </p:cNvPr>
          <p:cNvSpPr>
            <a:spLocks noGrp="1"/>
          </p:cNvSpPr>
          <p:nvPr>
            <p:ph sz="quarter" idx="13"/>
          </p:nvPr>
        </p:nvSpPr>
        <p:spPr/>
        <p:txBody>
          <a:bodyPr/>
          <a:lstStyle/>
          <a:p>
            <a:r>
              <a:rPr lang="en-US" dirty="0">
                <a:hlinkClick r:id="rId2"/>
              </a:rPr>
              <a:t>https://www.youtube.com/watch?v=zhHREL8n9NE</a:t>
            </a:r>
            <a:r>
              <a:rPr lang="en-US" dirty="0"/>
              <a:t> </a:t>
            </a:r>
          </a:p>
        </p:txBody>
      </p:sp>
    </p:spTree>
    <p:extLst>
      <p:ext uri="{BB962C8B-B14F-4D97-AF65-F5344CB8AC3E}">
        <p14:creationId xmlns:p14="http://schemas.microsoft.com/office/powerpoint/2010/main" val="10391961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5E953-CDCA-9E4E-BDFA-A76217EE7A22}"/>
              </a:ext>
            </a:extLst>
          </p:cNvPr>
          <p:cNvSpPr>
            <a:spLocks noGrp="1"/>
          </p:cNvSpPr>
          <p:nvPr>
            <p:ph type="title"/>
          </p:nvPr>
        </p:nvSpPr>
        <p:spPr>
          <a:xfrm>
            <a:off x="683625" y="206297"/>
            <a:ext cx="10396882" cy="1151965"/>
          </a:xfrm>
        </p:spPr>
        <p:txBody>
          <a:bodyPr/>
          <a:lstStyle/>
          <a:p>
            <a:r>
              <a:rPr lang="en-US" dirty="0"/>
              <a:t>Question time </a:t>
            </a:r>
          </a:p>
        </p:txBody>
      </p:sp>
      <p:sp>
        <p:nvSpPr>
          <p:cNvPr id="3" name="Content Placeholder 2">
            <a:extLst>
              <a:ext uri="{FF2B5EF4-FFF2-40B4-BE49-F238E27FC236}">
                <a16:creationId xmlns:a16="http://schemas.microsoft.com/office/drawing/2014/main" id="{7C0B904A-BE97-C140-B6B6-A355EE9EA9E9}"/>
              </a:ext>
            </a:extLst>
          </p:cNvPr>
          <p:cNvSpPr>
            <a:spLocks noGrp="1"/>
          </p:cNvSpPr>
          <p:nvPr>
            <p:ph sz="quarter" idx="13"/>
          </p:nvPr>
        </p:nvSpPr>
        <p:spPr>
          <a:xfrm>
            <a:off x="685800" y="1159728"/>
            <a:ext cx="10394707" cy="4214858"/>
          </a:xfrm>
        </p:spPr>
        <p:txBody>
          <a:bodyPr/>
          <a:lstStyle/>
          <a:p>
            <a:r>
              <a:rPr lang="en-US" cap="none" dirty="0">
                <a:latin typeface="Times New Roman" panose="02020603050405020304" pitchFamily="18" charset="0"/>
                <a:cs typeface="Times New Roman" panose="02020603050405020304" pitchFamily="18" charset="0"/>
              </a:rPr>
              <a:t>How many needle teeth can a piglet have? And why is important to clip them? </a:t>
            </a:r>
          </a:p>
          <a:p>
            <a:pPr lvl="1"/>
            <a:r>
              <a:rPr lang="en-US" sz="1600" cap="none" dirty="0">
                <a:latin typeface="Times New Roman" panose="02020603050405020304" pitchFamily="18" charset="0"/>
                <a:cs typeface="Times New Roman" panose="02020603050405020304" pitchFamily="18" charset="0"/>
              </a:rPr>
              <a:t>Clipping of the needle teeth also occurs on day one. There are four needle teeth that may be clipped to prevent pigs from injuring each other and from injuring the sow's teats and utter. Clipping needle teeth is especially important in confinement systems. </a:t>
            </a:r>
          </a:p>
          <a:p>
            <a:r>
              <a:rPr lang="en-US" cap="none" dirty="0">
                <a:latin typeface="Times New Roman" panose="02020603050405020304" pitchFamily="18" charset="0"/>
                <a:cs typeface="Times New Roman" panose="02020603050405020304" pitchFamily="18" charset="0"/>
              </a:rPr>
              <a:t>Why are piglets given iron injections?   </a:t>
            </a:r>
          </a:p>
          <a:p>
            <a:pPr lvl="1"/>
            <a:r>
              <a:rPr lang="en-US" cap="none" dirty="0">
                <a:latin typeface="Times New Roman" panose="02020603050405020304" pitchFamily="18" charset="0"/>
                <a:cs typeface="Times New Roman" panose="02020603050405020304" pitchFamily="18" charset="0"/>
              </a:rPr>
              <a:t>Iron injections are important to prevent iron deficiency anemia. This develops rapidly in nursing pigs because of low storage of iron in newborn pigs and the low iron content of the sow's colostrum and milk. Within three or four days after birth, the piglets should be injected with 1 cc of iron dextran in the neck or in the ham muscle. </a:t>
            </a:r>
          </a:p>
        </p:txBody>
      </p:sp>
    </p:spTree>
    <p:extLst>
      <p:ext uri="{BB962C8B-B14F-4D97-AF65-F5344CB8AC3E}">
        <p14:creationId xmlns:p14="http://schemas.microsoft.com/office/powerpoint/2010/main" val="8870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64D8B-9273-C54F-AA42-6B3485C2AAEC}"/>
              </a:ext>
            </a:extLst>
          </p:cNvPr>
          <p:cNvSpPr>
            <a:spLocks noGrp="1"/>
          </p:cNvSpPr>
          <p:nvPr>
            <p:ph type="title"/>
          </p:nvPr>
        </p:nvSpPr>
        <p:spPr/>
        <p:txBody>
          <a:bodyPr/>
          <a:lstStyle/>
          <a:p>
            <a:r>
              <a:rPr lang="en-US" dirty="0"/>
              <a:t>Ear notching </a:t>
            </a:r>
          </a:p>
        </p:txBody>
      </p:sp>
      <p:sp>
        <p:nvSpPr>
          <p:cNvPr id="3" name="Content Placeholder 2">
            <a:extLst>
              <a:ext uri="{FF2B5EF4-FFF2-40B4-BE49-F238E27FC236}">
                <a16:creationId xmlns:a16="http://schemas.microsoft.com/office/drawing/2014/main" id="{D2880779-B936-B44F-8A5E-50F4E72466B0}"/>
              </a:ext>
            </a:extLst>
          </p:cNvPr>
          <p:cNvSpPr>
            <a:spLocks noGrp="1"/>
          </p:cNvSpPr>
          <p:nvPr>
            <p:ph sz="quarter" idx="13"/>
          </p:nvPr>
        </p:nvSpPr>
        <p:spPr/>
        <p:txBody>
          <a:bodyPr/>
          <a:lstStyle/>
          <a:p>
            <a:r>
              <a:rPr lang="en-US" cap="none" dirty="0">
                <a:latin typeface="Times New Roman" panose="02020603050405020304" pitchFamily="18" charset="0"/>
                <a:cs typeface="Times New Roman" panose="02020603050405020304" pitchFamily="18" charset="0"/>
              </a:rPr>
              <a:t>All pigs in the same litter should have the same ear notch in the right ear. </a:t>
            </a:r>
          </a:p>
          <a:p>
            <a:r>
              <a:rPr lang="en-US" cap="none" dirty="0">
                <a:latin typeface="Times New Roman" panose="02020603050405020304" pitchFamily="18" charset="0"/>
                <a:cs typeface="Times New Roman" panose="02020603050405020304" pitchFamily="18" charset="0"/>
              </a:rPr>
              <a:t>The pig’s left ear is used to show individual identification for each pig in the litter. </a:t>
            </a:r>
          </a:p>
          <a:p>
            <a:r>
              <a:rPr lang="en-US" cap="none" dirty="0">
                <a:latin typeface="Times New Roman" panose="02020603050405020304" pitchFamily="18" charset="0"/>
                <a:cs typeface="Times New Roman" panose="02020603050405020304" pitchFamily="18" charset="0"/>
              </a:rPr>
              <a:t>Every pig in the litter will have a different notch number in the left ear. </a:t>
            </a:r>
          </a:p>
          <a:p>
            <a:r>
              <a:rPr lang="en-US" cap="none" dirty="0">
                <a:latin typeface="Times New Roman" panose="02020603050405020304" pitchFamily="18" charset="0"/>
                <a:cs typeface="Times New Roman" panose="02020603050405020304" pitchFamily="18" charset="0"/>
              </a:rPr>
              <a:t>Ear notches are read with the litter number (right ear) first followed by the individual identification number (left ear) read second.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3873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DDCD09-BD52-5A49-82E5-076186303130}"/>
              </a:ext>
            </a:extLst>
          </p:cNvPr>
          <p:cNvSpPr>
            <a:spLocks noGrp="1"/>
          </p:cNvSpPr>
          <p:nvPr>
            <p:ph sz="quarter" idx="13"/>
          </p:nvPr>
        </p:nvSpPr>
        <p:spPr>
          <a:xfrm>
            <a:off x="641196" y="367989"/>
            <a:ext cx="10394707" cy="5586762"/>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Standard notches in the pig’s </a:t>
            </a:r>
            <a:r>
              <a:rPr lang="en-US" b="1" cap="none" dirty="0">
                <a:latin typeface="Times New Roman" panose="02020603050405020304" pitchFamily="18" charset="0"/>
                <a:cs typeface="Times New Roman" panose="02020603050405020304" pitchFamily="18" charset="0"/>
              </a:rPr>
              <a:t>right ear </a:t>
            </a:r>
            <a:r>
              <a:rPr lang="en-US" cap="none" dirty="0">
                <a:latin typeface="Times New Roman" panose="02020603050405020304" pitchFamily="18" charset="0"/>
                <a:cs typeface="Times New Roman" panose="02020603050405020304" pitchFamily="18" charset="0"/>
              </a:rPr>
              <a:t>are the 1 notch located on the bottom of the ear near the pig’s head. </a:t>
            </a:r>
          </a:p>
          <a:p>
            <a:r>
              <a:rPr lang="en-US" cap="none" dirty="0">
                <a:latin typeface="Times New Roman" panose="02020603050405020304" pitchFamily="18" charset="0"/>
                <a:cs typeface="Times New Roman" panose="02020603050405020304" pitchFamily="18" charset="0"/>
              </a:rPr>
              <a:t>The 3 notch is located on the side of the ear close to the tip. </a:t>
            </a:r>
          </a:p>
          <a:p>
            <a:r>
              <a:rPr lang="en-US" cap="none" dirty="0">
                <a:latin typeface="Times New Roman" panose="02020603050405020304" pitchFamily="18" charset="0"/>
                <a:cs typeface="Times New Roman" panose="02020603050405020304" pitchFamily="18" charset="0"/>
              </a:rPr>
              <a:t>The 9 is located on the outer half of the top of the ear</a:t>
            </a:r>
          </a:p>
          <a:p>
            <a:r>
              <a:rPr lang="en-US" cap="none" dirty="0">
                <a:latin typeface="Times New Roman" panose="02020603050405020304" pitchFamily="18" charset="0"/>
                <a:cs typeface="Times New Roman" panose="02020603050405020304" pitchFamily="18" charset="0"/>
              </a:rPr>
              <a:t>The 27 notch is located closest to the head on the top of the ear</a:t>
            </a:r>
          </a:p>
          <a:p>
            <a:r>
              <a:rPr lang="en-US" cap="none" dirty="0">
                <a:latin typeface="Times New Roman" panose="02020603050405020304" pitchFamily="18" charset="0"/>
                <a:cs typeface="Times New Roman" panose="02020603050405020304" pitchFamily="18" charset="0"/>
              </a:rPr>
              <a:t>The largest notch number is the 81 notch which is located at the tip of the ear. </a:t>
            </a:r>
          </a:p>
          <a:p>
            <a:r>
              <a:rPr lang="en-US" cap="none" dirty="0">
                <a:latin typeface="Times New Roman" panose="02020603050405020304" pitchFamily="18" charset="0"/>
                <a:cs typeface="Times New Roman" panose="02020603050405020304" pitchFamily="18" charset="0"/>
              </a:rPr>
              <a:t>Any combination of the standard notches can occur with no more than two notches of any one number. </a:t>
            </a:r>
          </a:p>
          <a:p>
            <a:r>
              <a:rPr lang="en-US" cap="none" dirty="0">
                <a:latin typeface="Times New Roman" panose="02020603050405020304" pitchFamily="18" charset="0"/>
                <a:cs typeface="Times New Roman" panose="02020603050405020304" pitchFamily="18" charset="0"/>
              </a:rPr>
              <a:t>For example: 3 +3 =6 and you never see 3+3+3=9. </a:t>
            </a:r>
          </a:p>
          <a:p>
            <a:r>
              <a:rPr lang="en-US" cap="none" dirty="0">
                <a:latin typeface="Times New Roman" panose="02020603050405020304" pitchFamily="18" charset="0"/>
                <a:cs typeface="Times New Roman" panose="02020603050405020304" pitchFamily="18" charset="0"/>
              </a:rPr>
              <a:t>This does not exist and neither does 81+81. </a:t>
            </a:r>
          </a:p>
          <a:p>
            <a:r>
              <a:rPr lang="en-US" cap="none" dirty="0">
                <a:latin typeface="Times New Roman" panose="02020603050405020304" pitchFamily="18" charset="0"/>
                <a:cs typeface="Times New Roman" panose="02020603050405020304" pitchFamily="18" charset="0"/>
              </a:rPr>
              <a:t>There is only one tip on an ear, so there can only be one 81 notch. </a:t>
            </a:r>
          </a:p>
          <a:p>
            <a:r>
              <a:rPr lang="en-US" cap="none" dirty="0">
                <a:latin typeface="Times New Roman" panose="02020603050405020304" pitchFamily="18" charset="0"/>
                <a:cs typeface="Times New Roman" panose="02020603050405020304" pitchFamily="18" charset="0"/>
              </a:rPr>
              <a:t>The right ear has a maximum number of 161 (81 + 27 + 27 + 9 + 9 + 3 + 3 + 1 + 1 = 161)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31484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FA57EF-DA85-4840-8CBA-6E947EF1E44A}"/>
              </a:ext>
            </a:extLst>
          </p:cNvPr>
          <p:cNvSpPr>
            <a:spLocks noGrp="1"/>
          </p:cNvSpPr>
          <p:nvPr>
            <p:ph sz="quarter" idx="13"/>
          </p:nvPr>
        </p:nvSpPr>
        <p:spPr>
          <a:xfrm>
            <a:off x="685800" y="646772"/>
            <a:ext cx="10394707" cy="4727814"/>
          </a:xfrm>
        </p:spPr>
        <p:txBody>
          <a:bodyPr/>
          <a:lstStyle/>
          <a:p>
            <a:r>
              <a:rPr lang="en-US" cap="none" dirty="0">
                <a:latin typeface="Times New Roman" panose="02020603050405020304" pitchFamily="18" charset="0"/>
                <a:cs typeface="Times New Roman" panose="02020603050405020304" pitchFamily="18" charset="0"/>
              </a:rPr>
              <a:t>Standard notches on the pig’s </a:t>
            </a:r>
            <a:r>
              <a:rPr lang="en-US" b="1" cap="none" dirty="0">
                <a:latin typeface="Times New Roman" panose="02020603050405020304" pitchFamily="18" charset="0"/>
                <a:cs typeface="Times New Roman" panose="02020603050405020304" pitchFamily="18" charset="0"/>
              </a:rPr>
              <a:t>left ear </a:t>
            </a:r>
            <a:r>
              <a:rPr lang="en-US" cap="none" dirty="0">
                <a:latin typeface="Times New Roman" panose="02020603050405020304" pitchFamily="18" charset="0"/>
                <a:cs typeface="Times New Roman" panose="02020603050405020304" pitchFamily="18" charset="0"/>
              </a:rPr>
              <a:t>are are the 1 notch located on the bottom of the ear near the pig’s head. </a:t>
            </a:r>
          </a:p>
          <a:p>
            <a:r>
              <a:rPr lang="en-US" cap="none" dirty="0">
                <a:latin typeface="Times New Roman" panose="02020603050405020304" pitchFamily="18" charset="0"/>
                <a:cs typeface="Times New Roman" panose="02020603050405020304" pitchFamily="18" charset="0"/>
              </a:rPr>
              <a:t>The 3 notch is located on the side of the ear close to the tip. </a:t>
            </a:r>
          </a:p>
          <a:p>
            <a:r>
              <a:rPr lang="en-US" cap="none" dirty="0">
                <a:latin typeface="Times New Roman" panose="02020603050405020304" pitchFamily="18" charset="0"/>
                <a:cs typeface="Times New Roman" panose="02020603050405020304" pitchFamily="18" charset="0"/>
              </a:rPr>
              <a:t>The 9 is located on the outer half of the top of the ear. </a:t>
            </a:r>
          </a:p>
          <a:p>
            <a:r>
              <a:rPr lang="en-US" cap="none" dirty="0">
                <a:latin typeface="Times New Roman" panose="02020603050405020304" pitchFamily="18" charset="0"/>
                <a:cs typeface="Times New Roman" panose="02020603050405020304" pitchFamily="18" charset="0"/>
              </a:rPr>
              <a:t>The maximum number of the left ear is 26 (9 + 9 + 3 + 3 + 1 + 1 = 26). </a:t>
            </a:r>
          </a:p>
          <a:p>
            <a:r>
              <a:rPr lang="en-US" cap="none" dirty="0">
                <a:latin typeface="Times New Roman" panose="02020603050405020304" pitchFamily="18" charset="0"/>
                <a:cs typeface="Times New Roman" panose="02020603050405020304" pitchFamily="18" charset="0"/>
              </a:rPr>
              <a:t>Yet, it is highly unlikely you would have 26 pigs born in a litter.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52270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C0AE00-B1D6-4141-B5BD-E99E6C4321C0}"/>
              </a:ext>
            </a:extLst>
          </p:cNvPr>
          <p:cNvSpPr txBox="1"/>
          <p:nvPr/>
        </p:nvSpPr>
        <p:spPr>
          <a:xfrm>
            <a:off x="1159727" y="323385"/>
            <a:ext cx="873140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Looking at the back of the pig’s head is the easiest way to read ear notches. Left ear is on the left and right ear is on the right.  </a:t>
            </a:r>
          </a:p>
        </p:txBody>
      </p:sp>
      <p:pic>
        <p:nvPicPr>
          <p:cNvPr id="5" name="Picture 4" descr="Diagram&#10;&#10;Description automatically generated">
            <a:extLst>
              <a:ext uri="{FF2B5EF4-FFF2-40B4-BE49-F238E27FC236}">
                <a16:creationId xmlns:a16="http://schemas.microsoft.com/office/drawing/2014/main" id="{693B1E16-69B4-B840-921C-4D96CF9B638B}"/>
              </a:ext>
            </a:extLst>
          </p:cNvPr>
          <p:cNvPicPr>
            <a:picLocks noChangeAspect="1"/>
          </p:cNvPicPr>
          <p:nvPr/>
        </p:nvPicPr>
        <p:blipFill>
          <a:blip r:embed="rId2"/>
          <a:stretch>
            <a:fillRect/>
          </a:stretch>
        </p:blipFill>
        <p:spPr>
          <a:xfrm>
            <a:off x="185854" y="969716"/>
            <a:ext cx="6057900" cy="2959100"/>
          </a:xfrm>
          <a:prstGeom prst="rect">
            <a:avLst/>
          </a:prstGeom>
        </p:spPr>
      </p:pic>
      <p:pic>
        <p:nvPicPr>
          <p:cNvPr id="2" name="Picture 1">
            <a:extLst>
              <a:ext uri="{FF2B5EF4-FFF2-40B4-BE49-F238E27FC236}">
                <a16:creationId xmlns:a16="http://schemas.microsoft.com/office/drawing/2014/main" id="{4DEDCC64-3237-8C45-9D07-88FB16C925C6}"/>
              </a:ext>
            </a:extLst>
          </p:cNvPr>
          <p:cNvPicPr>
            <a:picLocks noChangeAspect="1"/>
          </p:cNvPicPr>
          <p:nvPr/>
        </p:nvPicPr>
        <p:blipFill>
          <a:blip r:embed="rId3"/>
          <a:stretch>
            <a:fillRect/>
          </a:stretch>
        </p:blipFill>
        <p:spPr>
          <a:xfrm>
            <a:off x="5458290" y="2798956"/>
            <a:ext cx="6239493" cy="3546089"/>
          </a:xfrm>
          <a:prstGeom prst="rect">
            <a:avLst/>
          </a:prstGeom>
        </p:spPr>
      </p:pic>
    </p:spTree>
    <p:extLst>
      <p:ext uri="{BB962C8B-B14F-4D97-AF65-F5344CB8AC3E}">
        <p14:creationId xmlns:p14="http://schemas.microsoft.com/office/powerpoint/2010/main" val="41731573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3AA4-E4B5-5B4C-92BC-CF04AEB00DFD}"/>
              </a:ext>
            </a:extLst>
          </p:cNvPr>
          <p:cNvSpPr>
            <a:spLocks noGrp="1"/>
          </p:cNvSpPr>
          <p:nvPr>
            <p:ph type="ctrTitle"/>
          </p:nvPr>
        </p:nvSpPr>
        <p:spPr>
          <a:xfrm rot="21420000">
            <a:off x="1348401" y="629202"/>
            <a:ext cx="9755187" cy="2766528"/>
          </a:xfrm>
        </p:spPr>
        <p:txBody>
          <a:bodyPr/>
          <a:lstStyle/>
          <a:p>
            <a:r>
              <a:rPr lang="en-US" dirty="0"/>
              <a:t>Swine management </a:t>
            </a:r>
          </a:p>
        </p:txBody>
      </p:sp>
      <p:pic>
        <p:nvPicPr>
          <p:cNvPr id="5" name="Picture 4">
            <a:extLst>
              <a:ext uri="{FF2B5EF4-FFF2-40B4-BE49-F238E27FC236}">
                <a16:creationId xmlns:a16="http://schemas.microsoft.com/office/drawing/2014/main" id="{20B4EFD2-AA58-734D-9A90-82427C809FCE}"/>
              </a:ext>
            </a:extLst>
          </p:cNvPr>
          <p:cNvPicPr>
            <a:picLocks noChangeAspect="1"/>
          </p:cNvPicPr>
          <p:nvPr/>
        </p:nvPicPr>
        <p:blipFill rotWithShape="1">
          <a:blip r:embed="rId2"/>
          <a:srcRect l="6745" t="9423" r="8635" b="12684"/>
          <a:stretch/>
        </p:blipFill>
        <p:spPr>
          <a:xfrm>
            <a:off x="512955" y="3339790"/>
            <a:ext cx="3316853" cy="3053176"/>
          </a:xfrm>
          <a:prstGeom prst="rect">
            <a:avLst/>
          </a:prstGeom>
        </p:spPr>
      </p:pic>
    </p:spTree>
    <p:extLst>
      <p:ext uri="{BB962C8B-B14F-4D97-AF65-F5344CB8AC3E}">
        <p14:creationId xmlns:p14="http://schemas.microsoft.com/office/powerpoint/2010/main" val="13751782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3AF4D-305A-CD4E-A250-C10DF8B30553}"/>
              </a:ext>
            </a:extLst>
          </p:cNvPr>
          <p:cNvSpPr>
            <a:spLocks noGrp="1"/>
          </p:cNvSpPr>
          <p:nvPr>
            <p:ph type="title"/>
          </p:nvPr>
        </p:nvSpPr>
        <p:spPr/>
        <p:txBody>
          <a:bodyPr/>
          <a:lstStyle/>
          <a:p>
            <a:r>
              <a:rPr lang="en-US" dirty="0"/>
              <a:t>Objectives </a:t>
            </a:r>
          </a:p>
        </p:txBody>
      </p:sp>
      <p:sp>
        <p:nvSpPr>
          <p:cNvPr id="3" name="Content Placeholder 2">
            <a:extLst>
              <a:ext uri="{FF2B5EF4-FFF2-40B4-BE49-F238E27FC236}">
                <a16:creationId xmlns:a16="http://schemas.microsoft.com/office/drawing/2014/main" id="{64D5A5B5-7AFC-1043-A8C2-01AC2FA9C6E9}"/>
              </a:ext>
            </a:extLst>
          </p:cNvPr>
          <p:cNvSpPr>
            <a:spLocks noGrp="1"/>
          </p:cNvSpPr>
          <p:nvPr>
            <p:ph sz="quarter" idx="13"/>
          </p:nvPr>
        </p:nvSpPr>
        <p:spPr/>
        <p:txBody>
          <a:bodyPr/>
          <a:lstStyle/>
          <a:p>
            <a:r>
              <a:rPr lang="en-US" cap="none" dirty="0">
                <a:latin typeface="Times New Roman" panose="02020603050405020304" pitchFamily="18" charset="0"/>
                <a:cs typeface="Times New Roman" panose="02020603050405020304" pitchFamily="18" charset="0"/>
              </a:rPr>
              <a:t>Today's successful swine operation requires an intensive management program, which consists of many variables. </a:t>
            </a:r>
          </a:p>
          <a:p>
            <a:r>
              <a:rPr lang="en-US" cap="none" dirty="0">
                <a:latin typeface="Times New Roman" panose="02020603050405020304" pitchFamily="18" charset="0"/>
                <a:cs typeface="Times New Roman" panose="02020603050405020304" pitchFamily="18" charset="0"/>
              </a:rPr>
              <a:t>Management practices discussed will include sow and farrowing management, litter management, environmental control, waste management, and shipping procedures. </a:t>
            </a:r>
          </a:p>
          <a:p>
            <a:endParaRPr lang="en-US" cap="none"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4D3E6BF-1A4E-AE43-89B4-50BCE1E0F186}"/>
              </a:ext>
            </a:extLst>
          </p:cNvPr>
          <p:cNvPicPr>
            <a:picLocks noChangeAspect="1"/>
          </p:cNvPicPr>
          <p:nvPr/>
        </p:nvPicPr>
        <p:blipFill>
          <a:blip r:embed="rId2"/>
          <a:stretch>
            <a:fillRect/>
          </a:stretch>
        </p:blipFill>
        <p:spPr>
          <a:xfrm>
            <a:off x="7339981" y="200722"/>
            <a:ext cx="3556000" cy="2286000"/>
          </a:xfrm>
          <a:prstGeom prst="rect">
            <a:avLst/>
          </a:prstGeom>
        </p:spPr>
      </p:pic>
    </p:spTree>
    <p:extLst>
      <p:ext uri="{BB962C8B-B14F-4D97-AF65-F5344CB8AC3E}">
        <p14:creationId xmlns:p14="http://schemas.microsoft.com/office/powerpoint/2010/main" val="1220978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52B9-D03D-D548-B72A-5A72CDB6AF25}"/>
              </a:ext>
            </a:extLst>
          </p:cNvPr>
          <p:cNvSpPr>
            <a:spLocks noGrp="1"/>
          </p:cNvSpPr>
          <p:nvPr>
            <p:ph type="title"/>
          </p:nvPr>
        </p:nvSpPr>
        <p:spPr>
          <a:xfrm>
            <a:off x="685800" y="163879"/>
            <a:ext cx="10396882" cy="1151965"/>
          </a:xfrm>
        </p:spPr>
        <p:txBody>
          <a:bodyPr/>
          <a:lstStyle/>
          <a:p>
            <a:r>
              <a:rPr lang="en-US" dirty="0"/>
              <a:t>Berkshire</a:t>
            </a:r>
          </a:p>
        </p:txBody>
      </p:sp>
      <p:sp>
        <p:nvSpPr>
          <p:cNvPr id="3" name="Content Placeholder 2">
            <a:extLst>
              <a:ext uri="{FF2B5EF4-FFF2-40B4-BE49-F238E27FC236}">
                <a16:creationId xmlns:a16="http://schemas.microsoft.com/office/drawing/2014/main" id="{FD2838A1-6368-E148-812A-97EAECFC850A}"/>
              </a:ext>
            </a:extLst>
          </p:cNvPr>
          <p:cNvSpPr>
            <a:spLocks noGrp="1"/>
          </p:cNvSpPr>
          <p:nvPr>
            <p:ph sz="quarter" idx="13"/>
          </p:nvPr>
        </p:nvSpPr>
        <p:spPr>
          <a:xfrm>
            <a:off x="685800" y="1750741"/>
            <a:ext cx="10394707" cy="3791415"/>
          </a:xfrm>
        </p:spPr>
        <p:txBody>
          <a:bodyPr>
            <a:normAutofit/>
          </a:bodyPr>
          <a:lstStyle/>
          <a:p>
            <a:r>
              <a:rPr lang="en-US" cap="none" dirty="0">
                <a:latin typeface="Times New Roman" panose="02020603050405020304" pitchFamily="18" charset="0"/>
                <a:cs typeface="Times New Roman" panose="02020603050405020304" pitchFamily="18" charset="0"/>
              </a:rPr>
              <a:t>The </a:t>
            </a:r>
            <a:r>
              <a:rPr lang="en-US" cap="none" dirty="0" err="1">
                <a:latin typeface="Times New Roman" panose="02020603050405020304" pitchFamily="18" charset="0"/>
                <a:cs typeface="Times New Roman" panose="02020603050405020304" pitchFamily="18" charset="0"/>
              </a:rPr>
              <a:t>berkshire</a:t>
            </a:r>
            <a:r>
              <a:rPr lang="en-US" cap="none" dirty="0">
                <a:latin typeface="Times New Roman" panose="02020603050405020304" pitchFamily="18" charset="0"/>
                <a:cs typeface="Times New Roman" panose="02020603050405020304" pitchFamily="18" charset="0"/>
              </a:rPr>
              <a:t> originated in </a:t>
            </a:r>
            <a:r>
              <a:rPr lang="en-US" cap="none" dirty="0" err="1">
                <a:latin typeface="Times New Roman" panose="02020603050405020304" pitchFamily="18" charset="0"/>
                <a:cs typeface="Times New Roman" panose="02020603050405020304" pitchFamily="18" charset="0"/>
              </a:rPr>
              <a:t>england</a:t>
            </a:r>
            <a:r>
              <a:rPr lang="en-US" cap="none" dirty="0">
                <a:latin typeface="Times New Roman" panose="02020603050405020304" pitchFamily="18" charset="0"/>
                <a:cs typeface="Times New Roman" panose="02020603050405020304" pitchFamily="18" charset="0"/>
              </a:rPr>
              <a:t> in and around </a:t>
            </a:r>
            <a:r>
              <a:rPr lang="en-US" cap="none" dirty="0" err="1">
                <a:latin typeface="Times New Roman" panose="02020603050405020304" pitchFamily="18" charset="0"/>
                <a:cs typeface="Times New Roman" panose="02020603050405020304" pitchFamily="18" charset="0"/>
              </a:rPr>
              <a:t>berkshire</a:t>
            </a:r>
            <a:r>
              <a:rPr lang="en-US" cap="none" dirty="0">
                <a:latin typeface="Times New Roman" panose="02020603050405020304" pitchFamily="18" charset="0"/>
                <a:cs typeface="Times New Roman" panose="02020603050405020304" pitchFamily="18" charset="0"/>
              </a:rPr>
              <a:t> and </a:t>
            </a:r>
            <a:r>
              <a:rPr lang="en-US" cap="none" dirty="0" err="1">
                <a:latin typeface="Times New Roman" panose="02020603050405020304" pitchFamily="18" charset="0"/>
                <a:cs typeface="Times New Roman" panose="02020603050405020304" pitchFamily="18" charset="0"/>
              </a:rPr>
              <a:t>wiltshire</a:t>
            </a:r>
            <a:r>
              <a:rPr lang="en-US" cap="none" dirty="0">
                <a:latin typeface="Times New Roman" panose="02020603050405020304" pitchFamily="18" charset="0"/>
                <a:cs typeface="Times New Roman" panose="02020603050405020304" pitchFamily="18" charset="0"/>
              </a:rPr>
              <a:t> counties</a:t>
            </a:r>
          </a:p>
          <a:p>
            <a:r>
              <a:rPr lang="en-US" cap="none" dirty="0">
                <a:latin typeface="Times New Roman" panose="02020603050405020304" pitchFamily="18" charset="0"/>
                <a:cs typeface="Times New Roman" panose="02020603050405020304" pitchFamily="18" charset="0"/>
              </a:rPr>
              <a:t>The development of the breed began during the early and mid 1700s</a:t>
            </a:r>
          </a:p>
          <a:p>
            <a:r>
              <a:rPr lang="en-US" cap="none" dirty="0">
                <a:latin typeface="Times New Roman" panose="02020603050405020304" pitchFamily="18" charset="0"/>
                <a:cs typeface="Times New Roman" panose="02020603050405020304" pitchFamily="18" charset="0"/>
              </a:rPr>
              <a:t>The first </a:t>
            </a:r>
            <a:r>
              <a:rPr lang="en-US" cap="none" dirty="0" err="1">
                <a:latin typeface="Times New Roman" panose="02020603050405020304" pitchFamily="18" charset="0"/>
                <a:cs typeface="Times New Roman" panose="02020603050405020304" pitchFamily="18" charset="0"/>
              </a:rPr>
              <a:t>berkshires</a:t>
            </a:r>
            <a:r>
              <a:rPr lang="en-US" cap="none" dirty="0">
                <a:latin typeface="Times New Roman" panose="02020603050405020304" pitchFamily="18" charset="0"/>
                <a:cs typeface="Times New Roman" panose="02020603050405020304" pitchFamily="18" charset="0"/>
              </a:rPr>
              <a:t> were imported into the united states in 1823</a:t>
            </a:r>
          </a:p>
          <a:p>
            <a:r>
              <a:rPr lang="en-US" cap="none" dirty="0">
                <a:latin typeface="Times New Roman" panose="02020603050405020304" pitchFamily="18" charset="0"/>
                <a:cs typeface="Times New Roman" panose="02020603050405020304" pitchFamily="18" charset="0"/>
              </a:rPr>
              <a:t>Berkshires are black in color with six white points, four white feet, a white stripe in the face, and a white tail tip. </a:t>
            </a:r>
          </a:p>
          <a:p>
            <a:r>
              <a:rPr lang="en-US" cap="none" dirty="0">
                <a:latin typeface="Times New Roman" panose="02020603050405020304" pitchFamily="18" charset="0"/>
                <a:cs typeface="Times New Roman" panose="02020603050405020304" pitchFamily="18" charset="0"/>
              </a:rPr>
              <a:t>They also have erect ears, a short snout, and a dished face. </a:t>
            </a:r>
          </a:p>
          <a:p>
            <a:r>
              <a:rPr lang="en-US" cap="none" dirty="0">
                <a:latin typeface="Times New Roman" panose="02020603050405020304" pitchFamily="18" charset="0"/>
                <a:cs typeface="Times New Roman" panose="02020603050405020304" pitchFamily="18" charset="0"/>
              </a:rPr>
              <a:t>Selection of </a:t>
            </a:r>
            <a:r>
              <a:rPr lang="en-US" cap="none" dirty="0" err="1">
                <a:latin typeface="Times New Roman" panose="02020603050405020304" pitchFamily="18" charset="0"/>
                <a:cs typeface="Times New Roman" panose="02020603050405020304" pitchFamily="18" charset="0"/>
              </a:rPr>
              <a:t>berkshire's</a:t>
            </a:r>
            <a:r>
              <a:rPr lang="en-US" cap="none" dirty="0">
                <a:latin typeface="Times New Roman" panose="02020603050405020304" pitchFamily="18" charset="0"/>
                <a:cs typeface="Times New Roman" panose="02020603050405020304" pitchFamily="18" charset="0"/>
              </a:rPr>
              <a:t> has been focused on fast and efficient growth, meatiness, and good reproductive abilities. </a:t>
            </a:r>
          </a:p>
          <a:p>
            <a:endParaRPr lang="en-US" dirty="0"/>
          </a:p>
        </p:txBody>
      </p:sp>
    </p:spTree>
    <p:extLst>
      <p:ext uri="{BB962C8B-B14F-4D97-AF65-F5344CB8AC3E}">
        <p14:creationId xmlns:p14="http://schemas.microsoft.com/office/powerpoint/2010/main" val="17070608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2624-7F4E-974D-9D7A-619CC01ED6A7}"/>
              </a:ext>
            </a:extLst>
          </p:cNvPr>
          <p:cNvSpPr>
            <a:spLocks noGrp="1"/>
          </p:cNvSpPr>
          <p:nvPr>
            <p:ph type="title"/>
          </p:nvPr>
        </p:nvSpPr>
        <p:spPr>
          <a:xfrm>
            <a:off x="685800" y="89209"/>
            <a:ext cx="10396882" cy="1151965"/>
          </a:xfrm>
        </p:spPr>
        <p:txBody>
          <a:bodyPr>
            <a:normAutofit/>
          </a:bodyPr>
          <a:lstStyle/>
          <a:p>
            <a:r>
              <a:rPr lang="en-US" b="1" dirty="0"/>
              <a:t>Routine Sow Management </a:t>
            </a:r>
            <a:endParaRPr lang="en-US" dirty="0"/>
          </a:p>
        </p:txBody>
      </p:sp>
      <p:sp>
        <p:nvSpPr>
          <p:cNvPr id="3" name="Content Placeholder 2">
            <a:extLst>
              <a:ext uri="{FF2B5EF4-FFF2-40B4-BE49-F238E27FC236}">
                <a16:creationId xmlns:a16="http://schemas.microsoft.com/office/drawing/2014/main" id="{E3870FE7-AEAE-3047-8A0D-1A26A545E23E}"/>
              </a:ext>
            </a:extLst>
          </p:cNvPr>
          <p:cNvSpPr>
            <a:spLocks noGrp="1"/>
          </p:cNvSpPr>
          <p:nvPr>
            <p:ph sz="quarter" idx="13"/>
          </p:nvPr>
        </p:nvSpPr>
        <p:spPr>
          <a:xfrm>
            <a:off x="683625" y="1362294"/>
            <a:ext cx="10394707" cy="4133411"/>
          </a:xfrm>
        </p:spPr>
        <p:txBody>
          <a:bodyPr>
            <a:normAutofit/>
          </a:bodyPr>
          <a:lstStyle/>
          <a:p>
            <a:r>
              <a:rPr lang="en-US" cap="none" dirty="0">
                <a:latin typeface="Times New Roman" panose="02020603050405020304" pitchFamily="18" charset="0"/>
                <a:cs typeface="Times New Roman" panose="02020603050405020304" pitchFamily="18" charset="0"/>
              </a:rPr>
              <a:t>The most productive periods in the life of a sow are pregnancy and lactation</a:t>
            </a:r>
          </a:p>
          <a:p>
            <a:r>
              <a:rPr lang="en-US" cap="none" dirty="0">
                <a:latin typeface="Times New Roman" panose="02020603050405020304" pitchFamily="18" charset="0"/>
                <a:cs typeface="Times New Roman" panose="02020603050405020304" pitchFamily="18" charset="0"/>
              </a:rPr>
              <a:t>Factors such as nutrition, housing, season of the year, age at weaning, parity, genotype, and disease affect the reproductive performance of sows</a:t>
            </a:r>
          </a:p>
          <a:p>
            <a:r>
              <a:rPr lang="en-US" cap="none" dirty="0">
                <a:latin typeface="Times New Roman" panose="02020603050405020304" pitchFamily="18" charset="0"/>
                <a:cs typeface="Times New Roman" panose="02020603050405020304" pitchFamily="18" charset="0"/>
              </a:rPr>
              <a:t>Proper management of the sow is necessary to maximize reproduction. </a:t>
            </a:r>
          </a:p>
          <a:p>
            <a:r>
              <a:rPr lang="en-US" cap="none" dirty="0">
                <a:latin typeface="Times New Roman" panose="02020603050405020304" pitchFamily="18" charset="0"/>
                <a:cs typeface="Times New Roman" panose="02020603050405020304" pitchFamily="18" charset="0"/>
              </a:rPr>
              <a:t>Sows are polyestrous, which means they cycle at 21-day intervals throughout the year</a:t>
            </a:r>
          </a:p>
          <a:p>
            <a:r>
              <a:rPr lang="en-US" cap="none" dirty="0">
                <a:latin typeface="Times New Roman" panose="02020603050405020304" pitchFamily="18" charset="0"/>
                <a:cs typeface="Times New Roman" panose="02020603050405020304" pitchFamily="18" charset="0"/>
              </a:rPr>
              <a:t>The length of estrus, also known as sexual receptivity, is between 40 and 60 hours. Ovulation occurs in the sow at about 40 hours after the onset of estrus.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44758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750AE4-2EDC-3644-86FD-99997E159818}"/>
              </a:ext>
            </a:extLst>
          </p:cNvPr>
          <p:cNvSpPr>
            <a:spLocks noGrp="1"/>
          </p:cNvSpPr>
          <p:nvPr>
            <p:ph sz="quarter" idx="13"/>
          </p:nvPr>
        </p:nvSpPr>
        <p:spPr>
          <a:xfrm>
            <a:off x="641195" y="657922"/>
            <a:ext cx="10394707" cy="4103649"/>
          </a:xfrm>
        </p:spPr>
        <p:txBody>
          <a:bodyPr>
            <a:normAutofit/>
          </a:bodyPr>
          <a:lstStyle/>
          <a:p>
            <a:r>
              <a:rPr lang="en-US" sz="2400" cap="none" dirty="0">
                <a:latin typeface="Times New Roman" panose="02020603050405020304" pitchFamily="18" charset="0"/>
                <a:cs typeface="Times New Roman" panose="02020603050405020304" pitchFamily="18" charset="0"/>
              </a:rPr>
              <a:t>After a gilt or sow has been breed, the gestation period lasts for 114 days</a:t>
            </a:r>
          </a:p>
          <a:p>
            <a:r>
              <a:rPr lang="en-US" sz="2400" cap="none" dirty="0">
                <a:latin typeface="Times New Roman" panose="02020603050405020304" pitchFamily="18" charset="0"/>
                <a:cs typeface="Times New Roman" panose="02020603050405020304" pitchFamily="18" charset="0"/>
              </a:rPr>
              <a:t>Near the end of the gestation period, the sow should be washed with warm water and a mild antibacterial soap prior to entering the farrowing facilities</a:t>
            </a:r>
          </a:p>
          <a:p>
            <a:r>
              <a:rPr lang="en-US" sz="2400" cap="none" dirty="0">
                <a:latin typeface="Times New Roman" panose="02020603050405020304" pitchFamily="18" charset="0"/>
                <a:cs typeface="Times New Roman" panose="02020603050405020304" pitchFamily="18" charset="0"/>
              </a:rPr>
              <a:t>This will eliminate soil and fecal material, which contain bacteria</a:t>
            </a:r>
          </a:p>
          <a:p>
            <a:r>
              <a:rPr lang="en-US" sz="2400" cap="none" dirty="0">
                <a:latin typeface="Times New Roman" panose="02020603050405020304" pitchFamily="18" charset="0"/>
                <a:cs typeface="Times New Roman" panose="02020603050405020304" pitchFamily="18" charset="0"/>
              </a:rPr>
              <a:t>This washing process reduces the number of bacteria, which are potential diarrhea producing agents for nursing pigs</a:t>
            </a:r>
          </a:p>
          <a:p>
            <a:endParaRPr lang="en-US" sz="2400" cap="none" dirty="0">
              <a:latin typeface="Times New Roman" panose="02020603050405020304" pitchFamily="18" charset="0"/>
              <a:cs typeface="Times New Roman" panose="02020603050405020304" pitchFamily="18" charset="0"/>
            </a:endParaRP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559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6C7A64-EE83-0745-8ADF-BA24C3DDDD54}"/>
              </a:ext>
            </a:extLst>
          </p:cNvPr>
          <p:cNvSpPr>
            <a:spLocks noGrp="1"/>
          </p:cNvSpPr>
          <p:nvPr>
            <p:ph sz="quarter" idx="13"/>
          </p:nvPr>
        </p:nvSpPr>
        <p:spPr>
          <a:xfrm>
            <a:off x="685800" y="836761"/>
            <a:ext cx="10394707" cy="3690634"/>
          </a:xfrm>
        </p:spPr>
        <p:txBody>
          <a:bodyPr>
            <a:normAutofit fontScale="92500" lnSpcReduction="20000"/>
          </a:bodyPr>
          <a:lstStyle/>
          <a:p>
            <a:r>
              <a:rPr lang="en-US" sz="2400" cap="none" dirty="0">
                <a:latin typeface="Times New Roman" panose="02020603050405020304" pitchFamily="18" charset="0"/>
                <a:cs typeface="Times New Roman" panose="02020603050405020304" pitchFamily="18" charset="0"/>
              </a:rPr>
              <a:t>This procedure also eliminates roundworm eggs that could serve as a source of infection to nursing pigs</a:t>
            </a:r>
          </a:p>
          <a:p>
            <a:r>
              <a:rPr lang="en-US" sz="2400" cap="none" dirty="0">
                <a:latin typeface="Times New Roman" panose="02020603050405020304" pitchFamily="18" charset="0"/>
                <a:cs typeface="Times New Roman" panose="02020603050405020304" pitchFamily="18" charset="0"/>
              </a:rPr>
              <a:t>Internal parasites should be treated by giving the sow and intramuscular injection of ivermectin</a:t>
            </a:r>
          </a:p>
          <a:p>
            <a:r>
              <a:rPr lang="en-US" sz="2400" cap="none" dirty="0">
                <a:latin typeface="Times New Roman" panose="02020603050405020304" pitchFamily="18" charset="0"/>
                <a:cs typeface="Times New Roman" panose="02020603050405020304" pitchFamily="18" charset="0"/>
              </a:rPr>
              <a:t> The sow will routinely be given vaccinations for problem diseases and treated twice per year for external and internal parasites</a:t>
            </a:r>
          </a:p>
          <a:p>
            <a:r>
              <a:rPr lang="en-US" sz="2400" cap="none" dirty="0">
                <a:latin typeface="Times New Roman" panose="02020603050405020304" pitchFamily="18" charset="0"/>
                <a:cs typeface="Times New Roman" panose="02020603050405020304" pitchFamily="18" charset="0"/>
              </a:rPr>
              <a:t>In addition, the sow should be examined for evidence of scaly mange and other skin problems prior to entering the farrowing facility and treatments administered, as necessary. </a:t>
            </a:r>
          </a:p>
          <a:p>
            <a:endParaRPr lang="en-US" sz="2400" dirty="0"/>
          </a:p>
        </p:txBody>
      </p:sp>
    </p:spTree>
    <p:extLst>
      <p:ext uri="{BB962C8B-B14F-4D97-AF65-F5344CB8AC3E}">
        <p14:creationId xmlns:p14="http://schemas.microsoft.com/office/powerpoint/2010/main" val="20573421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581D-6395-4D49-8AE1-A11910E24E20}"/>
              </a:ext>
            </a:extLst>
          </p:cNvPr>
          <p:cNvSpPr>
            <a:spLocks noGrp="1"/>
          </p:cNvSpPr>
          <p:nvPr>
            <p:ph type="title"/>
          </p:nvPr>
        </p:nvSpPr>
        <p:spPr>
          <a:xfrm>
            <a:off x="685800" y="128239"/>
            <a:ext cx="10396882" cy="1151965"/>
          </a:xfrm>
        </p:spPr>
        <p:txBody>
          <a:bodyPr>
            <a:normAutofit/>
          </a:bodyPr>
          <a:lstStyle/>
          <a:p>
            <a:r>
              <a:rPr lang="en-US" b="1" dirty="0"/>
              <a:t>Farrowing Management </a:t>
            </a:r>
            <a:endParaRPr lang="en-US" dirty="0"/>
          </a:p>
        </p:txBody>
      </p:sp>
      <p:sp>
        <p:nvSpPr>
          <p:cNvPr id="3" name="Content Placeholder 2">
            <a:extLst>
              <a:ext uri="{FF2B5EF4-FFF2-40B4-BE49-F238E27FC236}">
                <a16:creationId xmlns:a16="http://schemas.microsoft.com/office/drawing/2014/main" id="{0321D80B-9DAC-CE45-A683-FEC60B7D8497}"/>
              </a:ext>
            </a:extLst>
          </p:cNvPr>
          <p:cNvSpPr>
            <a:spLocks noGrp="1"/>
          </p:cNvSpPr>
          <p:nvPr>
            <p:ph sz="quarter" idx="13"/>
          </p:nvPr>
        </p:nvSpPr>
        <p:spPr>
          <a:xfrm>
            <a:off x="685800" y="1592438"/>
            <a:ext cx="10394707" cy="4370975"/>
          </a:xfrm>
        </p:spPr>
        <p:txBody>
          <a:bodyPr>
            <a:normAutofit fontScale="92500"/>
          </a:bodyPr>
          <a:lstStyle/>
          <a:p>
            <a:r>
              <a:rPr lang="en-US" sz="2400" cap="none" dirty="0">
                <a:latin typeface="Times New Roman" panose="02020603050405020304" pitchFamily="18" charset="0"/>
                <a:cs typeface="Times New Roman" panose="02020603050405020304" pitchFamily="18" charset="0"/>
              </a:rPr>
              <a:t>Farrowing management should begin about five days prior to the anticipated farrowing date</a:t>
            </a:r>
          </a:p>
          <a:p>
            <a:r>
              <a:rPr lang="en-US" sz="2400" cap="none" dirty="0">
                <a:latin typeface="Times New Roman" panose="02020603050405020304" pitchFamily="18" charset="0"/>
                <a:cs typeface="Times New Roman" panose="02020603050405020304" pitchFamily="18" charset="0"/>
              </a:rPr>
              <a:t>Good management practices include observing the sow to catch any problems or any indication that a problem exists and preparing the sow and facilities for farrowing</a:t>
            </a:r>
          </a:p>
          <a:p>
            <a:r>
              <a:rPr lang="en-US" sz="2400" cap="none" dirty="0">
                <a:latin typeface="Times New Roman" panose="02020603050405020304" pitchFamily="18" charset="0"/>
                <a:cs typeface="Times New Roman" panose="02020603050405020304" pitchFamily="18" charset="0"/>
              </a:rPr>
              <a:t>Heat lamps should be placed in the farrowing pens ready to provide warmth for newborn piglets</a:t>
            </a:r>
          </a:p>
          <a:p>
            <a:r>
              <a:rPr lang="en-US" sz="2400" cap="none" dirty="0">
                <a:latin typeface="Times New Roman" panose="02020603050405020304" pitchFamily="18" charset="0"/>
                <a:cs typeface="Times New Roman" panose="02020603050405020304" pitchFamily="18" charset="0"/>
              </a:rPr>
              <a:t>The period from the beginning of abdominal contractions to the first piglet usually ranges from one to three hours, but may range from 15 minutes up to 10 hours</a:t>
            </a:r>
          </a:p>
          <a:p>
            <a:endParaRPr lang="en-US" sz="2400" cap="none" dirty="0">
              <a:latin typeface="Times New Roman" panose="02020603050405020304" pitchFamily="18" charset="0"/>
              <a:cs typeface="Times New Roman" panose="02020603050405020304" pitchFamily="18" charset="0"/>
            </a:endParaRP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544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781FC5-163D-DE47-AE27-A2A8811CB12C}"/>
              </a:ext>
            </a:extLst>
          </p:cNvPr>
          <p:cNvSpPr>
            <a:spLocks noGrp="1"/>
          </p:cNvSpPr>
          <p:nvPr>
            <p:ph sz="quarter" idx="13"/>
          </p:nvPr>
        </p:nvSpPr>
        <p:spPr>
          <a:xfrm>
            <a:off x="708102" y="602586"/>
            <a:ext cx="10394707" cy="3311189"/>
          </a:xfrm>
        </p:spPr>
        <p:txBody>
          <a:bodyPr>
            <a:normAutofit/>
          </a:bodyPr>
          <a:lstStyle/>
          <a:p>
            <a:r>
              <a:rPr lang="en-US" sz="2400" cap="none" dirty="0">
                <a:latin typeface="Times New Roman" panose="02020603050405020304" pitchFamily="18" charset="0"/>
                <a:cs typeface="Times New Roman" panose="02020603050405020304" pitchFamily="18" charset="0"/>
              </a:rPr>
              <a:t>It is very important to be able to detect the onset of the second stage of labor or the next piglet</a:t>
            </a:r>
          </a:p>
          <a:p>
            <a:r>
              <a:rPr lang="en-US" sz="2400" cap="none" dirty="0">
                <a:latin typeface="Times New Roman" panose="02020603050405020304" pitchFamily="18" charset="0"/>
                <a:cs typeface="Times New Roman" panose="02020603050405020304" pitchFamily="18" charset="0"/>
              </a:rPr>
              <a:t>Normally, labor continues in a natural progression, and piglets are born without complications</a:t>
            </a:r>
          </a:p>
          <a:p>
            <a:r>
              <a:rPr lang="en-US" sz="2400" cap="none" dirty="0">
                <a:latin typeface="Times New Roman" panose="02020603050405020304" pitchFamily="18" charset="0"/>
                <a:cs typeface="Times New Roman" panose="02020603050405020304" pitchFamily="18" charset="0"/>
              </a:rPr>
              <a:t>However, sometimes the sow has difficulty and cannot have the piglets</a:t>
            </a:r>
          </a:p>
          <a:p>
            <a:r>
              <a:rPr lang="en-US" sz="2400" cap="none" dirty="0">
                <a:latin typeface="Times New Roman" panose="02020603050405020304" pitchFamily="18" charset="0"/>
                <a:cs typeface="Times New Roman" panose="02020603050405020304" pitchFamily="18" charset="0"/>
              </a:rPr>
              <a:t>This problem is more common in gilts </a:t>
            </a:r>
          </a:p>
          <a:p>
            <a:endParaRPr lang="en-US" sz="2400" dirty="0"/>
          </a:p>
        </p:txBody>
      </p:sp>
      <p:pic>
        <p:nvPicPr>
          <p:cNvPr id="6" name="Picture 5">
            <a:extLst>
              <a:ext uri="{FF2B5EF4-FFF2-40B4-BE49-F238E27FC236}">
                <a16:creationId xmlns:a16="http://schemas.microsoft.com/office/drawing/2014/main" id="{57C0D2B7-FE4A-C646-A63E-A08B6877D976}"/>
              </a:ext>
            </a:extLst>
          </p:cNvPr>
          <p:cNvPicPr>
            <a:picLocks noChangeAspect="1"/>
          </p:cNvPicPr>
          <p:nvPr/>
        </p:nvPicPr>
        <p:blipFill>
          <a:blip r:embed="rId2"/>
          <a:stretch>
            <a:fillRect/>
          </a:stretch>
        </p:blipFill>
        <p:spPr>
          <a:xfrm>
            <a:off x="7283760" y="3100349"/>
            <a:ext cx="3289300" cy="2463800"/>
          </a:xfrm>
          <a:prstGeom prst="rect">
            <a:avLst/>
          </a:prstGeom>
        </p:spPr>
      </p:pic>
    </p:spTree>
    <p:extLst>
      <p:ext uri="{BB962C8B-B14F-4D97-AF65-F5344CB8AC3E}">
        <p14:creationId xmlns:p14="http://schemas.microsoft.com/office/powerpoint/2010/main" val="3641466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4B3CC6-0AAA-A249-9B5E-E1CEECAE7E87}"/>
              </a:ext>
            </a:extLst>
          </p:cNvPr>
          <p:cNvSpPr>
            <a:spLocks noGrp="1"/>
          </p:cNvSpPr>
          <p:nvPr>
            <p:ph sz="quarter" idx="13"/>
          </p:nvPr>
        </p:nvSpPr>
        <p:spPr>
          <a:xfrm>
            <a:off x="641194" y="256897"/>
            <a:ext cx="10394707" cy="4002868"/>
          </a:xfrm>
        </p:spPr>
        <p:txBody>
          <a:bodyPr>
            <a:normAutofit lnSpcReduction="10000"/>
          </a:bodyPr>
          <a:lstStyle/>
          <a:p>
            <a:r>
              <a:rPr lang="en-US" sz="2400" cap="none" dirty="0">
                <a:latin typeface="Times New Roman" panose="02020603050405020304" pitchFamily="18" charset="0"/>
                <a:cs typeface="Times New Roman" panose="02020603050405020304" pitchFamily="18" charset="0"/>
              </a:rPr>
              <a:t>If assistance is not provided for complications in farrowing, the result could be stillborn pigs</a:t>
            </a:r>
          </a:p>
          <a:p>
            <a:r>
              <a:rPr lang="en-US" sz="2400" cap="none" dirty="0">
                <a:latin typeface="Times New Roman" panose="02020603050405020304" pitchFamily="18" charset="0"/>
                <a:cs typeface="Times New Roman" panose="02020603050405020304" pitchFamily="18" charset="0"/>
              </a:rPr>
              <a:t>You should be present for first-litter gilts to monitor for complications and provide assistance to the sow and piglets, as needed</a:t>
            </a:r>
          </a:p>
          <a:p>
            <a:r>
              <a:rPr lang="en-US" sz="2400" cap="none" dirty="0">
                <a:latin typeface="Times New Roman" panose="02020603050405020304" pitchFamily="18" charset="0"/>
                <a:cs typeface="Times New Roman" panose="02020603050405020304" pitchFamily="18" charset="0"/>
              </a:rPr>
              <a:t>It is sometimes necessary to assist newborn piglets by removing mucus from the nose and mouth</a:t>
            </a:r>
          </a:p>
          <a:p>
            <a:r>
              <a:rPr lang="en-US" sz="2400" cap="none" dirty="0">
                <a:latin typeface="Times New Roman" panose="02020603050405020304" pitchFamily="18" charset="0"/>
                <a:cs typeface="Times New Roman" panose="02020603050405020304" pitchFamily="18" charset="0"/>
              </a:rPr>
              <a:t>If piglets are born with an abnormally thick membrane, suffocation is possible</a:t>
            </a:r>
          </a:p>
          <a:p>
            <a:r>
              <a:rPr lang="en-US" sz="2400" cap="none" dirty="0">
                <a:latin typeface="Times New Roman" panose="02020603050405020304" pitchFamily="18" charset="0"/>
                <a:cs typeface="Times New Roman" panose="02020603050405020304" pitchFamily="18" charset="0"/>
              </a:rPr>
              <a:t>Be sure the piglets are dry and able to nurse immediately after birth </a:t>
            </a:r>
          </a:p>
          <a:p>
            <a:endParaRPr lang="en-US" sz="2400"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7FC516F-EE5A-624E-B7AE-AE36F56997B9}"/>
              </a:ext>
            </a:extLst>
          </p:cNvPr>
          <p:cNvPicPr>
            <a:picLocks noChangeAspect="1"/>
          </p:cNvPicPr>
          <p:nvPr/>
        </p:nvPicPr>
        <p:blipFill>
          <a:blip r:embed="rId2"/>
          <a:stretch>
            <a:fillRect/>
          </a:stretch>
        </p:blipFill>
        <p:spPr>
          <a:xfrm>
            <a:off x="7449015" y="3869984"/>
            <a:ext cx="3779334" cy="2519556"/>
          </a:xfrm>
          <a:prstGeom prst="rect">
            <a:avLst/>
          </a:prstGeom>
        </p:spPr>
      </p:pic>
    </p:spTree>
    <p:extLst>
      <p:ext uri="{BB962C8B-B14F-4D97-AF65-F5344CB8AC3E}">
        <p14:creationId xmlns:p14="http://schemas.microsoft.com/office/powerpoint/2010/main" val="437845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86E45-AD67-4A4C-A6D3-6E603BDAC93F}"/>
              </a:ext>
            </a:extLst>
          </p:cNvPr>
          <p:cNvSpPr>
            <a:spLocks noGrp="1"/>
          </p:cNvSpPr>
          <p:nvPr>
            <p:ph type="title"/>
          </p:nvPr>
        </p:nvSpPr>
        <p:spPr>
          <a:xfrm>
            <a:off x="683625" y="183997"/>
            <a:ext cx="10396882" cy="1042638"/>
          </a:xfrm>
        </p:spPr>
        <p:txBody>
          <a:bodyPr>
            <a:normAutofit/>
          </a:bodyPr>
          <a:lstStyle/>
          <a:p>
            <a:r>
              <a:rPr lang="en-US" b="1" dirty="0"/>
              <a:t>Litter Management </a:t>
            </a:r>
            <a:endParaRPr lang="en-US" dirty="0"/>
          </a:p>
        </p:txBody>
      </p:sp>
      <p:sp>
        <p:nvSpPr>
          <p:cNvPr id="3" name="Content Placeholder 2">
            <a:extLst>
              <a:ext uri="{FF2B5EF4-FFF2-40B4-BE49-F238E27FC236}">
                <a16:creationId xmlns:a16="http://schemas.microsoft.com/office/drawing/2014/main" id="{DF7BB561-2D4C-A74B-933D-6184BB6F0722}"/>
              </a:ext>
            </a:extLst>
          </p:cNvPr>
          <p:cNvSpPr>
            <a:spLocks noGrp="1"/>
          </p:cNvSpPr>
          <p:nvPr>
            <p:ph sz="quarter" idx="13"/>
          </p:nvPr>
        </p:nvSpPr>
        <p:spPr>
          <a:xfrm>
            <a:off x="685800" y="1148576"/>
            <a:ext cx="10394707" cy="4226009"/>
          </a:xfrm>
        </p:spPr>
        <p:txBody>
          <a:bodyPr>
            <a:normAutofit/>
          </a:bodyPr>
          <a:lstStyle/>
          <a:p>
            <a:r>
              <a:rPr lang="en-US" cap="none" dirty="0">
                <a:latin typeface="Times New Roman" panose="02020603050405020304" pitchFamily="18" charset="0"/>
                <a:cs typeface="Times New Roman" panose="02020603050405020304" pitchFamily="18" charset="0"/>
              </a:rPr>
              <a:t>At birth, the mucus should be removed from the nose and mouth</a:t>
            </a:r>
          </a:p>
          <a:p>
            <a:r>
              <a:rPr lang="en-US" cap="none" dirty="0">
                <a:latin typeface="Times New Roman" panose="02020603050405020304" pitchFamily="18" charset="0"/>
                <a:cs typeface="Times New Roman" panose="02020603050405020304" pitchFamily="18" charset="0"/>
              </a:rPr>
              <a:t>The navel cord should be clipped approximately one inch from the belly and disinfected with a solution of iodine</a:t>
            </a:r>
          </a:p>
          <a:p>
            <a:r>
              <a:rPr lang="en-US" cap="none" dirty="0">
                <a:latin typeface="Times New Roman" panose="02020603050405020304" pitchFamily="18" charset="0"/>
                <a:cs typeface="Times New Roman" panose="02020603050405020304" pitchFamily="18" charset="0"/>
              </a:rPr>
              <a:t>At about one to two weeks of age, the litter should be processed</a:t>
            </a:r>
          </a:p>
          <a:p>
            <a:r>
              <a:rPr lang="en-US" cap="none" dirty="0">
                <a:latin typeface="Times New Roman" panose="02020603050405020304" pitchFamily="18" charset="0"/>
                <a:cs typeface="Times New Roman" panose="02020603050405020304" pitchFamily="18" charset="0"/>
              </a:rPr>
              <a:t>Processing includes clipping needle teeth, ear notching for identification, vaccinations, tail docking, and navel cord care. </a:t>
            </a:r>
          </a:p>
          <a:p>
            <a:r>
              <a:rPr lang="en-US" cap="none" dirty="0">
                <a:latin typeface="Times New Roman" panose="02020603050405020304" pitchFamily="18" charset="0"/>
                <a:cs typeface="Times New Roman" panose="02020603050405020304" pitchFamily="18" charset="0"/>
              </a:rPr>
              <a:t>These procedures are performed at an early age to minimize discomfort to the animals and to protect them from injuries and infections. Piglets are also castrated at one to two weeks of age to minimize stress. Castration prevents boar odor in the carcasses of grown animals at the time of slaughter. </a:t>
            </a:r>
          </a:p>
        </p:txBody>
      </p:sp>
    </p:spTree>
    <p:extLst>
      <p:ext uri="{BB962C8B-B14F-4D97-AF65-F5344CB8AC3E}">
        <p14:creationId xmlns:p14="http://schemas.microsoft.com/office/powerpoint/2010/main" val="3477202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4A3A-46A2-EF42-90A5-AF6FB9014631}"/>
              </a:ext>
            </a:extLst>
          </p:cNvPr>
          <p:cNvSpPr>
            <a:spLocks noGrp="1"/>
          </p:cNvSpPr>
          <p:nvPr>
            <p:ph type="title"/>
          </p:nvPr>
        </p:nvSpPr>
        <p:spPr>
          <a:xfrm>
            <a:off x="683625" y="150541"/>
            <a:ext cx="10396882" cy="1151965"/>
          </a:xfrm>
        </p:spPr>
        <p:txBody>
          <a:bodyPr/>
          <a:lstStyle/>
          <a:p>
            <a:r>
              <a:rPr lang="en-US" dirty="0"/>
              <a:t>Environmental management </a:t>
            </a:r>
          </a:p>
        </p:txBody>
      </p:sp>
      <p:sp>
        <p:nvSpPr>
          <p:cNvPr id="3" name="Content Placeholder 2">
            <a:extLst>
              <a:ext uri="{FF2B5EF4-FFF2-40B4-BE49-F238E27FC236}">
                <a16:creationId xmlns:a16="http://schemas.microsoft.com/office/drawing/2014/main" id="{FD9B23A4-B6AE-C046-820C-56AD7BC7FA8E}"/>
              </a:ext>
            </a:extLst>
          </p:cNvPr>
          <p:cNvSpPr>
            <a:spLocks noGrp="1"/>
          </p:cNvSpPr>
          <p:nvPr>
            <p:ph sz="quarter" idx="13"/>
          </p:nvPr>
        </p:nvSpPr>
        <p:spPr>
          <a:xfrm>
            <a:off x="683625" y="1150269"/>
            <a:ext cx="10394707" cy="4906234"/>
          </a:xfrm>
        </p:spPr>
        <p:txBody>
          <a:bodyPr>
            <a:normAutofit/>
          </a:bodyPr>
          <a:lstStyle/>
          <a:p>
            <a:r>
              <a:rPr lang="en-US" sz="2400" cap="none" dirty="0">
                <a:latin typeface="Times New Roman" panose="02020603050405020304" pitchFamily="18" charset="0"/>
                <a:cs typeface="Times New Roman" panose="02020603050405020304" pitchFamily="18" charset="0"/>
              </a:rPr>
              <a:t>The social environment is the interaction the pig has with other pigs. </a:t>
            </a:r>
          </a:p>
          <a:p>
            <a:r>
              <a:rPr lang="en-US" sz="2400" cap="none" dirty="0">
                <a:latin typeface="Times New Roman" panose="02020603050405020304" pitchFamily="18" charset="0"/>
                <a:cs typeface="Times New Roman" panose="02020603050405020304" pitchFamily="18" charset="0"/>
              </a:rPr>
              <a:t>The social environment is often not considered adequately when constructing a swine facility. </a:t>
            </a:r>
          </a:p>
          <a:p>
            <a:r>
              <a:rPr lang="en-US" sz="2400" cap="none" dirty="0">
                <a:latin typeface="Times New Roman" panose="02020603050405020304" pitchFamily="18" charset="0"/>
                <a:cs typeface="Times New Roman" panose="02020603050405020304" pitchFamily="18" charset="0"/>
              </a:rPr>
              <a:t>For instance, with many pigs in each individual pen, the level of social stress and fighting is higher and causes productivity to decrease. </a:t>
            </a:r>
          </a:p>
          <a:p>
            <a:r>
              <a:rPr lang="en-US" sz="2400" cap="none" dirty="0">
                <a:latin typeface="Times New Roman" panose="02020603050405020304" pitchFamily="18" charset="0"/>
                <a:cs typeface="Times New Roman" panose="02020603050405020304" pitchFamily="18" charset="0"/>
              </a:rPr>
              <a:t>The microbial environment can be controlled by sanitation, ventilation, and management of the social environment. </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9117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F11352-87CB-1E4C-A6AA-F1C36F195486}"/>
              </a:ext>
            </a:extLst>
          </p:cNvPr>
          <p:cNvSpPr>
            <a:spLocks noGrp="1"/>
          </p:cNvSpPr>
          <p:nvPr>
            <p:ph sz="quarter" idx="13"/>
          </p:nvPr>
        </p:nvSpPr>
        <p:spPr>
          <a:xfrm>
            <a:off x="685800" y="211874"/>
            <a:ext cx="10394707" cy="5162712"/>
          </a:xfrm>
        </p:spPr>
        <p:txBody>
          <a:bodyPr/>
          <a:lstStyle/>
          <a:p>
            <a:r>
              <a:rPr lang="en-US" cap="none" dirty="0">
                <a:latin typeface="Times New Roman" panose="02020603050405020304" pitchFamily="18" charset="0"/>
                <a:cs typeface="Times New Roman" panose="02020603050405020304" pitchFamily="18" charset="0"/>
              </a:rPr>
              <a:t>An effective and efficiently operated waste management program will help in reducing disease problems. </a:t>
            </a:r>
          </a:p>
          <a:p>
            <a:r>
              <a:rPr lang="en-US" cap="none" dirty="0">
                <a:latin typeface="Times New Roman" panose="02020603050405020304" pitchFamily="18" charset="0"/>
                <a:cs typeface="Times New Roman" panose="02020603050405020304" pitchFamily="18" charset="0"/>
              </a:rPr>
              <a:t>The thermal environment includes air temperature, wind speed, and moisture. Management of the thermal environment should be a major objective in order to achieve maximum efficiency concerning heat loss or heat production in the animals. </a:t>
            </a:r>
          </a:p>
          <a:p>
            <a:r>
              <a:rPr lang="en-US" cap="none" dirty="0">
                <a:latin typeface="Times New Roman" panose="02020603050405020304" pitchFamily="18" charset="0"/>
                <a:cs typeface="Times New Roman" panose="02020603050405020304" pitchFamily="18" charset="0"/>
              </a:rPr>
              <a:t>As pigs experience colder temperatures, they begin to adapt by huddling. </a:t>
            </a:r>
          </a:p>
          <a:p>
            <a:r>
              <a:rPr lang="en-US" cap="none" dirty="0">
                <a:latin typeface="Times New Roman" panose="02020603050405020304" pitchFamily="18" charset="0"/>
                <a:cs typeface="Times New Roman" panose="02020603050405020304" pitchFamily="18" charset="0"/>
              </a:rPr>
              <a:t>When pigs experience warmer temperatures, they begin to limit their heat production. </a:t>
            </a:r>
          </a:p>
          <a:p>
            <a:r>
              <a:rPr lang="en-US" cap="none" dirty="0">
                <a:latin typeface="Times New Roman" panose="02020603050405020304" pitchFamily="18" charset="0"/>
                <a:cs typeface="Times New Roman" panose="02020603050405020304" pitchFamily="18" charset="0"/>
              </a:rPr>
              <a:t>Eating increases heat production. Therefore, pigs eat less to limit heat production. </a:t>
            </a:r>
          </a:p>
          <a:p>
            <a:r>
              <a:rPr lang="en-US" cap="none" dirty="0">
                <a:latin typeface="Times New Roman" panose="02020603050405020304" pitchFamily="18" charset="0"/>
                <a:cs typeface="Times New Roman" panose="02020603050405020304" pitchFamily="18" charset="0"/>
              </a:rPr>
              <a:t>This, in turn, decreases the rate of gain. </a:t>
            </a:r>
          </a:p>
          <a:p>
            <a:r>
              <a:rPr lang="en-US" cap="none" dirty="0">
                <a:latin typeface="Times New Roman" panose="02020603050405020304" pitchFamily="18" charset="0"/>
                <a:cs typeface="Times New Roman" panose="02020603050405020304" pitchFamily="18" charset="0"/>
              </a:rPr>
              <a:t>Maintaining a constant temperature for animals to maintain a constant level of productivity. </a:t>
            </a:r>
          </a:p>
        </p:txBody>
      </p:sp>
    </p:spTree>
    <p:extLst>
      <p:ext uri="{BB962C8B-B14F-4D97-AF65-F5344CB8AC3E}">
        <p14:creationId xmlns:p14="http://schemas.microsoft.com/office/powerpoint/2010/main" val="5313100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DFB21-7E39-8F4C-B1A8-22ED13EE7E06}"/>
              </a:ext>
            </a:extLst>
          </p:cNvPr>
          <p:cNvSpPr>
            <a:spLocks noGrp="1"/>
          </p:cNvSpPr>
          <p:nvPr>
            <p:ph type="title"/>
          </p:nvPr>
        </p:nvSpPr>
        <p:spPr>
          <a:xfrm>
            <a:off x="683625" y="94785"/>
            <a:ext cx="10396882" cy="1151965"/>
          </a:xfrm>
        </p:spPr>
        <p:txBody>
          <a:bodyPr/>
          <a:lstStyle/>
          <a:p>
            <a:r>
              <a:rPr lang="en-US" dirty="0"/>
              <a:t>Waste management </a:t>
            </a:r>
          </a:p>
        </p:txBody>
      </p:sp>
      <p:sp>
        <p:nvSpPr>
          <p:cNvPr id="3" name="Content Placeholder 2">
            <a:extLst>
              <a:ext uri="{FF2B5EF4-FFF2-40B4-BE49-F238E27FC236}">
                <a16:creationId xmlns:a16="http://schemas.microsoft.com/office/drawing/2014/main" id="{9A1281EE-13D9-8B40-B21A-D616BB8D2DEB}"/>
              </a:ext>
            </a:extLst>
          </p:cNvPr>
          <p:cNvSpPr>
            <a:spLocks noGrp="1"/>
          </p:cNvSpPr>
          <p:nvPr>
            <p:ph sz="quarter" idx="13"/>
          </p:nvPr>
        </p:nvSpPr>
        <p:spPr>
          <a:xfrm>
            <a:off x="683625" y="1246750"/>
            <a:ext cx="10394707" cy="4195045"/>
          </a:xfrm>
        </p:spPr>
        <p:txBody>
          <a:bodyPr>
            <a:normAutofit fontScale="85000" lnSpcReduction="10000"/>
          </a:bodyPr>
          <a:lstStyle/>
          <a:p>
            <a:r>
              <a:rPr lang="en-US" sz="2400" cap="none" dirty="0">
                <a:latin typeface="Times New Roman" panose="02020603050405020304" pitchFamily="18" charset="0"/>
                <a:cs typeface="Times New Roman" panose="02020603050405020304" pitchFamily="18" charset="0"/>
              </a:rPr>
              <a:t>Odor control is a major problem for swine producers. </a:t>
            </a:r>
          </a:p>
          <a:p>
            <a:r>
              <a:rPr lang="en-US" sz="2400" cap="none" dirty="0">
                <a:latin typeface="Times New Roman" panose="02020603050405020304" pitchFamily="18" charset="0"/>
                <a:cs typeface="Times New Roman" panose="02020603050405020304" pitchFamily="18" charset="0"/>
              </a:rPr>
              <a:t>A common problem is neighbor complaints. </a:t>
            </a:r>
          </a:p>
          <a:p>
            <a:r>
              <a:rPr lang="en-US" sz="2400" cap="none" dirty="0">
                <a:latin typeface="Times New Roman" panose="02020603050405020304" pitchFamily="18" charset="0"/>
                <a:cs typeface="Times New Roman" panose="02020603050405020304" pitchFamily="18" charset="0"/>
              </a:rPr>
              <a:t>The facility location in relationship to neighbors should be considered before constructing a swine facility. </a:t>
            </a:r>
          </a:p>
          <a:p>
            <a:r>
              <a:rPr lang="en-US" sz="2400" cap="none" dirty="0">
                <a:latin typeface="Times New Roman" panose="02020603050405020304" pitchFamily="18" charset="0"/>
                <a:cs typeface="Times New Roman" panose="02020603050405020304" pitchFamily="18" charset="0"/>
              </a:rPr>
              <a:t>Odor sources from swine units primarily consists of manure and pesticide sprays. </a:t>
            </a:r>
          </a:p>
          <a:p>
            <a:r>
              <a:rPr lang="en-US" sz="2400" cap="none" dirty="0">
                <a:latin typeface="Times New Roman" panose="02020603050405020304" pitchFamily="18" charset="0"/>
                <a:cs typeface="Times New Roman" panose="02020603050405020304" pitchFamily="18" charset="0"/>
              </a:rPr>
              <a:t>Each of the primary sources can be controlled with proper management practices. </a:t>
            </a:r>
          </a:p>
          <a:p>
            <a:r>
              <a:rPr lang="en-US" sz="2400" cap="none" dirty="0">
                <a:latin typeface="Times New Roman" panose="02020603050405020304" pitchFamily="18" charset="0"/>
                <a:cs typeface="Times New Roman" panose="02020603050405020304" pitchFamily="18" charset="0"/>
              </a:rPr>
              <a:t>First, become familiar with federal, state, and local pollution control agencies and regulations.</a:t>
            </a:r>
          </a:p>
          <a:p>
            <a:r>
              <a:rPr lang="en-US" sz="2400" cap="none" dirty="0">
                <a:latin typeface="Times New Roman" panose="02020603050405020304" pitchFamily="18" charset="0"/>
                <a:cs typeface="Times New Roman" panose="02020603050405020304" pitchFamily="18" charset="0"/>
              </a:rPr>
              <a:t>Second, don't become lax on routine management of waste. Timely manure disposal is a priority. </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2267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76EFC-473F-9A4A-8D0A-33412933DC93}"/>
              </a:ext>
            </a:extLst>
          </p:cNvPr>
          <p:cNvPicPr>
            <a:picLocks noChangeAspect="1"/>
          </p:cNvPicPr>
          <p:nvPr/>
        </p:nvPicPr>
        <p:blipFill>
          <a:blip r:embed="rId2"/>
          <a:stretch>
            <a:fillRect/>
          </a:stretch>
        </p:blipFill>
        <p:spPr>
          <a:xfrm>
            <a:off x="26344" y="2638424"/>
            <a:ext cx="5570537" cy="3706939"/>
          </a:xfrm>
          <a:prstGeom prst="rect">
            <a:avLst/>
          </a:prstGeom>
        </p:spPr>
      </p:pic>
      <p:pic>
        <p:nvPicPr>
          <p:cNvPr id="5" name="Picture 4">
            <a:extLst>
              <a:ext uri="{FF2B5EF4-FFF2-40B4-BE49-F238E27FC236}">
                <a16:creationId xmlns:a16="http://schemas.microsoft.com/office/drawing/2014/main" id="{D7C357C1-E7B5-7D4F-840C-943AB0F47DB0}"/>
              </a:ext>
            </a:extLst>
          </p:cNvPr>
          <p:cNvPicPr>
            <a:picLocks noChangeAspect="1"/>
          </p:cNvPicPr>
          <p:nvPr/>
        </p:nvPicPr>
        <p:blipFill>
          <a:blip r:embed="rId3"/>
          <a:stretch>
            <a:fillRect/>
          </a:stretch>
        </p:blipFill>
        <p:spPr>
          <a:xfrm>
            <a:off x="275905" y="0"/>
            <a:ext cx="5570536" cy="3148564"/>
          </a:xfrm>
          <a:prstGeom prst="rect">
            <a:avLst/>
          </a:prstGeom>
        </p:spPr>
      </p:pic>
      <p:pic>
        <p:nvPicPr>
          <p:cNvPr id="6" name="Picture 5">
            <a:extLst>
              <a:ext uri="{FF2B5EF4-FFF2-40B4-BE49-F238E27FC236}">
                <a16:creationId xmlns:a16="http://schemas.microsoft.com/office/drawing/2014/main" id="{232D8D0A-BC9B-0642-8E08-E0F342754376}"/>
              </a:ext>
            </a:extLst>
          </p:cNvPr>
          <p:cNvPicPr>
            <a:picLocks noChangeAspect="1"/>
          </p:cNvPicPr>
          <p:nvPr/>
        </p:nvPicPr>
        <p:blipFill>
          <a:blip r:embed="rId4"/>
          <a:stretch>
            <a:fillRect/>
          </a:stretch>
        </p:blipFill>
        <p:spPr>
          <a:xfrm>
            <a:off x="5596881" y="1714500"/>
            <a:ext cx="6069656" cy="3429000"/>
          </a:xfrm>
          <a:prstGeom prst="rect">
            <a:avLst/>
          </a:prstGeom>
        </p:spPr>
      </p:pic>
    </p:spTree>
    <p:extLst>
      <p:ext uri="{BB962C8B-B14F-4D97-AF65-F5344CB8AC3E}">
        <p14:creationId xmlns:p14="http://schemas.microsoft.com/office/powerpoint/2010/main" val="7894655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59F4C-B911-2142-B517-B4D788D761B7}"/>
              </a:ext>
            </a:extLst>
          </p:cNvPr>
          <p:cNvSpPr>
            <a:spLocks noGrp="1"/>
          </p:cNvSpPr>
          <p:nvPr>
            <p:ph sz="quarter" idx="13"/>
          </p:nvPr>
        </p:nvSpPr>
        <p:spPr>
          <a:xfrm>
            <a:off x="685801" y="970576"/>
            <a:ext cx="10394707" cy="4560429"/>
          </a:xfrm>
        </p:spPr>
        <p:txBody>
          <a:bodyPr>
            <a:normAutofit/>
          </a:bodyPr>
          <a:lstStyle/>
          <a:p>
            <a:r>
              <a:rPr lang="en-US" sz="2400" cap="none" dirty="0">
                <a:latin typeface="Times New Roman" panose="02020603050405020304" pitchFamily="18" charset="0"/>
                <a:cs typeface="Times New Roman" panose="02020603050405020304" pitchFamily="18" charset="0"/>
              </a:rPr>
              <a:t>Third, maintain a good neighbor policy. </a:t>
            </a:r>
          </a:p>
          <a:p>
            <a:r>
              <a:rPr lang="en-US" sz="2400" cap="none" dirty="0">
                <a:latin typeface="Times New Roman" panose="02020603050405020304" pitchFamily="18" charset="0"/>
                <a:cs typeface="Times New Roman" panose="02020603050405020304" pitchFamily="18" charset="0"/>
              </a:rPr>
              <a:t>Keep buildings and manure as far away from neighboring homes as possible.</a:t>
            </a:r>
          </a:p>
          <a:p>
            <a:r>
              <a:rPr lang="en-US" sz="2400" cap="none" dirty="0">
                <a:latin typeface="Times New Roman" panose="02020603050405020304" pitchFamily="18" charset="0"/>
                <a:cs typeface="Times New Roman" panose="02020603050405020304" pitchFamily="18" charset="0"/>
              </a:rPr>
              <a:t>Finally, keep a regular and efficient cleaning schedule. Dispose and maintain manure regularly and properly  </a:t>
            </a:r>
          </a:p>
          <a:p>
            <a:r>
              <a:rPr lang="en-US" sz="2400" cap="none" dirty="0">
                <a:latin typeface="Times New Roman" panose="02020603050405020304" pitchFamily="18" charset="0"/>
                <a:cs typeface="Times New Roman" panose="02020603050405020304" pitchFamily="18" charset="0"/>
              </a:rPr>
              <a:t>A few good ways to effectively deal with manure are to turn it into compost, use a lagoon, spread it out over your field using a manure spreader </a:t>
            </a:r>
          </a:p>
          <a:p>
            <a:endParaRPr lang="en-US" sz="2400"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8756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9D548-7115-D341-ABFC-BCCE8A97C317}"/>
              </a:ext>
            </a:extLst>
          </p:cNvPr>
          <p:cNvSpPr>
            <a:spLocks noGrp="1"/>
          </p:cNvSpPr>
          <p:nvPr>
            <p:ph type="ctrTitle"/>
          </p:nvPr>
        </p:nvSpPr>
        <p:spPr/>
        <p:txBody>
          <a:bodyPr/>
          <a:lstStyle/>
          <a:p>
            <a:r>
              <a:rPr lang="en-US" dirty="0"/>
              <a:t>Selection for breeding and market </a:t>
            </a:r>
          </a:p>
        </p:txBody>
      </p:sp>
    </p:spTree>
    <p:extLst>
      <p:ext uri="{BB962C8B-B14F-4D97-AF65-F5344CB8AC3E}">
        <p14:creationId xmlns:p14="http://schemas.microsoft.com/office/powerpoint/2010/main" val="292443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8EED-3C2A-4341-9B12-EA010A2AA39B}"/>
              </a:ext>
            </a:extLst>
          </p:cNvPr>
          <p:cNvSpPr>
            <a:spLocks noGrp="1"/>
          </p:cNvSpPr>
          <p:nvPr>
            <p:ph type="title"/>
          </p:nvPr>
        </p:nvSpPr>
        <p:spPr/>
        <p:txBody>
          <a:bodyPr/>
          <a:lstStyle/>
          <a:p>
            <a:r>
              <a:rPr lang="en-US" dirty="0"/>
              <a:t>Breeding selection </a:t>
            </a:r>
          </a:p>
        </p:txBody>
      </p:sp>
      <p:sp>
        <p:nvSpPr>
          <p:cNvPr id="3" name="Content Placeholder 2">
            <a:extLst>
              <a:ext uri="{FF2B5EF4-FFF2-40B4-BE49-F238E27FC236}">
                <a16:creationId xmlns:a16="http://schemas.microsoft.com/office/drawing/2014/main" id="{9AE0CE66-9E04-5C46-8793-EF5876F80C89}"/>
              </a:ext>
            </a:extLst>
          </p:cNvPr>
          <p:cNvSpPr>
            <a:spLocks noGrp="1"/>
          </p:cNvSpPr>
          <p:nvPr>
            <p:ph sz="quarter" idx="13"/>
          </p:nvPr>
        </p:nvSpPr>
        <p:spPr/>
        <p:txBody>
          <a:bodyPr>
            <a:normAutofit/>
          </a:bodyPr>
          <a:lstStyle/>
          <a:p>
            <a:r>
              <a:rPr lang="en-US" cap="none" dirty="0">
                <a:latin typeface="Times New Roman" panose="02020603050405020304" pitchFamily="18" charset="0"/>
                <a:cs typeface="Times New Roman" panose="02020603050405020304" pitchFamily="18" charset="0"/>
              </a:rPr>
              <a:t>When selecting hogs for either a breeding operation or as market hogs, understanding the basic anatomy of the pig is important. </a:t>
            </a:r>
          </a:p>
          <a:p>
            <a:r>
              <a:rPr lang="en-US" cap="none" dirty="0">
                <a:latin typeface="Times New Roman" panose="02020603050405020304" pitchFamily="18" charset="0"/>
                <a:cs typeface="Times New Roman" panose="02020603050405020304" pitchFamily="18" charset="0"/>
              </a:rPr>
              <a:t>Starting with the head or face, pigs should have a firm, trim jowl. </a:t>
            </a:r>
          </a:p>
          <a:p>
            <a:r>
              <a:rPr lang="en-US" cap="none" dirty="0">
                <a:latin typeface="Times New Roman" panose="02020603050405020304" pitchFamily="18" charset="0"/>
                <a:cs typeface="Times New Roman" panose="02020603050405020304" pitchFamily="18" charset="0"/>
              </a:rPr>
              <a:t>Females should have a feminine-looking face, while boars should have a stout head. </a:t>
            </a:r>
          </a:p>
          <a:p>
            <a:r>
              <a:rPr lang="en-US" cap="none" dirty="0">
                <a:latin typeface="Times New Roman" panose="02020603050405020304" pitchFamily="18" charset="0"/>
                <a:cs typeface="Times New Roman" panose="02020603050405020304" pitchFamily="18" charset="0"/>
              </a:rPr>
              <a:t>The shoulder, also known as the blade, should be clean and set wide apart. </a:t>
            </a:r>
          </a:p>
          <a:p>
            <a:r>
              <a:rPr lang="en-US" cap="none" dirty="0">
                <a:latin typeface="Times New Roman" panose="02020603050405020304" pitchFamily="18" charset="0"/>
                <a:cs typeface="Times New Roman" panose="02020603050405020304" pitchFamily="18" charset="0"/>
              </a:rPr>
              <a:t>Along with having a wide chest, the top should be level and trim, while possessing a trim middle.</a:t>
            </a:r>
          </a:p>
          <a:p>
            <a:r>
              <a:rPr lang="en-US" cap="none" dirty="0">
                <a:latin typeface="Times New Roman" panose="02020603050405020304" pitchFamily="18" charset="0"/>
                <a:cs typeface="Times New Roman" panose="02020603050405020304" pitchFamily="18" charset="0"/>
              </a:rPr>
              <a:t>Last, the ham or stifle should be muscular. </a:t>
            </a:r>
          </a:p>
          <a:p>
            <a:endParaRPr lang="en-US" cap="none" dirty="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8533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950280-4A28-8B47-96D8-84CA6B12CDF6}"/>
              </a:ext>
            </a:extLst>
          </p:cNvPr>
          <p:cNvSpPr>
            <a:spLocks noGrp="1"/>
          </p:cNvSpPr>
          <p:nvPr>
            <p:ph sz="quarter" idx="13"/>
          </p:nvPr>
        </p:nvSpPr>
        <p:spPr>
          <a:xfrm>
            <a:off x="685800" y="267630"/>
            <a:ext cx="10394707" cy="5106956"/>
          </a:xfrm>
        </p:spPr>
        <p:txBody>
          <a:bodyPr>
            <a:normAutofit/>
          </a:bodyPr>
          <a:lstStyle/>
          <a:p>
            <a:r>
              <a:rPr lang="en-US" cap="none" dirty="0">
                <a:latin typeface="Times New Roman" panose="02020603050405020304" pitchFamily="18" charset="0"/>
                <a:cs typeface="Times New Roman" panose="02020603050405020304" pitchFamily="18" charset="0"/>
              </a:rPr>
              <a:t>Structural correctness and growth performance are the two main factors in selecting breeding hogs. </a:t>
            </a:r>
          </a:p>
          <a:p>
            <a:r>
              <a:rPr lang="en-US" cap="none" dirty="0">
                <a:latin typeface="Times New Roman" panose="02020603050405020304" pitchFamily="18" charset="0"/>
                <a:cs typeface="Times New Roman" panose="02020603050405020304" pitchFamily="18" charset="0"/>
              </a:rPr>
              <a:t>Because of the confinement conditions in which hogs are raised, pigs should have a correct angle in their shoulder and hocks and adequate cushion in their pasterns. </a:t>
            </a:r>
          </a:p>
          <a:p>
            <a:r>
              <a:rPr lang="en-US" cap="none" dirty="0">
                <a:latin typeface="Times New Roman" panose="02020603050405020304" pitchFamily="18" charset="0"/>
                <a:cs typeface="Times New Roman" panose="02020603050405020304" pitchFamily="18" charset="0"/>
              </a:rPr>
              <a:t>Frame size, body capacity, and muscling are taken into consideration when determining an animal's growth rate. </a:t>
            </a:r>
          </a:p>
          <a:p>
            <a:r>
              <a:rPr lang="en-US" cap="none" dirty="0">
                <a:latin typeface="Times New Roman" panose="02020603050405020304" pitchFamily="18" charset="0"/>
                <a:cs typeface="Times New Roman" panose="02020603050405020304" pitchFamily="18" charset="0"/>
              </a:rPr>
              <a:t>They should be large in size and wide in their skeleton. </a:t>
            </a:r>
          </a:p>
          <a:p>
            <a:r>
              <a:rPr lang="en-US" cap="none" dirty="0">
                <a:latin typeface="Times New Roman" panose="02020603050405020304" pitchFamily="18" charset="0"/>
                <a:cs typeface="Times New Roman" panose="02020603050405020304" pitchFamily="18" charset="0"/>
              </a:rPr>
              <a:t>Contrary to belief, the underline is important in both females and males. </a:t>
            </a:r>
          </a:p>
          <a:p>
            <a:r>
              <a:rPr lang="en-US" cap="none" dirty="0">
                <a:latin typeface="Times New Roman" panose="02020603050405020304" pitchFamily="18" charset="0"/>
                <a:cs typeface="Times New Roman" panose="02020603050405020304" pitchFamily="18" charset="0"/>
              </a:rPr>
              <a:t>Both should have a minimum of six evenly-spaced nipples.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46719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7F8C13-A011-F546-B52C-5B63D2562336}"/>
              </a:ext>
            </a:extLst>
          </p:cNvPr>
          <p:cNvSpPr>
            <a:spLocks noGrp="1"/>
          </p:cNvSpPr>
          <p:nvPr>
            <p:ph sz="quarter" idx="13"/>
          </p:nvPr>
        </p:nvSpPr>
        <p:spPr>
          <a:xfrm>
            <a:off x="685800" y="345688"/>
            <a:ext cx="10394707" cy="5028897"/>
          </a:xfrm>
        </p:spPr>
        <p:txBody>
          <a:bodyPr>
            <a:normAutofit/>
          </a:bodyPr>
          <a:lstStyle/>
          <a:p>
            <a:r>
              <a:rPr lang="en-US" cap="none" dirty="0">
                <a:latin typeface="Times New Roman" panose="02020603050405020304" pitchFamily="18" charset="0"/>
                <a:cs typeface="Times New Roman" panose="02020603050405020304" pitchFamily="18" charset="0"/>
              </a:rPr>
              <a:t>Breeders use performance records (EPDs) when selecting their breeding stock. </a:t>
            </a:r>
          </a:p>
          <a:p>
            <a:r>
              <a:rPr lang="en-US" cap="none" dirty="0">
                <a:latin typeface="Times New Roman" panose="02020603050405020304" pitchFamily="18" charset="0"/>
                <a:cs typeface="Times New Roman" panose="02020603050405020304" pitchFamily="18" charset="0"/>
              </a:rPr>
              <a:t>Maternal </a:t>
            </a:r>
            <a:r>
              <a:rPr lang="en-US" cap="none" dirty="0" err="1">
                <a:latin typeface="Times New Roman" panose="02020603050405020304" pitchFamily="18" charset="0"/>
                <a:cs typeface="Times New Roman" panose="02020603050405020304" pitchFamily="18" charset="0"/>
              </a:rPr>
              <a:t>epds</a:t>
            </a:r>
            <a:r>
              <a:rPr lang="en-US" cap="none" dirty="0">
                <a:latin typeface="Times New Roman" panose="02020603050405020304" pitchFamily="18" charset="0"/>
                <a:cs typeface="Times New Roman" panose="02020603050405020304" pitchFamily="18" charset="0"/>
              </a:rPr>
              <a:t>, which are an indicator of the dam's mothering ability </a:t>
            </a:r>
          </a:p>
          <a:p>
            <a:pPr lvl="1"/>
            <a:r>
              <a:rPr lang="en-US" cap="none" dirty="0">
                <a:latin typeface="Times New Roman" panose="02020603050405020304" pitchFamily="18" charset="0"/>
                <a:cs typeface="Times New Roman" panose="02020603050405020304" pitchFamily="18" charset="0"/>
              </a:rPr>
              <a:t>Birth date, litter size, number weaned, 21-day litter weight, sow productivity index or SPI, and parity, or the number of litters which the dam has produced. </a:t>
            </a:r>
          </a:p>
          <a:p>
            <a:r>
              <a:rPr lang="en-US" cap="none" dirty="0">
                <a:latin typeface="Times New Roman" panose="02020603050405020304" pitchFamily="18" charset="0"/>
                <a:cs typeface="Times New Roman" panose="02020603050405020304" pitchFamily="18" charset="0"/>
              </a:rPr>
              <a:t>Terminal </a:t>
            </a:r>
            <a:r>
              <a:rPr lang="en-US" cap="none" dirty="0" err="1">
                <a:latin typeface="Times New Roman" panose="02020603050405020304" pitchFamily="18" charset="0"/>
                <a:cs typeface="Times New Roman" panose="02020603050405020304" pitchFamily="18" charset="0"/>
              </a:rPr>
              <a:t>epds</a:t>
            </a:r>
            <a:r>
              <a:rPr lang="en-US" cap="none" dirty="0">
                <a:latin typeface="Times New Roman" panose="02020603050405020304" pitchFamily="18" charset="0"/>
                <a:cs typeface="Times New Roman" panose="02020603050405020304" pitchFamily="18" charset="0"/>
              </a:rPr>
              <a:t>, which are an indication of market value, are the days to 250 pounds, adjusted fat thickness, and adjusted loin eye area.</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393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CFF237-4685-594E-9B04-A82FD888C6A3}"/>
              </a:ext>
            </a:extLst>
          </p:cNvPr>
          <p:cNvSpPr>
            <a:spLocks noGrp="1"/>
          </p:cNvSpPr>
          <p:nvPr>
            <p:ph sz="quarter" idx="13"/>
          </p:nvPr>
        </p:nvSpPr>
        <p:spPr>
          <a:xfrm>
            <a:off x="685800" y="434898"/>
            <a:ext cx="10394707" cy="4939687"/>
          </a:xfrm>
        </p:spPr>
        <p:txBody>
          <a:bodyPr>
            <a:normAutofit/>
          </a:bodyPr>
          <a:lstStyle/>
          <a:p>
            <a:r>
              <a:rPr lang="en-US" cap="none" dirty="0">
                <a:latin typeface="Times New Roman" panose="02020603050405020304" pitchFamily="18" charset="0"/>
                <a:cs typeface="Times New Roman" panose="02020603050405020304" pitchFamily="18" charset="0"/>
              </a:rPr>
              <a:t>Regardless of the type of operation, all selection and breeding programs should be goal-based depending upon market demand. </a:t>
            </a:r>
          </a:p>
          <a:p>
            <a:r>
              <a:rPr lang="en-US" cap="none" dirty="0">
                <a:latin typeface="Times New Roman" panose="02020603050405020304" pitchFamily="18" charset="0"/>
                <a:cs typeface="Times New Roman" panose="02020603050405020304" pitchFamily="18" charset="0"/>
              </a:rPr>
              <a:t>For example, a commercial operation which sells hogs to a slaughterhouse should select and breed for carcass quality and growth potential. </a:t>
            </a:r>
          </a:p>
          <a:p>
            <a:r>
              <a:rPr lang="en-US" cap="none" dirty="0">
                <a:latin typeface="Times New Roman" panose="02020603050405020304" pitchFamily="18" charset="0"/>
                <a:cs typeface="Times New Roman" panose="02020603050405020304" pitchFamily="18" charset="0"/>
              </a:rPr>
              <a:t>A seed stock operation which specializes in selling replacement females should select and breed for maternal characteristics, such as number born alive and 21-day literal weight, along with structural correctness to increase longevity within a herd.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6616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D552-39AE-7B4B-8DFC-605C6258E101}"/>
              </a:ext>
            </a:extLst>
          </p:cNvPr>
          <p:cNvSpPr>
            <a:spLocks noGrp="1"/>
          </p:cNvSpPr>
          <p:nvPr>
            <p:ph type="title"/>
          </p:nvPr>
        </p:nvSpPr>
        <p:spPr/>
        <p:txBody>
          <a:bodyPr/>
          <a:lstStyle/>
          <a:p>
            <a:r>
              <a:rPr lang="en-US" dirty="0"/>
              <a:t>Market selection </a:t>
            </a:r>
          </a:p>
        </p:txBody>
      </p:sp>
      <p:sp>
        <p:nvSpPr>
          <p:cNvPr id="3" name="Content Placeholder 2">
            <a:extLst>
              <a:ext uri="{FF2B5EF4-FFF2-40B4-BE49-F238E27FC236}">
                <a16:creationId xmlns:a16="http://schemas.microsoft.com/office/drawing/2014/main" id="{BAF0E0C3-9556-5947-999B-D2699BAFA331}"/>
              </a:ext>
            </a:extLst>
          </p:cNvPr>
          <p:cNvSpPr>
            <a:spLocks noGrp="1"/>
          </p:cNvSpPr>
          <p:nvPr>
            <p:ph sz="quarter" idx="13"/>
          </p:nvPr>
        </p:nvSpPr>
        <p:spPr>
          <a:xfrm>
            <a:off x="685801" y="1261782"/>
            <a:ext cx="10394707" cy="3311189"/>
          </a:xfrm>
        </p:spPr>
        <p:txBody>
          <a:bodyPr/>
          <a:lstStyle/>
          <a:p>
            <a:r>
              <a:rPr lang="en-US" cap="none" dirty="0">
                <a:latin typeface="Times New Roman" panose="02020603050405020304" pitchFamily="18" charset="0"/>
                <a:cs typeface="Times New Roman" panose="02020603050405020304" pitchFamily="18" charset="0"/>
              </a:rPr>
              <a:t>Today’s market hog are lean and muscular</a:t>
            </a:r>
          </a:p>
          <a:p>
            <a:r>
              <a:rPr lang="en-US" cap="none" dirty="0">
                <a:latin typeface="Times New Roman" panose="02020603050405020304" pitchFamily="18" charset="0"/>
                <a:cs typeface="Times New Roman" panose="02020603050405020304" pitchFamily="18" charset="0"/>
              </a:rPr>
              <a:t>Productivity and carcass merit have become the main factors when evaluating market hogs</a:t>
            </a:r>
          </a:p>
          <a:p>
            <a:r>
              <a:rPr lang="en-US" cap="none" dirty="0">
                <a:latin typeface="Times New Roman" panose="02020603050405020304" pitchFamily="18" charset="0"/>
                <a:cs typeface="Times New Roman" panose="02020603050405020304" pitchFamily="18" charset="0"/>
              </a:rPr>
              <a:t>Productivity describes a hog which has the ability to grow fast with a high rate of gain </a:t>
            </a:r>
          </a:p>
          <a:p>
            <a:r>
              <a:rPr lang="en-US" cap="none" dirty="0">
                <a:latin typeface="Times New Roman" panose="02020603050405020304" pitchFamily="18" charset="0"/>
                <a:cs typeface="Times New Roman" panose="02020603050405020304" pitchFamily="18" charset="0"/>
              </a:rPr>
              <a:t>As well as being structurally correct with skeletal width and a heavy structure </a:t>
            </a:r>
          </a:p>
          <a:p>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26649BF-2B85-EF47-8209-9355A3F0F907}"/>
              </a:ext>
            </a:extLst>
          </p:cNvPr>
          <p:cNvPicPr>
            <a:picLocks noChangeAspect="1"/>
          </p:cNvPicPr>
          <p:nvPr/>
        </p:nvPicPr>
        <p:blipFill>
          <a:blip r:embed="rId2"/>
          <a:stretch>
            <a:fillRect/>
          </a:stretch>
        </p:blipFill>
        <p:spPr>
          <a:xfrm>
            <a:off x="6876808" y="3746190"/>
            <a:ext cx="4203700" cy="1930400"/>
          </a:xfrm>
          <a:prstGeom prst="rect">
            <a:avLst/>
          </a:prstGeom>
        </p:spPr>
      </p:pic>
    </p:spTree>
    <p:extLst>
      <p:ext uri="{BB962C8B-B14F-4D97-AF65-F5344CB8AC3E}">
        <p14:creationId xmlns:p14="http://schemas.microsoft.com/office/powerpoint/2010/main" val="1485532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5694-04ED-2140-806D-028A155CC8BE}"/>
              </a:ext>
            </a:extLst>
          </p:cNvPr>
          <p:cNvSpPr>
            <a:spLocks noGrp="1"/>
          </p:cNvSpPr>
          <p:nvPr>
            <p:ph type="title"/>
          </p:nvPr>
        </p:nvSpPr>
        <p:spPr>
          <a:xfrm>
            <a:off x="683626" y="312234"/>
            <a:ext cx="10396882" cy="1151965"/>
          </a:xfrm>
        </p:spPr>
        <p:txBody>
          <a:bodyPr/>
          <a:lstStyle/>
          <a:p>
            <a:r>
              <a:rPr lang="en-US" dirty="0"/>
              <a:t>Structure </a:t>
            </a:r>
          </a:p>
        </p:txBody>
      </p:sp>
      <p:sp>
        <p:nvSpPr>
          <p:cNvPr id="3" name="Content Placeholder 2">
            <a:extLst>
              <a:ext uri="{FF2B5EF4-FFF2-40B4-BE49-F238E27FC236}">
                <a16:creationId xmlns:a16="http://schemas.microsoft.com/office/drawing/2014/main" id="{5BF0E32B-79E6-C343-AAC5-ABE7DD51BC27}"/>
              </a:ext>
            </a:extLst>
          </p:cNvPr>
          <p:cNvSpPr>
            <a:spLocks noGrp="1"/>
          </p:cNvSpPr>
          <p:nvPr>
            <p:ph sz="quarter" idx="13"/>
          </p:nvPr>
        </p:nvSpPr>
        <p:spPr>
          <a:xfrm>
            <a:off x="685801" y="1570136"/>
            <a:ext cx="10394707" cy="4515824"/>
          </a:xfrm>
        </p:spPr>
        <p:txBody>
          <a:bodyPr>
            <a:normAutofit lnSpcReduction="10000"/>
          </a:bodyPr>
          <a:lstStyle/>
          <a:p>
            <a:r>
              <a:rPr lang="en-US" cap="none" dirty="0">
                <a:latin typeface="Times New Roman" panose="02020603050405020304" pitchFamily="18" charset="0"/>
                <a:cs typeface="Times New Roman" panose="02020603050405020304" pitchFamily="18" charset="0"/>
              </a:rPr>
              <a:t>Feet: pig’s feet should be pointed straight ahead. Avoid animals that toe in or toe out. </a:t>
            </a:r>
          </a:p>
          <a:p>
            <a:r>
              <a:rPr lang="en-US" cap="none" dirty="0">
                <a:latin typeface="Times New Roman" panose="02020603050405020304" pitchFamily="18" charset="0"/>
                <a:cs typeface="Times New Roman" panose="02020603050405020304" pitchFamily="18" charset="0"/>
              </a:rPr>
              <a:t>Legs: pigs should stand square and straight on their feet and legs. Look for the animal to have long, smooth strides as they walk. </a:t>
            </a:r>
          </a:p>
          <a:p>
            <a:r>
              <a:rPr lang="en-US" cap="none" dirty="0">
                <a:latin typeface="Times New Roman" panose="02020603050405020304" pitchFamily="18" charset="0"/>
                <a:cs typeface="Times New Roman" panose="02020603050405020304" pitchFamily="18" charset="0"/>
              </a:rPr>
              <a:t>Hocks: Evaluate the hock for proper flexibility. Avoid animals that have too much flex (sickle-hocked) or have limited flex (post-legged). If the legs are pointing forward, the hocks should be also. Avoid animals that are bowlegged or cow-hocked. </a:t>
            </a:r>
          </a:p>
          <a:p>
            <a:r>
              <a:rPr lang="en-US" cap="none" dirty="0">
                <a:latin typeface="Times New Roman" panose="02020603050405020304" pitchFamily="18" charset="0"/>
                <a:cs typeface="Times New Roman" panose="02020603050405020304" pitchFamily="18" charset="0"/>
              </a:rPr>
              <a:t>Pasterns: Ideally, the pasterns make a 45-degree angle with the ground. Avoid weak pasterns as well as pasterns that seem to pop when the animal walks. This indicates that the animal’s structure may worsen with time. </a:t>
            </a:r>
          </a:p>
          <a:p>
            <a:r>
              <a:rPr lang="en-US" cap="none" dirty="0">
                <a:latin typeface="Times New Roman" panose="02020603050405020304" pitchFamily="18" charset="0"/>
                <a:cs typeface="Times New Roman" panose="02020603050405020304" pitchFamily="18" charset="0"/>
              </a:rPr>
              <a:t>Shoulders: the animal’s shoulder should tie in smoothly with its neck and make a 45-degree angle with the body. </a:t>
            </a:r>
          </a:p>
          <a:p>
            <a:endParaRPr lang="en-US" cap="none" dirty="0">
              <a:latin typeface="Times New Roman" panose="02020603050405020304" pitchFamily="18" charset="0"/>
              <a:cs typeface="Times New Roman" panose="02020603050405020304" pitchFamily="18" charset="0"/>
            </a:endParaRP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479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DA08DF-0A23-9944-8E7D-61A028517852}"/>
              </a:ext>
            </a:extLst>
          </p:cNvPr>
          <p:cNvPicPr>
            <a:picLocks noChangeAspect="1"/>
          </p:cNvPicPr>
          <p:nvPr/>
        </p:nvPicPr>
        <p:blipFill>
          <a:blip r:embed="rId2"/>
          <a:stretch>
            <a:fillRect/>
          </a:stretch>
        </p:blipFill>
        <p:spPr>
          <a:xfrm>
            <a:off x="142531" y="613316"/>
            <a:ext cx="11600323" cy="4357959"/>
          </a:xfrm>
          <a:prstGeom prst="rect">
            <a:avLst/>
          </a:prstGeom>
        </p:spPr>
      </p:pic>
    </p:spTree>
    <p:extLst>
      <p:ext uri="{BB962C8B-B14F-4D97-AF65-F5344CB8AC3E}">
        <p14:creationId xmlns:p14="http://schemas.microsoft.com/office/powerpoint/2010/main" val="6674994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EC58C-734A-0D4B-88A8-7388E2949BC4}"/>
              </a:ext>
            </a:extLst>
          </p:cNvPr>
          <p:cNvSpPr>
            <a:spLocks noGrp="1"/>
          </p:cNvSpPr>
          <p:nvPr>
            <p:ph type="title"/>
          </p:nvPr>
        </p:nvSpPr>
        <p:spPr>
          <a:xfrm>
            <a:off x="683625" y="0"/>
            <a:ext cx="10396882" cy="1151965"/>
          </a:xfrm>
        </p:spPr>
        <p:txBody>
          <a:bodyPr/>
          <a:lstStyle/>
          <a:p>
            <a:r>
              <a:rPr lang="en-US" dirty="0"/>
              <a:t>Muscle </a:t>
            </a:r>
          </a:p>
        </p:txBody>
      </p:sp>
      <p:sp>
        <p:nvSpPr>
          <p:cNvPr id="3" name="Content Placeholder 2">
            <a:extLst>
              <a:ext uri="{FF2B5EF4-FFF2-40B4-BE49-F238E27FC236}">
                <a16:creationId xmlns:a16="http://schemas.microsoft.com/office/drawing/2014/main" id="{BAE0380D-F4AF-D846-9527-87A8D72C5106}"/>
              </a:ext>
            </a:extLst>
          </p:cNvPr>
          <p:cNvSpPr>
            <a:spLocks noGrp="1"/>
          </p:cNvSpPr>
          <p:nvPr>
            <p:ph sz="quarter" idx="13"/>
          </p:nvPr>
        </p:nvSpPr>
        <p:spPr>
          <a:xfrm>
            <a:off x="685800" y="925551"/>
            <a:ext cx="10394707" cy="4672361"/>
          </a:xfrm>
        </p:spPr>
        <p:txBody>
          <a:bodyPr>
            <a:normAutofit/>
          </a:bodyPr>
          <a:lstStyle/>
          <a:p>
            <a:r>
              <a:rPr lang="en-US" cap="none" dirty="0">
                <a:latin typeface="Times New Roman" panose="02020603050405020304" pitchFamily="18" charset="0"/>
                <a:cs typeface="Times New Roman" panose="02020603050405020304" pitchFamily="18" charset="0"/>
              </a:rPr>
              <a:t>Muscle and structure go hand-in-hand. </a:t>
            </a:r>
          </a:p>
          <a:p>
            <a:r>
              <a:rPr lang="en-US" cap="none" dirty="0">
                <a:latin typeface="Times New Roman" panose="02020603050405020304" pitchFamily="18" charset="0"/>
                <a:cs typeface="Times New Roman" panose="02020603050405020304" pitchFamily="18" charset="0"/>
              </a:rPr>
              <a:t>Evaluate the animal’s muscle from behind, from the side and when looking down their top. </a:t>
            </a:r>
          </a:p>
          <a:p>
            <a:r>
              <a:rPr lang="en-US" cap="none" dirty="0">
                <a:latin typeface="Times New Roman" panose="02020603050405020304" pitchFamily="18" charset="0"/>
                <a:cs typeface="Times New Roman" panose="02020603050405020304" pitchFamily="18" charset="0"/>
              </a:rPr>
              <a:t>It is extremely important for a market barrow to have enough expressive muscle because they are evaluated on ability to produce a carcass that results in the maximum amount of lean meat with a minimum amount of excess fat. </a:t>
            </a:r>
          </a:p>
          <a:p>
            <a:r>
              <a:rPr lang="en-US" cap="none" dirty="0">
                <a:latin typeface="Times New Roman" panose="02020603050405020304" pitchFamily="18" charset="0"/>
                <a:cs typeface="Times New Roman" panose="02020603050405020304" pitchFamily="18" charset="0"/>
              </a:rPr>
              <a:t>Market barrows should have a thick, level, muscular loin, and a long, level, wide ham. </a:t>
            </a:r>
          </a:p>
          <a:p>
            <a:r>
              <a:rPr lang="en-US" cap="none" dirty="0">
                <a:latin typeface="Times New Roman" panose="02020603050405020304" pitchFamily="18" charset="0"/>
                <a:cs typeface="Times New Roman" panose="02020603050405020304" pitchFamily="18" charset="0"/>
              </a:rPr>
              <a:t>The loin should be heavily muscled, indicated by a deep groove down the center and rounded on the edges.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587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0006-C857-0241-A33B-235B4E10ECFA}"/>
              </a:ext>
            </a:extLst>
          </p:cNvPr>
          <p:cNvSpPr>
            <a:spLocks noGrp="1"/>
          </p:cNvSpPr>
          <p:nvPr>
            <p:ph type="title"/>
          </p:nvPr>
        </p:nvSpPr>
        <p:spPr>
          <a:xfrm>
            <a:off x="685800" y="195147"/>
            <a:ext cx="10396882" cy="1151965"/>
          </a:xfrm>
        </p:spPr>
        <p:txBody>
          <a:bodyPr/>
          <a:lstStyle/>
          <a:p>
            <a:r>
              <a:rPr lang="en-US" dirty="0"/>
              <a:t>Hampshire </a:t>
            </a:r>
          </a:p>
        </p:txBody>
      </p:sp>
      <p:sp>
        <p:nvSpPr>
          <p:cNvPr id="3" name="Content Placeholder 2">
            <a:extLst>
              <a:ext uri="{FF2B5EF4-FFF2-40B4-BE49-F238E27FC236}">
                <a16:creationId xmlns:a16="http://schemas.microsoft.com/office/drawing/2014/main" id="{1411236E-487A-AF49-BFB9-4AF642056AD5}"/>
              </a:ext>
            </a:extLst>
          </p:cNvPr>
          <p:cNvSpPr>
            <a:spLocks noGrp="1"/>
          </p:cNvSpPr>
          <p:nvPr>
            <p:ph sz="quarter" idx="13"/>
          </p:nvPr>
        </p:nvSpPr>
        <p:spPr>
          <a:xfrm>
            <a:off x="685800" y="1048215"/>
            <a:ext cx="10394707" cy="4560847"/>
          </a:xfrm>
        </p:spPr>
        <p:txBody>
          <a:bodyPr>
            <a:normAutofit fontScale="92500"/>
          </a:bodyPr>
          <a:lstStyle/>
          <a:p>
            <a:r>
              <a:rPr lang="en-US" cap="none" dirty="0">
                <a:latin typeface="Times New Roman" panose="02020603050405020304" pitchFamily="18" charset="0"/>
                <a:cs typeface="Times New Roman" panose="02020603050405020304" pitchFamily="18" charset="0"/>
              </a:rPr>
              <a:t>The </a:t>
            </a:r>
            <a:r>
              <a:rPr lang="en-US" cap="none" dirty="0" err="1">
                <a:latin typeface="Times New Roman" panose="02020603050405020304" pitchFamily="18" charset="0"/>
                <a:cs typeface="Times New Roman" panose="02020603050405020304" pitchFamily="18" charset="0"/>
              </a:rPr>
              <a:t>hampshire</a:t>
            </a:r>
            <a:r>
              <a:rPr lang="en-US" cap="none" dirty="0">
                <a:latin typeface="Times New Roman" panose="02020603050405020304" pitchFamily="18" charset="0"/>
                <a:cs typeface="Times New Roman" panose="02020603050405020304" pitchFamily="18" charset="0"/>
              </a:rPr>
              <a:t> breed also originated in England</a:t>
            </a:r>
          </a:p>
          <a:p>
            <a:r>
              <a:rPr lang="en-US" cap="none" dirty="0" err="1">
                <a:latin typeface="Times New Roman" panose="02020603050405020304" pitchFamily="18" charset="0"/>
                <a:cs typeface="Times New Roman" panose="02020603050405020304" pitchFamily="18" charset="0"/>
              </a:rPr>
              <a:t>Hampshires</a:t>
            </a:r>
            <a:r>
              <a:rPr lang="en-US" cap="none" dirty="0">
                <a:latin typeface="Times New Roman" panose="02020603050405020304" pitchFamily="18" charset="0"/>
                <a:cs typeface="Times New Roman" panose="02020603050405020304" pitchFamily="18" charset="0"/>
              </a:rPr>
              <a:t> were imported into the united states between 1825 and 1835 and major development of the breed occurred in Kentucky</a:t>
            </a:r>
          </a:p>
          <a:p>
            <a:r>
              <a:rPr lang="en-US" cap="none" dirty="0">
                <a:latin typeface="Times New Roman" panose="02020603050405020304" pitchFamily="18" charset="0"/>
                <a:cs typeface="Times New Roman" panose="02020603050405020304" pitchFamily="18" charset="0"/>
              </a:rPr>
              <a:t>They are black in color with a white belt encircling the body, including both of the front legs and feet</a:t>
            </a:r>
          </a:p>
          <a:p>
            <a:r>
              <a:rPr lang="en-US" cap="none" dirty="0">
                <a:latin typeface="Times New Roman" panose="02020603050405020304" pitchFamily="18" charset="0"/>
                <a:cs typeface="Times New Roman" panose="02020603050405020304" pitchFamily="18" charset="0"/>
              </a:rPr>
              <a:t> For registration, the white belt can include not more than 2/3 the length of the body</a:t>
            </a:r>
          </a:p>
          <a:p>
            <a:r>
              <a:rPr lang="en-US" cap="none" dirty="0">
                <a:latin typeface="Times New Roman" panose="02020603050405020304" pitchFamily="18" charset="0"/>
                <a:cs typeface="Times New Roman" panose="02020603050405020304" pitchFamily="18" charset="0"/>
              </a:rPr>
              <a:t>Some white is also allowed on the hind legs, as long as it does not extend above the bottom of the ham or touches the white belt</a:t>
            </a:r>
          </a:p>
          <a:p>
            <a:r>
              <a:rPr lang="en-US" cap="none" dirty="0">
                <a:latin typeface="Times New Roman" panose="02020603050405020304" pitchFamily="18" charset="0"/>
                <a:cs typeface="Times New Roman" panose="02020603050405020304" pitchFamily="18" charset="0"/>
              </a:rPr>
              <a:t>Hampshire's have erect ears and are noted for their foraging ability, muscling, and lean carcasses</a:t>
            </a:r>
          </a:p>
          <a:p>
            <a:r>
              <a:rPr lang="en-US" cap="none" dirty="0">
                <a:latin typeface="Times New Roman" panose="02020603050405020304" pitchFamily="18" charset="0"/>
                <a:cs typeface="Times New Roman" panose="02020603050405020304" pitchFamily="18" charset="0"/>
              </a:rPr>
              <a:t>This breed is popular and is used in many crossbreeding systems</a:t>
            </a:r>
          </a:p>
          <a:p>
            <a:r>
              <a:rPr lang="en-US" cap="none" dirty="0">
                <a:latin typeface="Times New Roman" panose="02020603050405020304" pitchFamily="18" charset="0"/>
                <a:cs typeface="Times New Roman" panose="02020603050405020304" pitchFamily="18" charset="0"/>
              </a:rPr>
              <a:t>The </a:t>
            </a:r>
            <a:r>
              <a:rPr lang="en-US" cap="none" dirty="0" err="1">
                <a:latin typeface="Times New Roman" panose="02020603050405020304" pitchFamily="18" charset="0"/>
                <a:cs typeface="Times New Roman" panose="02020603050405020304" pitchFamily="18" charset="0"/>
              </a:rPr>
              <a:t>hampshire</a:t>
            </a:r>
            <a:r>
              <a:rPr lang="en-US" cap="none" dirty="0">
                <a:latin typeface="Times New Roman" panose="02020603050405020304" pitchFamily="18" charset="0"/>
                <a:cs typeface="Times New Roman" panose="02020603050405020304" pitchFamily="18" charset="0"/>
              </a:rPr>
              <a:t> is believed to have the best mothering ability among the sire breeds. </a:t>
            </a:r>
          </a:p>
        </p:txBody>
      </p:sp>
    </p:spTree>
    <p:extLst>
      <p:ext uri="{BB962C8B-B14F-4D97-AF65-F5344CB8AC3E}">
        <p14:creationId xmlns:p14="http://schemas.microsoft.com/office/powerpoint/2010/main" val="41041034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3E0F5-AD58-AD44-BD94-4D68900C7A5A}"/>
              </a:ext>
            </a:extLst>
          </p:cNvPr>
          <p:cNvSpPr>
            <a:spLocks noGrp="1"/>
          </p:cNvSpPr>
          <p:nvPr>
            <p:ph sz="quarter" idx="13"/>
          </p:nvPr>
        </p:nvSpPr>
        <p:spPr>
          <a:xfrm>
            <a:off x="685800" y="624468"/>
            <a:ext cx="10394707" cy="4750117"/>
          </a:xfrm>
        </p:spPr>
        <p:txBody>
          <a:bodyPr/>
          <a:lstStyle/>
          <a:p>
            <a:r>
              <a:rPr lang="en-US" cap="none" dirty="0">
                <a:latin typeface="Times New Roman" panose="02020603050405020304" pitchFamily="18" charset="0"/>
                <a:cs typeface="Times New Roman" panose="02020603050405020304" pitchFamily="18" charset="0"/>
              </a:rPr>
              <a:t>The muscling in the ham should be long and deep creating an expressive look in the animal’s hindquarter.</a:t>
            </a:r>
          </a:p>
          <a:p>
            <a:r>
              <a:rPr lang="en-US" cap="none" dirty="0">
                <a:latin typeface="Times New Roman" panose="02020603050405020304" pitchFamily="18" charset="0"/>
                <a:cs typeface="Times New Roman" panose="02020603050405020304" pitchFamily="18" charset="0"/>
              </a:rPr>
              <a:t>Expressive muscle refers to muscle that you see on a live animal. </a:t>
            </a:r>
          </a:p>
          <a:p>
            <a:r>
              <a:rPr lang="en-US" cap="none" dirty="0">
                <a:latin typeface="Times New Roman" panose="02020603050405020304" pitchFamily="18" charset="0"/>
                <a:cs typeface="Times New Roman" panose="02020603050405020304" pitchFamily="18" charset="0"/>
              </a:rPr>
              <a:t>Heavily muscled pigs will also be wide in their shoulders and chest floor. </a:t>
            </a:r>
          </a:p>
          <a:p>
            <a:r>
              <a:rPr lang="en-US" cap="none" dirty="0">
                <a:latin typeface="Times New Roman" panose="02020603050405020304" pitchFamily="18" charset="0"/>
                <a:cs typeface="Times New Roman" panose="02020603050405020304" pitchFamily="18" charset="0"/>
              </a:rPr>
              <a:t>Muscle indicators for breeding gilts are similar to a market barrow’s , however, excessive muscling on a breeding gilt should be avoided. </a:t>
            </a:r>
          </a:p>
          <a:p>
            <a:r>
              <a:rPr lang="en-US" cap="none" dirty="0">
                <a:latin typeface="Times New Roman" panose="02020603050405020304" pitchFamily="18" charset="0"/>
                <a:cs typeface="Times New Roman" panose="02020603050405020304" pitchFamily="18" charset="0"/>
              </a:rPr>
              <a:t>A breeding gilt should be thick through the center of her ham, wide in her top, and have a base width equal to the width of her top. </a:t>
            </a:r>
          </a:p>
          <a:p>
            <a:endParaRPr lang="en-US" dirty="0"/>
          </a:p>
        </p:txBody>
      </p:sp>
      <p:pic>
        <p:nvPicPr>
          <p:cNvPr id="6" name="Picture 5">
            <a:extLst>
              <a:ext uri="{FF2B5EF4-FFF2-40B4-BE49-F238E27FC236}">
                <a16:creationId xmlns:a16="http://schemas.microsoft.com/office/drawing/2014/main" id="{C99E839B-1059-D441-A8FA-2CE14C0E7CD8}"/>
              </a:ext>
            </a:extLst>
          </p:cNvPr>
          <p:cNvPicPr>
            <a:picLocks noChangeAspect="1"/>
          </p:cNvPicPr>
          <p:nvPr/>
        </p:nvPicPr>
        <p:blipFill>
          <a:blip r:embed="rId2"/>
          <a:stretch>
            <a:fillRect/>
          </a:stretch>
        </p:blipFill>
        <p:spPr>
          <a:xfrm>
            <a:off x="0" y="891459"/>
            <a:ext cx="12192000" cy="5075082"/>
          </a:xfrm>
          <a:prstGeom prst="rect">
            <a:avLst/>
          </a:prstGeom>
        </p:spPr>
      </p:pic>
    </p:spTree>
    <p:extLst>
      <p:ext uri="{BB962C8B-B14F-4D97-AF65-F5344CB8AC3E}">
        <p14:creationId xmlns:p14="http://schemas.microsoft.com/office/powerpoint/2010/main" val="656513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DC27BF-10BA-7E44-B8EF-58DBF7C596EF}"/>
              </a:ext>
            </a:extLst>
          </p:cNvPr>
          <p:cNvPicPr>
            <a:picLocks noChangeAspect="1"/>
          </p:cNvPicPr>
          <p:nvPr/>
        </p:nvPicPr>
        <p:blipFill rotWithShape="1">
          <a:blip r:embed="rId2"/>
          <a:srcRect l="62471" r="-916"/>
          <a:stretch/>
        </p:blipFill>
        <p:spPr>
          <a:xfrm>
            <a:off x="6221341" y="120065"/>
            <a:ext cx="5245830" cy="6222859"/>
          </a:xfrm>
          <a:prstGeom prst="rect">
            <a:avLst/>
          </a:prstGeom>
        </p:spPr>
      </p:pic>
      <p:pic>
        <p:nvPicPr>
          <p:cNvPr id="4" name="Picture 3">
            <a:extLst>
              <a:ext uri="{FF2B5EF4-FFF2-40B4-BE49-F238E27FC236}">
                <a16:creationId xmlns:a16="http://schemas.microsoft.com/office/drawing/2014/main" id="{BFB70F0D-8C9D-244B-9FEF-ED5E0A53A8D9}"/>
              </a:ext>
            </a:extLst>
          </p:cNvPr>
          <p:cNvPicPr>
            <a:picLocks noChangeAspect="1"/>
          </p:cNvPicPr>
          <p:nvPr/>
        </p:nvPicPr>
        <p:blipFill rotWithShape="1">
          <a:blip r:embed="rId2"/>
          <a:srcRect r="38262" b="40774"/>
          <a:stretch/>
        </p:blipFill>
        <p:spPr>
          <a:xfrm>
            <a:off x="452442" y="1841011"/>
            <a:ext cx="5245830" cy="2295031"/>
          </a:xfrm>
          <a:prstGeom prst="rect">
            <a:avLst/>
          </a:prstGeom>
        </p:spPr>
      </p:pic>
    </p:spTree>
    <p:extLst>
      <p:ext uri="{BB962C8B-B14F-4D97-AF65-F5344CB8AC3E}">
        <p14:creationId xmlns:p14="http://schemas.microsoft.com/office/powerpoint/2010/main" val="1343673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FA910-6166-E941-9390-D8A9C21DDCC2}"/>
              </a:ext>
            </a:extLst>
          </p:cNvPr>
          <p:cNvSpPr>
            <a:spLocks noGrp="1"/>
          </p:cNvSpPr>
          <p:nvPr>
            <p:ph type="title"/>
          </p:nvPr>
        </p:nvSpPr>
        <p:spPr>
          <a:xfrm>
            <a:off x="683625" y="0"/>
            <a:ext cx="10396882" cy="1151965"/>
          </a:xfrm>
        </p:spPr>
        <p:txBody>
          <a:bodyPr/>
          <a:lstStyle/>
          <a:p>
            <a:r>
              <a:rPr lang="en-US" dirty="0"/>
              <a:t>Evaluation of finish </a:t>
            </a:r>
          </a:p>
        </p:txBody>
      </p:sp>
      <p:sp>
        <p:nvSpPr>
          <p:cNvPr id="3" name="Content Placeholder 2">
            <a:extLst>
              <a:ext uri="{FF2B5EF4-FFF2-40B4-BE49-F238E27FC236}">
                <a16:creationId xmlns:a16="http://schemas.microsoft.com/office/drawing/2014/main" id="{1D9BE445-4097-094E-845A-B4E8201C42E1}"/>
              </a:ext>
            </a:extLst>
          </p:cNvPr>
          <p:cNvSpPr>
            <a:spLocks noGrp="1"/>
          </p:cNvSpPr>
          <p:nvPr>
            <p:ph sz="quarter" idx="13"/>
          </p:nvPr>
        </p:nvSpPr>
        <p:spPr>
          <a:xfrm>
            <a:off x="685800" y="1151966"/>
            <a:ext cx="10394707" cy="4222620"/>
          </a:xfrm>
        </p:spPr>
        <p:txBody>
          <a:bodyPr>
            <a:normAutofit/>
          </a:bodyPr>
          <a:lstStyle/>
          <a:p>
            <a:r>
              <a:rPr lang="en-US" cap="none" dirty="0">
                <a:latin typeface="Times New Roman" panose="02020603050405020304" pitchFamily="18" charset="0"/>
                <a:cs typeface="Times New Roman" panose="02020603050405020304" pitchFamily="18" charset="0"/>
              </a:rPr>
              <a:t>There are numerous places to use to observe fat deposition on a hog, including the jowl, elbow pocket, loin edge, and seam of the ham. </a:t>
            </a:r>
          </a:p>
          <a:p>
            <a:r>
              <a:rPr lang="en-US" cap="none" dirty="0">
                <a:latin typeface="Times New Roman" panose="02020603050405020304" pitchFamily="18" charset="0"/>
                <a:cs typeface="Times New Roman" panose="02020603050405020304" pitchFamily="18" charset="0"/>
              </a:rPr>
              <a:t>The ideal market hog will be relatively lean while still maintaining muscle and expression. </a:t>
            </a:r>
          </a:p>
          <a:p>
            <a:r>
              <a:rPr lang="en-US" cap="none" dirty="0">
                <a:latin typeface="Times New Roman" panose="02020603050405020304" pitchFamily="18" charset="0"/>
                <a:cs typeface="Times New Roman" panose="02020603050405020304" pitchFamily="18" charset="0"/>
              </a:rPr>
              <a:t>It is important to have a leaner, trimmer design with little to no excess fat in the jowl, underline, or over the shoulder blades, or in the seam of the ham. </a:t>
            </a:r>
          </a:p>
          <a:p>
            <a:r>
              <a:rPr lang="en-US" cap="none" dirty="0">
                <a:latin typeface="Times New Roman" panose="02020603050405020304" pitchFamily="18" charset="0"/>
                <a:cs typeface="Times New Roman" panose="02020603050405020304" pitchFamily="18" charset="0"/>
              </a:rPr>
              <a:t>A groove down the top and a dimple right in front of the tail are also good features indicating leanness. </a:t>
            </a:r>
          </a:p>
          <a:p>
            <a:endParaRPr lang="en-US" cap="none"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7667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9C805B-F339-3048-985F-4D63E9E86772}"/>
              </a:ext>
            </a:extLst>
          </p:cNvPr>
          <p:cNvSpPr>
            <a:spLocks noGrp="1"/>
          </p:cNvSpPr>
          <p:nvPr>
            <p:ph sz="quarter" idx="13"/>
          </p:nvPr>
        </p:nvSpPr>
        <p:spPr>
          <a:xfrm>
            <a:off x="674649" y="747132"/>
            <a:ext cx="10394707" cy="4917385"/>
          </a:xfrm>
        </p:spPr>
        <p:txBody>
          <a:bodyPr/>
          <a:lstStyle/>
          <a:p>
            <a:r>
              <a:rPr lang="en-US" cap="none" dirty="0">
                <a:latin typeface="Times New Roman" panose="02020603050405020304" pitchFamily="18" charset="0"/>
                <a:cs typeface="Times New Roman" panose="02020603050405020304" pitchFamily="18" charset="0"/>
              </a:rPr>
              <a:t>In production agriculture, once a market hog reaches their final destination to be harvested, they are analyzed and sold using a grid. </a:t>
            </a:r>
          </a:p>
          <a:p>
            <a:r>
              <a:rPr lang="en-US" cap="none" dirty="0">
                <a:latin typeface="Times New Roman" panose="02020603050405020304" pitchFamily="18" charset="0"/>
                <a:cs typeface="Times New Roman" panose="02020603050405020304" pitchFamily="18" charset="0"/>
              </a:rPr>
              <a:t>This grid emphasizes carcass weight and percent lean or percent muscle. </a:t>
            </a:r>
          </a:p>
          <a:p>
            <a:r>
              <a:rPr lang="en-US" cap="none" dirty="0">
                <a:latin typeface="Times New Roman" panose="02020603050405020304" pitchFamily="18" charset="0"/>
                <a:cs typeface="Times New Roman" panose="02020603050405020304" pitchFamily="18" charset="0"/>
              </a:rPr>
              <a:t>A carcass can either receive a premium, discount, or regular market price depending on their percent lean in relation to their hot carcass weight. </a:t>
            </a:r>
          </a:p>
          <a:p>
            <a:r>
              <a:rPr lang="en-US" cap="none" dirty="0">
                <a:latin typeface="Times New Roman" panose="02020603050405020304" pitchFamily="18" charset="0"/>
                <a:cs typeface="Times New Roman" panose="02020603050405020304" pitchFamily="18" charset="0"/>
              </a:rPr>
              <a:t>Therefore, heavy muscled, leaner designed barrows that have a higher cutability are ideal for market hogs. </a:t>
            </a:r>
          </a:p>
          <a:p>
            <a:r>
              <a:rPr lang="en-US" cap="none" dirty="0">
                <a:latin typeface="Times New Roman" panose="02020603050405020304" pitchFamily="18" charset="0"/>
                <a:cs typeface="Times New Roman" panose="02020603050405020304" pitchFamily="18" charset="0"/>
              </a:rPr>
              <a:t>The least desirable combination is having a light muscled, low cutability hog that is very over-conditioned. </a:t>
            </a:r>
          </a:p>
          <a:p>
            <a:endParaRPr lang="en-US" dirty="0"/>
          </a:p>
        </p:txBody>
      </p:sp>
    </p:spTree>
    <p:extLst>
      <p:ext uri="{BB962C8B-B14F-4D97-AF65-F5344CB8AC3E}">
        <p14:creationId xmlns:p14="http://schemas.microsoft.com/office/powerpoint/2010/main" val="23146094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B8B9B8-06EA-0A42-902B-7D3688C01571}"/>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4006447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673C6-A50A-0E47-8EC3-8F4C9AEFA4F7}"/>
              </a:ext>
            </a:extLst>
          </p:cNvPr>
          <p:cNvPicPr>
            <a:picLocks noChangeAspect="1"/>
          </p:cNvPicPr>
          <p:nvPr/>
        </p:nvPicPr>
        <p:blipFill>
          <a:blip r:embed="rId2"/>
          <a:stretch>
            <a:fillRect/>
          </a:stretch>
        </p:blipFill>
        <p:spPr>
          <a:xfrm>
            <a:off x="2085277" y="194689"/>
            <a:ext cx="8369105" cy="6468621"/>
          </a:xfrm>
          <a:prstGeom prst="rect">
            <a:avLst/>
          </a:prstGeom>
        </p:spPr>
      </p:pic>
    </p:spTree>
    <p:extLst>
      <p:ext uri="{BB962C8B-B14F-4D97-AF65-F5344CB8AC3E}">
        <p14:creationId xmlns:p14="http://schemas.microsoft.com/office/powerpoint/2010/main" val="19819322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135B-E7CC-154A-ACD9-A715AF5ED850}"/>
              </a:ext>
            </a:extLst>
          </p:cNvPr>
          <p:cNvSpPr>
            <a:spLocks noGrp="1"/>
          </p:cNvSpPr>
          <p:nvPr>
            <p:ph type="title"/>
          </p:nvPr>
        </p:nvSpPr>
        <p:spPr/>
        <p:txBody>
          <a:bodyPr/>
          <a:lstStyle/>
          <a:p>
            <a:r>
              <a:rPr lang="en-US" dirty="0"/>
              <a:t>“Growthy”</a:t>
            </a:r>
          </a:p>
        </p:txBody>
      </p:sp>
      <p:sp>
        <p:nvSpPr>
          <p:cNvPr id="3" name="Content Placeholder 2">
            <a:extLst>
              <a:ext uri="{FF2B5EF4-FFF2-40B4-BE49-F238E27FC236}">
                <a16:creationId xmlns:a16="http://schemas.microsoft.com/office/drawing/2014/main" id="{984EF23E-063C-CB41-92A4-E804E7F5F995}"/>
              </a:ext>
            </a:extLst>
          </p:cNvPr>
          <p:cNvSpPr>
            <a:spLocks noGrp="1"/>
          </p:cNvSpPr>
          <p:nvPr>
            <p:ph sz="quarter" idx="13"/>
          </p:nvPr>
        </p:nvSpPr>
        <p:spPr>
          <a:xfrm>
            <a:off x="685801" y="2063396"/>
            <a:ext cx="5239512" cy="3311189"/>
          </a:xfrm>
        </p:spPr>
        <p:txBody>
          <a:bodyPr>
            <a:normAutofit/>
          </a:bodyPr>
          <a:lstStyle/>
          <a:p>
            <a:r>
              <a:rPr lang="en-US" cap="none" dirty="0">
                <a:latin typeface="Times New Roman" panose="02020603050405020304" pitchFamily="18" charset="0"/>
                <a:cs typeface="Times New Roman" panose="02020603050405020304" pitchFamily="18" charset="0"/>
              </a:rPr>
              <a:t>Describes an estimation of the potential an animal has in terms of skeletal growth. </a:t>
            </a:r>
          </a:p>
          <a:p>
            <a:r>
              <a:rPr lang="en-US" cap="none" dirty="0">
                <a:latin typeface="Times New Roman" panose="02020603050405020304" pitchFamily="18" charset="0"/>
                <a:cs typeface="Times New Roman" panose="02020603050405020304" pitchFamily="18" charset="0"/>
              </a:rPr>
              <a:t>These animals tend to have more length and extension to their body </a:t>
            </a:r>
          </a:p>
          <a:p>
            <a:r>
              <a:rPr lang="en-US" cap="none" dirty="0">
                <a:latin typeface="Times New Roman" panose="02020603050405020304" pitchFamily="18" charset="0"/>
                <a:cs typeface="Times New Roman" panose="02020603050405020304" pitchFamily="18" charset="0"/>
              </a:rPr>
              <a:t>Look for animals that have more length and extension to their cannon bone, as well as through their neck to head </a:t>
            </a:r>
          </a:p>
        </p:txBody>
      </p:sp>
      <p:pic>
        <p:nvPicPr>
          <p:cNvPr id="4" name="Picture 3">
            <a:extLst>
              <a:ext uri="{FF2B5EF4-FFF2-40B4-BE49-F238E27FC236}">
                <a16:creationId xmlns:a16="http://schemas.microsoft.com/office/drawing/2014/main" id="{95CD421E-93AF-2B4E-9A1B-C367F1740C07}"/>
              </a:ext>
            </a:extLst>
          </p:cNvPr>
          <p:cNvPicPr>
            <a:picLocks noChangeAspect="1"/>
          </p:cNvPicPr>
          <p:nvPr/>
        </p:nvPicPr>
        <p:blipFill>
          <a:blip r:embed="rId2"/>
          <a:stretch>
            <a:fillRect/>
          </a:stretch>
        </p:blipFill>
        <p:spPr>
          <a:xfrm>
            <a:off x="6266689" y="826008"/>
            <a:ext cx="4815994" cy="4815994"/>
          </a:xfrm>
          <a:prstGeom prst="rect">
            <a:avLst/>
          </a:prstGeom>
        </p:spPr>
      </p:pic>
    </p:spTree>
    <p:extLst>
      <p:ext uri="{BB962C8B-B14F-4D97-AF65-F5344CB8AC3E}">
        <p14:creationId xmlns:p14="http://schemas.microsoft.com/office/powerpoint/2010/main" val="20382867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2779B-8D5C-5C4F-9AFE-173013CC0FA1}"/>
              </a:ext>
            </a:extLst>
          </p:cNvPr>
          <p:cNvSpPr>
            <a:spLocks noGrp="1"/>
          </p:cNvSpPr>
          <p:nvPr>
            <p:ph type="title"/>
          </p:nvPr>
        </p:nvSpPr>
        <p:spPr>
          <a:xfrm>
            <a:off x="422754" y="184758"/>
            <a:ext cx="10396882" cy="1151965"/>
          </a:xfrm>
        </p:spPr>
        <p:txBody>
          <a:bodyPr/>
          <a:lstStyle/>
          <a:p>
            <a:r>
              <a:rPr lang="en-US" dirty="0"/>
              <a:t>“Level or level designed”</a:t>
            </a:r>
          </a:p>
        </p:txBody>
      </p:sp>
      <p:sp>
        <p:nvSpPr>
          <p:cNvPr id="3" name="Content Placeholder 2">
            <a:extLst>
              <a:ext uri="{FF2B5EF4-FFF2-40B4-BE49-F238E27FC236}">
                <a16:creationId xmlns:a16="http://schemas.microsoft.com/office/drawing/2014/main" id="{398343D4-76B2-954C-A208-E97AB60C9345}"/>
              </a:ext>
            </a:extLst>
          </p:cNvPr>
          <p:cNvSpPr>
            <a:spLocks noGrp="1"/>
          </p:cNvSpPr>
          <p:nvPr>
            <p:ph sz="quarter" idx="13"/>
          </p:nvPr>
        </p:nvSpPr>
        <p:spPr>
          <a:xfrm>
            <a:off x="422754" y="2063396"/>
            <a:ext cx="5840259" cy="3311189"/>
          </a:xfrm>
        </p:spPr>
        <p:txBody>
          <a:bodyPr>
            <a:normAutofit/>
          </a:bodyPr>
          <a:lstStyle/>
          <a:p>
            <a:r>
              <a:rPr lang="en-US" cap="none" dirty="0">
                <a:latin typeface="Times New Roman" panose="02020603050405020304" pitchFamily="18" charset="0"/>
                <a:cs typeface="Times New Roman" panose="02020603050405020304" pitchFamily="18" charset="0"/>
              </a:rPr>
              <a:t>Describes animals that are good in their spine or top line. </a:t>
            </a:r>
          </a:p>
          <a:p>
            <a:r>
              <a:rPr lang="en-US" cap="none" dirty="0">
                <a:latin typeface="Times New Roman" panose="02020603050405020304" pitchFamily="18" charset="0"/>
                <a:cs typeface="Times New Roman" panose="02020603050405020304" pitchFamily="18" charset="0"/>
              </a:rPr>
              <a:t>From the top of their shoulder (at the base of their neck) to pin set (back side of the hip). </a:t>
            </a:r>
          </a:p>
          <a:p>
            <a:r>
              <a:rPr lang="en-US" cap="none" dirty="0">
                <a:latin typeface="Times New Roman" panose="02020603050405020304" pitchFamily="18" charset="0"/>
                <a:cs typeface="Times New Roman" panose="02020603050405020304" pitchFamily="18" charset="0"/>
              </a:rPr>
              <a:t>These animals are usually level in their top and level in their hip, not only at the profile, but they stay strong and uniform in how they handle when set in motion. </a:t>
            </a:r>
          </a:p>
        </p:txBody>
      </p:sp>
      <p:pic>
        <p:nvPicPr>
          <p:cNvPr id="4" name="Picture 3">
            <a:extLst>
              <a:ext uri="{FF2B5EF4-FFF2-40B4-BE49-F238E27FC236}">
                <a16:creationId xmlns:a16="http://schemas.microsoft.com/office/drawing/2014/main" id="{E309C544-9315-4A4C-BDCB-AA2A0550FAA7}"/>
              </a:ext>
            </a:extLst>
          </p:cNvPr>
          <p:cNvPicPr>
            <a:picLocks noChangeAspect="1"/>
          </p:cNvPicPr>
          <p:nvPr/>
        </p:nvPicPr>
        <p:blipFill>
          <a:blip r:embed="rId2"/>
          <a:stretch>
            <a:fillRect/>
          </a:stretch>
        </p:blipFill>
        <p:spPr>
          <a:xfrm>
            <a:off x="6629681" y="1077238"/>
            <a:ext cx="4703523" cy="4703523"/>
          </a:xfrm>
          <a:prstGeom prst="rect">
            <a:avLst/>
          </a:prstGeom>
        </p:spPr>
      </p:pic>
    </p:spTree>
    <p:extLst>
      <p:ext uri="{BB962C8B-B14F-4D97-AF65-F5344CB8AC3E}">
        <p14:creationId xmlns:p14="http://schemas.microsoft.com/office/powerpoint/2010/main" val="28887834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1A31-AF15-B040-9C43-6BDA302665DF}"/>
              </a:ext>
            </a:extLst>
          </p:cNvPr>
          <p:cNvSpPr>
            <a:spLocks noGrp="1"/>
          </p:cNvSpPr>
          <p:nvPr>
            <p:ph type="title"/>
          </p:nvPr>
        </p:nvSpPr>
        <p:spPr>
          <a:xfrm>
            <a:off x="275572" y="184759"/>
            <a:ext cx="10396882" cy="1151965"/>
          </a:xfrm>
        </p:spPr>
        <p:txBody>
          <a:bodyPr/>
          <a:lstStyle/>
          <a:p>
            <a:r>
              <a:rPr lang="en-US" dirty="0"/>
              <a:t>“heavy muscled”</a:t>
            </a:r>
          </a:p>
        </p:txBody>
      </p:sp>
      <p:sp>
        <p:nvSpPr>
          <p:cNvPr id="3" name="Content Placeholder 2">
            <a:extLst>
              <a:ext uri="{FF2B5EF4-FFF2-40B4-BE49-F238E27FC236}">
                <a16:creationId xmlns:a16="http://schemas.microsoft.com/office/drawing/2014/main" id="{D5AA2E19-700C-DA48-9834-4E18A319CCFC}"/>
              </a:ext>
            </a:extLst>
          </p:cNvPr>
          <p:cNvSpPr>
            <a:spLocks noGrp="1"/>
          </p:cNvSpPr>
          <p:nvPr>
            <p:ph sz="quarter" idx="13"/>
          </p:nvPr>
        </p:nvSpPr>
        <p:spPr>
          <a:xfrm>
            <a:off x="275572" y="1193104"/>
            <a:ext cx="6300591" cy="4471791"/>
          </a:xfrm>
        </p:spPr>
        <p:txBody>
          <a:bodyPr>
            <a:normAutofit fontScale="77500" lnSpcReduction="20000"/>
          </a:bodyPr>
          <a:lstStyle/>
          <a:p>
            <a:r>
              <a:rPr lang="en-US" cap="none" dirty="0">
                <a:latin typeface="Times New Roman" panose="02020603050405020304" pitchFamily="18" charset="0"/>
                <a:cs typeface="Times New Roman" panose="02020603050405020304" pitchFamily="18" charset="0"/>
              </a:rPr>
              <a:t>Refers to the amount of product an animal covers its skeleton with.</a:t>
            </a:r>
          </a:p>
          <a:p>
            <a:r>
              <a:rPr lang="en-US" cap="none" dirty="0">
                <a:latin typeface="Times New Roman" panose="02020603050405020304" pitchFamily="18" charset="0"/>
                <a:cs typeface="Times New Roman" panose="02020603050405020304" pitchFamily="18" charset="0"/>
              </a:rPr>
              <a:t>Can also refer to how much product a market animal may hang on the rail. </a:t>
            </a:r>
          </a:p>
          <a:p>
            <a:r>
              <a:rPr lang="en-US" cap="none" dirty="0">
                <a:latin typeface="Times New Roman" panose="02020603050405020304" pitchFamily="18" charset="0"/>
                <a:cs typeface="Times New Roman" panose="02020603050405020304" pitchFamily="18" charset="0"/>
              </a:rPr>
              <a:t>Look for it down an animal’s top, from blade to hip, and in the animal’s hip from top to bottom. </a:t>
            </a:r>
          </a:p>
          <a:p>
            <a:r>
              <a:rPr lang="en-US" cap="none" dirty="0">
                <a:latin typeface="Times New Roman" panose="02020603050405020304" pitchFamily="18" charset="0"/>
                <a:cs typeface="Times New Roman" panose="02020603050405020304" pitchFamily="18" charset="0"/>
              </a:rPr>
              <a:t>One of the MOST overlooked places to evaluate muscle is in the animal’s forearm.</a:t>
            </a:r>
          </a:p>
          <a:p>
            <a:r>
              <a:rPr lang="en-US" cap="none" dirty="0">
                <a:latin typeface="Times New Roman" panose="02020603050405020304" pitchFamily="18" charset="0"/>
                <a:cs typeface="Times New Roman" panose="02020603050405020304" pitchFamily="18" charset="0"/>
              </a:rPr>
              <a:t>Sometimes too much muscle will affect an animal’s balance or structure in a negative way</a:t>
            </a:r>
          </a:p>
          <a:p>
            <a:r>
              <a:rPr lang="en-US" cap="none" dirty="0">
                <a:latin typeface="Times New Roman" panose="02020603050405020304" pitchFamily="18" charset="0"/>
                <a:cs typeface="Times New Roman" panose="02020603050405020304" pitchFamily="18" charset="0"/>
              </a:rPr>
              <a:t>The right kind of mass and expression of muscle is usually a good thing.</a:t>
            </a:r>
          </a:p>
          <a:p>
            <a:r>
              <a:rPr lang="en-US" cap="none" dirty="0">
                <a:latin typeface="Times New Roman" panose="02020603050405020304" pitchFamily="18" charset="0"/>
                <a:cs typeface="Times New Roman" panose="02020603050405020304" pitchFamily="18" charset="0"/>
              </a:rPr>
              <a:t>Be sure to look for expression and definition to differentiate between true muscle and fat cover.</a:t>
            </a:r>
            <a:br>
              <a:rPr lang="en-US" cap="none" dirty="0">
                <a:latin typeface="Times New Roman" panose="02020603050405020304" pitchFamily="18" charset="0"/>
                <a:cs typeface="Times New Roman" panose="02020603050405020304" pitchFamily="18" charset="0"/>
              </a:rPr>
            </a:br>
            <a:endParaRPr lang="en-US" cap="none"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771A8F8-D06A-8546-B5BE-1EB7D9D670BC}"/>
              </a:ext>
            </a:extLst>
          </p:cNvPr>
          <p:cNvPicPr>
            <a:picLocks noChangeAspect="1"/>
          </p:cNvPicPr>
          <p:nvPr/>
        </p:nvPicPr>
        <p:blipFill>
          <a:blip r:embed="rId2"/>
          <a:stretch>
            <a:fillRect/>
          </a:stretch>
        </p:blipFill>
        <p:spPr>
          <a:xfrm>
            <a:off x="6801633" y="414402"/>
            <a:ext cx="4840266" cy="4840266"/>
          </a:xfrm>
          <a:prstGeom prst="rect">
            <a:avLst/>
          </a:prstGeom>
        </p:spPr>
      </p:pic>
    </p:spTree>
    <p:extLst>
      <p:ext uri="{BB962C8B-B14F-4D97-AF65-F5344CB8AC3E}">
        <p14:creationId xmlns:p14="http://schemas.microsoft.com/office/powerpoint/2010/main" val="2008383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7AAC-8EBE-4E45-9F40-BE1748716285}"/>
              </a:ext>
            </a:extLst>
          </p:cNvPr>
          <p:cNvSpPr>
            <a:spLocks noGrp="1"/>
          </p:cNvSpPr>
          <p:nvPr>
            <p:ph type="title"/>
          </p:nvPr>
        </p:nvSpPr>
        <p:spPr>
          <a:xfrm>
            <a:off x="122130" y="109603"/>
            <a:ext cx="10396882" cy="1151965"/>
          </a:xfrm>
        </p:spPr>
        <p:txBody>
          <a:bodyPr/>
          <a:lstStyle/>
          <a:p>
            <a:r>
              <a:rPr lang="en-US" dirty="0"/>
              <a:t>“stout featured” vs “frail” </a:t>
            </a:r>
          </a:p>
        </p:txBody>
      </p:sp>
      <p:sp>
        <p:nvSpPr>
          <p:cNvPr id="3" name="Content Placeholder 2">
            <a:extLst>
              <a:ext uri="{FF2B5EF4-FFF2-40B4-BE49-F238E27FC236}">
                <a16:creationId xmlns:a16="http://schemas.microsoft.com/office/drawing/2014/main" id="{A69271FD-7993-DB4F-B073-7F353765667C}"/>
              </a:ext>
            </a:extLst>
          </p:cNvPr>
          <p:cNvSpPr>
            <a:spLocks noGrp="1"/>
          </p:cNvSpPr>
          <p:nvPr>
            <p:ph sz="quarter" idx="13"/>
          </p:nvPr>
        </p:nvSpPr>
        <p:spPr>
          <a:xfrm>
            <a:off x="209812" y="1089764"/>
            <a:ext cx="6579296" cy="4372503"/>
          </a:xfrm>
        </p:spPr>
        <p:txBody>
          <a:bodyPr>
            <a:normAutofit fontScale="92500" lnSpcReduction="20000"/>
          </a:bodyPr>
          <a:lstStyle/>
          <a:p>
            <a:r>
              <a:rPr lang="en-US" cap="none" dirty="0">
                <a:latin typeface="Times New Roman" panose="02020603050405020304" pitchFamily="18" charset="0"/>
                <a:cs typeface="Times New Roman" panose="02020603050405020304" pitchFamily="18" charset="0"/>
              </a:rPr>
              <a:t>The trend is to have “burly” “dense” bone work. </a:t>
            </a:r>
          </a:p>
          <a:p>
            <a:r>
              <a:rPr lang="en-US" cap="none" dirty="0">
                <a:latin typeface="Times New Roman" panose="02020603050405020304" pitchFamily="18" charset="0"/>
                <a:cs typeface="Times New Roman" panose="02020603050405020304" pitchFamily="18" charset="0"/>
              </a:rPr>
              <a:t>Bigger footed, bigger boned creates the illusion of a bigger, stouter base with more durability and perhaps more longevity. </a:t>
            </a:r>
          </a:p>
          <a:p>
            <a:r>
              <a:rPr lang="en-US" cap="none" dirty="0">
                <a:latin typeface="Times New Roman" panose="02020603050405020304" pitchFamily="18" charset="0"/>
                <a:cs typeface="Times New Roman" panose="02020603050405020304" pitchFamily="18" charset="0"/>
              </a:rPr>
              <a:t>Just makes those stouter, wider built, heavier muscled animals look more proportionate. </a:t>
            </a:r>
          </a:p>
          <a:p>
            <a:r>
              <a:rPr lang="en-US" cap="none" dirty="0">
                <a:latin typeface="Times New Roman" panose="02020603050405020304" pitchFamily="18" charset="0"/>
                <a:cs typeface="Times New Roman" panose="02020603050405020304" pitchFamily="18" charset="0"/>
              </a:rPr>
              <a:t>Look at circumference of the front and back legs and the size of their feet. </a:t>
            </a:r>
          </a:p>
          <a:p>
            <a:r>
              <a:rPr lang="en-US" cap="none" dirty="0">
                <a:latin typeface="Times New Roman" panose="02020603050405020304" pitchFamily="18" charset="0"/>
                <a:cs typeface="Times New Roman" panose="02020603050405020304" pitchFamily="18" charset="0"/>
              </a:rPr>
              <a:t>Be careful that isn’t just the illusion of hairy or leg wool legs, just creates the illusion of bone. </a:t>
            </a:r>
          </a:p>
          <a:p>
            <a:r>
              <a:rPr lang="en-US" cap="none" dirty="0">
                <a:latin typeface="Times New Roman" panose="02020603050405020304" pitchFamily="18" charset="0"/>
                <a:cs typeface="Times New Roman" panose="02020603050405020304" pitchFamily="18" charset="0"/>
              </a:rPr>
              <a:t>“Frail” is just a description of animals whose foot size and bone circumference doesn’t match their overall mass, muscle or width.</a:t>
            </a:r>
          </a:p>
        </p:txBody>
      </p:sp>
      <p:pic>
        <p:nvPicPr>
          <p:cNvPr id="4" name="Picture 3">
            <a:extLst>
              <a:ext uri="{FF2B5EF4-FFF2-40B4-BE49-F238E27FC236}">
                <a16:creationId xmlns:a16="http://schemas.microsoft.com/office/drawing/2014/main" id="{7A918999-400E-3849-8EB4-DFD99A3445CA}"/>
              </a:ext>
            </a:extLst>
          </p:cNvPr>
          <p:cNvPicPr>
            <a:picLocks noChangeAspect="1"/>
          </p:cNvPicPr>
          <p:nvPr/>
        </p:nvPicPr>
        <p:blipFill>
          <a:blip r:embed="rId2"/>
          <a:stretch>
            <a:fillRect/>
          </a:stretch>
        </p:blipFill>
        <p:spPr>
          <a:xfrm>
            <a:off x="7039628" y="1089764"/>
            <a:ext cx="4464483" cy="4464483"/>
          </a:xfrm>
          <a:prstGeom prst="rect">
            <a:avLst/>
          </a:prstGeom>
        </p:spPr>
      </p:pic>
    </p:spTree>
    <p:extLst>
      <p:ext uri="{BB962C8B-B14F-4D97-AF65-F5344CB8AC3E}">
        <p14:creationId xmlns:p14="http://schemas.microsoft.com/office/powerpoint/2010/main" val="260036322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{CA72C2D2-7CD1-F946-8F17-AA47FBA2A532}tf10001077</Template>
  <TotalTime>23350</TotalTime>
  <Words>6489</Words>
  <Application>Microsoft Office PowerPoint</Application>
  <PresentationFormat>Widescreen</PresentationFormat>
  <Paragraphs>423</Paragraphs>
  <Slides>123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123</vt:i4>
      </vt:variant>
    </vt:vector>
  </HeadingPairs>
  <TitlesOfParts>
    <vt:vector size="127" baseType="lpstr">
      <vt:lpstr>Arial</vt:lpstr>
      <vt:lpstr>Impact</vt:lpstr>
      <vt:lpstr>Times New Roman</vt:lpstr>
      <vt:lpstr>Main Event</vt:lpstr>
      <vt:lpstr>Swine industry  </vt:lpstr>
      <vt:lpstr>PowerPoint Presentation</vt:lpstr>
      <vt:lpstr>Terminology </vt:lpstr>
      <vt:lpstr>PowerPoint Presentation</vt:lpstr>
      <vt:lpstr>PowerPoint Presentation</vt:lpstr>
      <vt:lpstr>Sire or Boar Breeds </vt:lpstr>
      <vt:lpstr>Berkshire</vt:lpstr>
      <vt:lpstr>PowerPoint Presentation</vt:lpstr>
      <vt:lpstr>Hampshire </vt:lpstr>
      <vt:lpstr>PowerPoint Presentation</vt:lpstr>
      <vt:lpstr>The Poland china </vt:lpstr>
      <vt:lpstr>PowerPoint Presentation</vt:lpstr>
      <vt:lpstr>The spotted Poland china </vt:lpstr>
      <vt:lpstr>PowerPoint Presentation</vt:lpstr>
      <vt:lpstr>Duroc</vt:lpstr>
      <vt:lpstr>PowerPoint Presentation</vt:lpstr>
      <vt:lpstr>Dam or Sow Breeds </vt:lpstr>
      <vt:lpstr>The Chester white </vt:lpstr>
      <vt:lpstr>PowerPoint Presentation</vt:lpstr>
      <vt:lpstr>landrace</vt:lpstr>
      <vt:lpstr>PowerPoint Presentation</vt:lpstr>
      <vt:lpstr>Yorkshire </vt:lpstr>
      <vt:lpstr>PowerPoint Presentation</vt:lpstr>
      <vt:lpstr>Hereford</vt:lpstr>
      <vt:lpstr>PowerPoint Presentation</vt:lpstr>
      <vt:lpstr>Pietrain</vt:lpstr>
      <vt:lpstr>PowerPoint Presentation</vt:lpstr>
      <vt:lpstr>Rare breeds</vt:lpstr>
      <vt:lpstr>mulefoot</vt:lpstr>
      <vt:lpstr>PowerPoint Presentation</vt:lpstr>
      <vt:lpstr>Tamworth </vt:lpstr>
      <vt:lpstr>PowerPoint Presentation</vt:lpstr>
      <vt:lpstr>Pig body parts</vt:lpstr>
      <vt:lpstr>Gilt body parts </vt:lpstr>
      <vt:lpstr>Gilt answer key  </vt:lpstr>
      <vt:lpstr>Boar body parts </vt:lpstr>
      <vt:lpstr>Boar answer key </vt:lpstr>
      <vt:lpstr>Swine operations and procedures </vt:lpstr>
      <vt:lpstr>Why is the production of pigs different?</vt:lpstr>
      <vt:lpstr>Types of operations </vt:lpstr>
      <vt:lpstr>the pasture and confinement systems </vt:lpstr>
      <vt:lpstr>PowerPoint Presentation</vt:lpstr>
      <vt:lpstr>Farrow-to-Finish operation</vt:lpstr>
      <vt:lpstr>Feeder pig operation </vt:lpstr>
      <vt:lpstr>Finishing operation </vt:lpstr>
      <vt:lpstr>Purebred operation </vt:lpstr>
      <vt:lpstr>Housing </vt:lpstr>
      <vt:lpstr>PowerPoint Presentation</vt:lpstr>
      <vt:lpstr>PowerPoint Presentation</vt:lpstr>
      <vt:lpstr>PowerPoint Presentation</vt:lpstr>
      <vt:lpstr>Nutrition </vt:lpstr>
      <vt:lpstr>Gestation to lactation </vt:lpstr>
      <vt:lpstr>PowerPoint Presentation</vt:lpstr>
      <vt:lpstr>PowerPoint Presentation</vt:lpstr>
      <vt:lpstr>PowerPoint Presentation</vt:lpstr>
      <vt:lpstr>PowerPoint Presentation</vt:lpstr>
      <vt:lpstr>PowerPoint Presentation</vt:lpstr>
      <vt:lpstr>Birth to weaning </vt:lpstr>
      <vt:lpstr>PowerPoint Presentation</vt:lpstr>
      <vt:lpstr>PowerPoint Presentation</vt:lpstr>
      <vt:lpstr>PowerPoint Presentation</vt:lpstr>
      <vt:lpstr>PowerPoint Presentation</vt:lpstr>
      <vt:lpstr>Question time </vt:lpstr>
      <vt:lpstr>Ear notching </vt:lpstr>
      <vt:lpstr>PowerPoint Presentation</vt:lpstr>
      <vt:lpstr>PowerPoint Presentation</vt:lpstr>
      <vt:lpstr>PowerPoint Presentation</vt:lpstr>
      <vt:lpstr>Swine management </vt:lpstr>
      <vt:lpstr>Objectives </vt:lpstr>
      <vt:lpstr>Routine Sow Management </vt:lpstr>
      <vt:lpstr>PowerPoint Presentation</vt:lpstr>
      <vt:lpstr>PowerPoint Presentation</vt:lpstr>
      <vt:lpstr>Farrowing Management </vt:lpstr>
      <vt:lpstr>PowerPoint Presentation</vt:lpstr>
      <vt:lpstr>PowerPoint Presentation</vt:lpstr>
      <vt:lpstr>Litter Management </vt:lpstr>
      <vt:lpstr>Environmental management </vt:lpstr>
      <vt:lpstr>PowerPoint Presentation</vt:lpstr>
      <vt:lpstr>Waste management </vt:lpstr>
      <vt:lpstr>PowerPoint Presentation</vt:lpstr>
      <vt:lpstr>Selection for breeding and market </vt:lpstr>
      <vt:lpstr>Breeding selection </vt:lpstr>
      <vt:lpstr>PowerPoint Presentation</vt:lpstr>
      <vt:lpstr>PowerPoint Presentation</vt:lpstr>
      <vt:lpstr>PowerPoint Presentation</vt:lpstr>
      <vt:lpstr>Market selection </vt:lpstr>
      <vt:lpstr>Structure </vt:lpstr>
      <vt:lpstr>PowerPoint Presentation</vt:lpstr>
      <vt:lpstr>Muscle </vt:lpstr>
      <vt:lpstr>PowerPoint Presentation</vt:lpstr>
      <vt:lpstr>PowerPoint Presentation</vt:lpstr>
      <vt:lpstr>Evaluation of finish </vt:lpstr>
      <vt:lpstr>PowerPoint Presentation</vt:lpstr>
      <vt:lpstr>PowerPoint Presentation</vt:lpstr>
      <vt:lpstr>PowerPoint Presentation</vt:lpstr>
      <vt:lpstr>“Growthy”</vt:lpstr>
      <vt:lpstr>“Level or level designed”</vt:lpstr>
      <vt:lpstr>“heavy muscled”</vt:lpstr>
      <vt:lpstr>“stout featured” vs “frail” </vt:lpstr>
      <vt:lpstr>“deep” or “deep bodied” </vt:lpstr>
      <vt:lpstr>“Maternal wedge”</vt:lpstr>
      <vt:lpstr>Ear notching speed game </vt:lpstr>
      <vt:lpstr>Instructions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Sexton, Gabrielle</dc:creator>
  <cp:lastModifiedBy>Leanne Hoagland</cp:lastModifiedBy>
  <cp:revision>107</cp:revision>
  <dcterms:created xsi:type="dcterms:W3CDTF">2022-10-31T16:42:47Z</dcterms:created>
  <dcterms:modified xsi:type="dcterms:W3CDTF">2022-11-17T17:53:45Z</dcterms:modified>
</cp:coreProperties>
</file>