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heme/themeOverride1.xml" ContentType="application/vnd.openxmlformats-officedocument.themeOverride+xml"/>
  <Override PartName="/ppt/tags/tag1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8.xml" ContentType="application/vnd.openxmlformats-officedocument.presentationml.tags+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3"/>
  </p:notesMasterIdLst>
  <p:handoutMasterIdLst>
    <p:handoutMasterId r:id="rId34"/>
  </p:handoutMasterIdLst>
  <p:sldIdLst>
    <p:sldId id="314" r:id="rId4"/>
    <p:sldId id="421" r:id="rId5"/>
    <p:sldId id="258" r:id="rId6"/>
    <p:sldId id="259" r:id="rId7"/>
    <p:sldId id="412" r:id="rId8"/>
    <p:sldId id="417" r:id="rId9"/>
    <p:sldId id="419" r:id="rId10"/>
    <p:sldId id="416" r:id="rId11"/>
    <p:sldId id="281" r:id="rId12"/>
    <p:sldId id="381" r:id="rId13"/>
    <p:sldId id="370" r:id="rId14"/>
    <p:sldId id="405" r:id="rId15"/>
    <p:sldId id="368" r:id="rId16"/>
    <p:sldId id="369" r:id="rId17"/>
    <p:sldId id="354" r:id="rId18"/>
    <p:sldId id="371" r:id="rId19"/>
    <p:sldId id="372" r:id="rId20"/>
    <p:sldId id="373" r:id="rId21"/>
    <p:sldId id="374" r:id="rId22"/>
    <p:sldId id="418" r:id="rId23"/>
    <p:sldId id="413" r:id="rId24"/>
    <p:sldId id="406" r:id="rId25"/>
    <p:sldId id="408" r:id="rId26"/>
    <p:sldId id="407" r:id="rId27"/>
    <p:sldId id="409" r:id="rId28"/>
    <p:sldId id="391" r:id="rId29"/>
    <p:sldId id="403" r:id="rId30"/>
    <p:sldId id="366" r:id="rId31"/>
    <p:sldId id="420" r:id="rId32"/>
  </p:sldIdLst>
  <p:sldSz cx="9144000" cy="6858000" type="screen4x3"/>
  <p:notesSz cx="7010400" cy="92964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slie comnes" initials="lc" lastIdx="5" clrIdx="0">
    <p:extLst>
      <p:ext uri="{19B8F6BF-5375-455C-9EA6-DF929625EA0E}">
        <p15:presenceInfo xmlns:p15="http://schemas.microsoft.com/office/powerpoint/2012/main" userId="9bbea1c8993bc3ff" providerId="Windows Live"/>
      </p:ext>
    </p:extLst>
  </p:cmAuthor>
  <p:cmAuthor id="2" name="Jaclyn Stallard" initials="JS" lastIdx="1" clrIdx="1">
    <p:extLst>
      <p:ext uri="{19B8F6BF-5375-455C-9EA6-DF929625EA0E}">
        <p15:presenceInfo xmlns:p15="http://schemas.microsoft.com/office/powerpoint/2012/main" userId="Jaclyn Stall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329"/>
    <a:srgbClr val="E04125"/>
    <a:srgbClr val="000000"/>
    <a:srgbClr val="008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67204" autoAdjust="0"/>
  </p:normalViewPr>
  <p:slideViewPr>
    <p:cSldViewPr>
      <p:cViewPr varScale="1">
        <p:scale>
          <a:sx n="77" d="100"/>
          <a:sy n="77" d="100"/>
        </p:scale>
        <p:origin x="277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4AA5FF8-98D9-4253-A730-F69D98EF5352}" type="datetimeFigureOut">
              <a:rPr lang="en-US" smtClean="0"/>
              <a:t>3/27/2025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569DDD7-F5F7-40CE-9464-9570AB829838}" type="slidenum">
              <a:rPr lang="en-US" smtClean="0"/>
              <a:t>‹#›</a:t>
            </a:fld>
            <a:endParaRPr lang="en-US"/>
          </a:p>
        </p:txBody>
      </p:sp>
    </p:spTree>
    <p:extLst>
      <p:ext uri="{BB962C8B-B14F-4D97-AF65-F5344CB8AC3E}">
        <p14:creationId xmlns:p14="http://schemas.microsoft.com/office/powerpoint/2010/main" val="3507839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3E7F107-2C27-4E5F-9531-A64AF4D2176B}" type="datetimeFigureOut">
              <a:rPr lang="en-US" smtClean="0"/>
              <a:t>3/27/2025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F3BE3DC-0A4D-4FF6-8341-209D9F45ECE2}" type="slidenum">
              <a:rPr lang="en-US" smtClean="0"/>
              <a:t>‹#›</a:t>
            </a:fld>
            <a:endParaRPr lang="en-US"/>
          </a:p>
        </p:txBody>
      </p:sp>
    </p:spTree>
    <p:extLst>
      <p:ext uri="{BB962C8B-B14F-4D97-AF65-F5344CB8AC3E}">
        <p14:creationId xmlns:p14="http://schemas.microsoft.com/office/powerpoint/2010/main" val="2064625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update the red text with your workshop-specific information.</a:t>
            </a:r>
          </a:p>
        </p:txBody>
      </p:sp>
      <p:sp>
        <p:nvSpPr>
          <p:cNvPr id="4" name="Slide Number Placeholder 3"/>
          <p:cNvSpPr>
            <a:spLocks noGrp="1"/>
          </p:cNvSpPr>
          <p:nvPr>
            <p:ph type="sldNum" sz="quarter" idx="10"/>
          </p:nvPr>
        </p:nvSpPr>
        <p:spPr/>
        <p:txBody>
          <a:bodyPr/>
          <a:lstStyle/>
          <a:p>
            <a:fld id="{BF3BE3DC-0A4D-4FF6-8341-209D9F45ECE2}" type="slidenum">
              <a:rPr lang="en-US" smtClean="0"/>
              <a:t>1</a:t>
            </a:fld>
            <a:endParaRPr lang="en-US"/>
          </a:p>
        </p:txBody>
      </p:sp>
    </p:spTree>
    <p:extLst>
      <p:ext uri="{BB962C8B-B14F-4D97-AF65-F5344CB8AC3E}">
        <p14:creationId xmlns:p14="http://schemas.microsoft.com/office/powerpoint/2010/main" val="1754526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to point out that in-depth background information is provided for each activity. (For the K-2 </a:t>
            </a:r>
            <a:r>
              <a:rPr lang="en-US" baseline="0" dirty="0" err="1"/>
              <a:t>Treemendous</a:t>
            </a:r>
            <a:r>
              <a:rPr lang="en-US" baseline="0" dirty="0"/>
              <a:t> Science! unit, background information is provided for the unit as a whole. Note that this section may include helpful photos, charts, or diagrams.</a:t>
            </a:r>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25566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Also note that the background and other</a:t>
            </a:r>
            <a:r>
              <a:rPr lang="en-US" baseline="0" dirty="0"/>
              <a:t> activity sections</a:t>
            </a:r>
            <a:r>
              <a:rPr lang="en-US" dirty="0"/>
              <a:t> include pop-up</a:t>
            </a:r>
            <a:r>
              <a:rPr lang="en-US" baseline="0" dirty="0"/>
              <a:t> definitions for key vocabulary. </a:t>
            </a:r>
            <a:endParaRPr lang="en-US"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17760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and the one that follows to show the interactive standards pop-ups.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e-unit is built around performance expectations from the Next Generation Science Standards (NGSS). The specific connections are identified with the pop-up feature.</a:t>
            </a:r>
            <a:r>
              <a:rPr lang="en-US" sz="12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While the e-units are based on NGSS standards, they will also help meet relevant </a:t>
            </a:r>
            <a:r>
              <a:rPr lang="en-US" sz="1200" b="0" i="0" u="sng" kern="1200" dirty="0">
                <a:solidFill>
                  <a:schemeClr val="tx1"/>
                </a:solidFill>
                <a:effectLst/>
                <a:latin typeface="+mn-lt"/>
                <a:ea typeface="+mn-ea"/>
                <a:cs typeface="+mn-cs"/>
              </a:rPr>
              <a:t>state</a:t>
            </a:r>
            <a:r>
              <a:rPr lang="en-US" sz="1200" b="0" i="0" kern="1200" dirty="0">
                <a:solidFill>
                  <a:schemeClr val="tx1"/>
                </a:solidFill>
                <a:effectLst/>
                <a:latin typeface="+mn-lt"/>
                <a:ea typeface="+mn-ea"/>
                <a:cs typeface="+mn-cs"/>
              </a:rPr>
              <a:t> science standards. </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52664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Each e-unit also integrates math, language arts, and other discipline areas in fun and creative ways, drawing on both mathematics and English language arts benchmarks from the Common Core State Standards.</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Remember to mention that red pop ups signify NGSS connections, purple are Common Core (English language arts and mathematics), and green are the C3 Framework (social studies).</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40617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 this slide to point out that the units are </a:t>
            </a:r>
            <a:r>
              <a:rPr lang="en-US" sz="1200" b="0" i="0" kern="1200" baseline="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esigned around the 5E Instructional Model: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Engage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Explore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Explain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Elaborate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Evaluate</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dirty="0"/>
              <a:t>The 3-5 Energy</a:t>
            </a:r>
            <a:r>
              <a:rPr lang="en-US" baseline="0" dirty="0"/>
              <a:t> in Ecosystems and 6-8 Carbon &amp; Climate units identify Engage, Explore, Explain, and Elaborate sections within the Doing the Activity tab. Note that Evaluate is listed in a separate tab.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Please note that this slide includes an imbedded screen video showing the headers that indicate the relevant parts of the model: Engage, Explore, Explain, and Elaborate within Doing the Activity.</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BF3BE3DC-0A4D-4FF6-8341-209D9F45ECE2}" type="slidenum">
              <a:rPr lang="en-US" smtClean="0"/>
              <a:t>15</a:t>
            </a:fld>
            <a:endParaRPr lang="en-US"/>
          </a:p>
        </p:txBody>
      </p:sp>
    </p:spTree>
    <p:extLst>
      <p:ext uri="{BB962C8B-B14F-4D97-AF65-F5344CB8AC3E}">
        <p14:creationId xmlns:p14="http://schemas.microsoft.com/office/powerpoint/2010/main" val="3443642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Pre-</a:t>
            </a:r>
            <a:r>
              <a:rPr lang="en-US" baseline="0" dirty="0"/>
              <a:t> and Post-Assessment instruments, each unit contains multiple assessment options. Including: </a:t>
            </a:r>
          </a:p>
          <a:p>
            <a:pPr marL="171450" indent="-171450">
              <a:buFont typeface="Arial" panose="020B0604020202020204" pitchFamily="34" charset="0"/>
              <a:buChar char="•"/>
            </a:pPr>
            <a:r>
              <a:rPr lang="en-US" baseline="0" dirty="0"/>
              <a:t>Vocabulary worksheets</a:t>
            </a:r>
          </a:p>
          <a:p>
            <a:pPr marL="171450" indent="-171450">
              <a:buFont typeface="Arial" panose="020B0604020202020204" pitchFamily="34" charset="0"/>
              <a:buChar char="•"/>
            </a:pPr>
            <a:r>
              <a:rPr lang="en-US" baseline="0" dirty="0"/>
              <a:t>Rubrics to assess student learning </a:t>
            </a:r>
          </a:p>
          <a:p>
            <a:pPr marL="171450" indent="-171450">
              <a:buFont typeface="Arial" panose="020B0604020202020204" pitchFamily="34" charset="0"/>
              <a:buChar char="•"/>
            </a:pPr>
            <a:r>
              <a:rPr lang="en-US" baseline="0" dirty="0"/>
              <a:t>Additional evaluation options </a:t>
            </a:r>
          </a:p>
        </p:txBody>
      </p:sp>
      <p:sp>
        <p:nvSpPr>
          <p:cNvPr id="4" name="Slide Number Placeholder 3"/>
          <p:cNvSpPr>
            <a:spLocks noGrp="1"/>
          </p:cNvSpPr>
          <p:nvPr>
            <p:ph type="sldNum" sz="quarter" idx="10"/>
          </p:nvPr>
        </p:nvSpPr>
        <p:spPr/>
        <p:txBody>
          <a:bodyPr/>
          <a:lstStyle/>
          <a:p>
            <a:fld id="{BF3BE3DC-0A4D-4FF6-8341-209D9F45ECE2}" type="slidenum">
              <a:rPr lang="en-US" smtClean="0"/>
              <a:t>16</a:t>
            </a:fld>
            <a:endParaRPr lang="en-US"/>
          </a:p>
        </p:txBody>
      </p:sp>
    </p:spTree>
    <p:extLst>
      <p:ext uri="{BB962C8B-B14F-4D97-AF65-F5344CB8AC3E}">
        <p14:creationId xmlns:p14="http://schemas.microsoft.com/office/powerpoint/2010/main" val="1310365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activity and unit also provides</a:t>
            </a:r>
            <a:r>
              <a:rPr lang="en-US" baseline="0" dirty="0"/>
              <a:t> suggested enrich options to extend learning </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17</a:t>
            </a:fld>
            <a:endParaRPr lang="en-US"/>
          </a:p>
        </p:txBody>
      </p:sp>
    </p:spTree>
    <p:extLst>
      <p:ext uri="{BB962C8B-B14F-4D97-AF65-F5344CB8AC3E}">
        <p14:creationId xmlns:p14="http://schemas.microsoft.com/office/powerpoint/2010/main" val="3042292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Tools include: </a:t>
            </a:r>
          </a:p>
          <a:p>
            <a:pPr marL="171450" indent="-171450">
              <a:buFont typeface="Arial" panose="020B0604020202020204" pitchFamily="34" charset="0"/>
              <a:buChar char="•"/>
            </a:pPr>
            <a:r>
              <a:rPr lang="en-US" baseline="0" dirty="0"/>
              <a:t>Student pages </a:t>
            </a:r>
          </a:p>
          <a:p>
            <a:pPr marL="171450" indent="-171450">
              <a:buFont typeface="Arial" panose="020B0604020202020204" pitchFamily="34" charset="0"/>
              <a:buChar char="•"/>
            </a:pPr>
            <a:r>
              <a:rPr lang="en-US" baseline="0" dirty="0"/>
              <a:t>Teacher pages </a:t>
            </a:r>
          </a:p>
          <a:p>
            <a:pPr marL="171450" indent="-171450">
              <a:buFont typeface="Arial" panose="020B0604020202020204" pitchFamily="34" charset="0"/>
              <a:buChar char="•"/>
            </a:pPr>
            <a:r>
              <a:rPr lang="en-US" baseline="0" dirty="0"/>
              <a:t>Links to Additional Resources </a:t>
            </a:r>
          </a:p>
          <a:p>
            <a:endParaRPr lang="en-US" dirty="0"/>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18</a:t>
            </a:fld>
            <a:endParaRPr lang="en-US"/>
          </a:p>
        </p:txBody>
      </p:sp>
    </p:spTree>
    <p:extLst>
      <p:ext uri="{BB962C8B-B14F-4D97-AF65-F5344CB8AC3E}">
        <p14:creationId xmlns:p14="http://schemas.microsoft.com/office/powerpoint/2010/main" val="125737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Example student page </a:t>
            </a:r>
          </a:p>
          <a:p>
            <a:endParaRPr lang="en-US" dirty="0"/>
          </a:p>
          <a:p>
            <a:r>
              <a:rPr lang="en-US" dirty="0"/>
              <a:t>One</a:t>
            </a:r>
            <a:r>
              <a:rPr lang="en-US" baseline="0" dirty="0"/>
              <a:t> of the exciting features of the e-units are that</a:t>
            </a:r>
            <a:r>
              <a:rPr lang="en-US" dirty="0"/>
              <a:t> student pages are both printable and fillable.  These pages can also be downloaded and saved to your computer. </a:t>
            </a:r>
          </a:p>
        </p:txBody>
      </p:sp>
      <p:sp>
        <p:nvSpPr>
          <p:cNvPr id="4" name="Slide Number Placeholder 3"/>
          <p:cNvSpPr>
            <a:spLocks noGrp="1"/>
          </p:cNvSpPr>
          <p:nvPr>
            <p:ph type="sldNum" sz="quarter" idx="10"/>
          </p:nvPr>
        </p:nvSpPr>
        <p:spPr/>
        <p:txBody>
          <a:bodyPr/>
          <a:lstStyle/>
          <a:p>
            <a:fld id="{BF3BE3DC-0A4D-4FF6-8341-209D9F45ECE2}" type="slidenum">
              <a:rPr lang="en-US" smtClean="0"/>
              <a:t>19</a:t>
            </a:fld>
            <a:endParaRPr lang="en-US"/>
          </a:p>
        </p:txBody>
      </p:sp>
    </p:spTree>
    <p:extLst>
      <p:ext uri="{BB962C8B-B14F-4D97-AF65-F5344CB8AC3E}">
        <p14:creationId xmlns:p14="http://schemas.microsoft.com/office/powerpoint/2010/main" val="69396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Use this slide to explain that </a:t>
            </a:r>
            <a:r>
              <a:rPr lang="en-US" baseline="0" dirty="0" err="1"/>
              <a:t>Treemendous</a:t>
            </a:r>
            <a:r>
              <a:rPr lang="en-US" baseline="0" dirty="0"/>
              <a:t> Science! is organized around three levels – Level A corresponding to approximately Kindergarten, Level B to 1</a:t>
            </a:r>
            <a:r>
              <a:rPr lang="en-US" baseline="30000" dirty="0"/>
              <a:t>st</a:t>
            </a:r>
            <a:r>
              <a:rPr lang="en-US" baseline="0" dirty="0"/>
              <a:t> Grade and Level C to 2</a:t>
            </a:r>
            <a:r>
              <a:rPr lang="en-US" baseline="30000" dirty="0"/>
              <a:t>nd</a:t>
            </a:r>
            <a:r>
              <a:rPr lang="en-US" baseline="0" dirty="0"/>
              <a:t> Grade. </a:t>
            </a:r>
          </a:p>
          <a:p>
            <a:endParaRPr lang="en-US" dirty="0"/>
          </a:p>
          <a:p>
            <a:r>
              <a:rPr lang="en-US" dirty="0"/>
              <a:t>Each level has a set of activities tailored to its target grade level. An activity may occur in all levels, but with slight variations to accommodate different levels of learners (as in Adopt</a:t>
            </a:r>
            <a:r>
              <a:rPr lang="en-US" baseline="0" dirty="0"/>
              <a:t> a Tree), </a:t>
            </a:r>
            <a:r>
              <a:rPr lang="en-US" dirty="0"/>
              <a:t>or it may occur in only one level.</a:t>
            </a:r>
          </a:p>
          <a:p>
            <a:endParaRPr lang="en-US" dirty="0"/>
          </a:p>
          <a:p>
            <a:r>
              <a:rPr lang="en-US" dirty="0"/>
              <a:t>PLT recognizes that the K-2 grade band represents a time of great adjustment, knowledge gain, and personal growth, with different children developing at different paces. To accommodate this variability, teachers can choose activities from one level, or select activities from multiple levels to meet the specific needs of their students.</a:t>
            </a:r>
          </a:p>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4224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3</a:t>
            </a:fld>
            <a:endParaRPr lang="en-US"/>
          </a:p>
        </p:txBody>
      </p:sp>
    </p:spTree>
    <p:extLst>
      <p:ext uri="{BB962C8B-B14F-4D97-AF65-F5344CB8AC3E}">
        <p14:creationId xmlns:p14="http://schemas.microsoft.com/office/powerpoint/2010/main" val="91378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to share different ways that teachers might use the three levels in the </a:t>
            </a:r>
            <a:r>
              <a:rPr lang="en-US" baseline="0" dirty="0" err="1"/>
              <a:t>Treemendous</a:t>
            </a:r>
            <a:r>
              <a:rPr lang="en-US" baseline="0" dirty="0"/>
              <a:t> Science! e-unit – either working alone or as part of a teaching team.</a:t>
            </a:r>
          </a:p>
          <a:p>
            <a:endParaRPr lang="en-US" baseline="0" dirty="0"/>
          </a:p>
          <a:p>
            <a:r>
              <a:rPr lang="en-US" baseline="0" dirty="0"/>
              <a:t>In one option, they could take parts from each of the Levels to individualize instruction for their students.</a:t>
            </a:r>
          </a:p>
          <a:p>
            <a:endParaRPr lang="en-US" baseline="0" dirty="0"/>
          </a:p>
          <a:p>
            <a:r>
              <a:rPr lang="en-US" baseline="0" dirty="0"/>
              <a:t>In a second option, they could work with other teachers in the team to teach Level A in kindergarten, Level B in first grade and Level C in second grade, thus enabling the same cohort of students to build on and refine their content knowledge over time.</a:t>
            </a:r>
          </a:p>
          <a:p>
            <a:endParaRPr lang="en-US" baseline="0" dirty="0"/>
          </a:p>
          <a:p>
            <a:r>
              <a:rPr lang="en-US" baseline="0" dirty="0"/>
              <a:t>In yet a third option, they could teach the three level consecutively within the same year, allowing students to gain an in-depth understanding of the unit content.</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555478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Standards Connections</a:t>
            </a:r>
            <a:r>
              <a:rPr lang="en-US" baseline="0" dirty="0"/>
              <a:t> in the appendices is a listing of all of the connections for the entire unit that are identified by the pop-up feature.</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22</a:t>
            </a:fld>
            <a:endParaRPr lang="en-US"/>
          </a:p>
        </p:txBody>
      </p:sp>
    </p:spTree>
    <p:extLst>
      <p:ext uri="{BB962C8B-B14F-4D97-AF65-F5344CB8AC3E}">
        <p14:creationId xmlns:p14="http://schemas.microsoft.com/office/powerpoint/2010/main" val="135680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Books and Other Resources</a:t>
            </a:r>
            <a:r>
              <a:rPr lang="en-US" baseline="0" dirty="0"/>
              <a:t> in the appendices is a listing of all websites, books, and other resources for the unit as a whole as well as activity-by-activity resources to support teaching of the unit.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that for Carbon &amp; Climate, the appendix is called Additional Resources.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Also note that for </a:t>
            </a:r>
            <a:r>
              <a:rPr lang="en-US" baseline="0" dirty="0" err="1"/>
              <a:t>Treemendous</a:t>
            </a:r>
            <a:r>
              <a:rPr lang="en-US" baseline="0" dirty="0"/>
              <a:t> Science! relevant Literature Connections are contained in the Enrich tab</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23</a:t>
            </a:fld>
            <a:endParaRPr lang="en-US"/>
          </a:p>
        </p:txBody>
      </p:sp>
    </p:spTree>
    <p:extLst>
      <p:ext uri="{BB962C8B-B14F-4D97-AF65-F5344CB8AC3E}">
        <p14:creationId xmlns:p14="http://schemas.microsoft.com/office/powerpoint/2010/main" val="216840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PLT Conceptual</a:t>
            </a:r>
            <a:r>
              <a:rPr lang="en-US" baseline="0" dirty="0"/>
              <a:t> Framework serves as a foundation for all of PLT’s curriculum materials.</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24</a:t>
            </a:fld>
            <a:endParaRPr lang="en-US"/>
          </a:p>
        </p:txBody>
      </p:sp>
    </p:spTree>
    <p:extLst>
      <p:ext uri="{BB962C8B-B14F-4D97-AF65-F5344CB8AC3E}">
        <p14:creationId xmlns:p14="http://schemas.microsoft.com/office/powerpoint/2010/main" val="330890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a:t>
            </a:r>
            <a:r>
              <a:rPr lang="en-US" baseline="0" dirty="0"/>
              <a:t> slide (and/or the others) </a:t>
            </a:r>
            <a:r>
              <a:rPr lang="en-US" dirty="0"/>
              <a:t>to highlight relevant appendices for your audience; they include:</a:t>
            </a:r>
          </a:p>
          <a:p>
            <a:pPr marL="171450" indent="-171450">
              <a:buFont typeface="Arial" panose="020B0604020202020204" pitchFamily="34" charset="0"/>
              <a:buChar char="•"/>
            </a:pPr>
            <a:r>
              <a:rPr lang="en-US" dirty="0"/>
              <a:t>Standards Connections</a:t>
            </a:r>
          </a:p>
          <a:p>
            <a:pPr marL="171450" indent="-171450">
              <a:buFont typeface="Arial" panose="020B0604020202020204" pitchFamily="34" charset="0"/>
              <a:buChar char="•"/>
            </a:pPr>
            <a:r>
              <a:rPr lang="en-US" dirty="0"/>
              <a:t>Books and Other Resources (or </a:t>
            </a:r>
            <a:r>
              <a:rPr lang="en-US" baseline="0" dirty="0"/>
              <a:t>Additional Resources) </a:t>
            </a:r>
            <a:endParaRPr lang="en-US" dirty="0"/>
          </a:p>
          <a:p>
            <a:pPr marL="171450" indent="-171450">
              <a:buFont typeface="Arial" panose="020B0604020202020204" pitchFamily="34" charset="0"/>
              <a:buChar char="•"/>
            </a:pPr>
            <a:r>
              <a:rPr lang="en-US" dirty="0"/>
              <a:t>PLT Conceptual Framework</a:t>
            </a:r>
          </a:p>
          <a:p>
            <a:pPr marL="171450" indent="-171450">
              <a:buFont typeface="Arial" panose="020B0604020202020204" pitchFamily="34" charset="0"/>
              <a:buChar char="•"/>
            </a:pPr>
            <a:r>
              <a:rPr lang="en-US" dirty="0"/>
              <a:t>Acknowledgements</a:t>
            </a:r>
          </a:p>
          <a:p>
            <a:pPr marL="171450" indent="-171450">
              <a:buFont typeface="Arial" panose="020B0604020202020204" pitchFamily="34" charset="0"/>
              <a:buChar char="•"/>
            </a:pPr>
            <a:r>
              <a:rPr lang="en-US" dirty="0"/>
              <a:t>Technical Support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Technical Support answers</a:t>
            </a:r>
            <a:r>
              <a:rPr lang="en-US" baseline="0" dirty="0"/>
              <a:t> common technical questions to help troubleshoot potential problems with accessing and using the e-units. Questions relate to potential issues experienced with internet browsers, student pages, quizzes and Google Classroom.</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25</a:t>
            </a:fld>
            <a:endParaRPr lang="en-US"/>
          </a:p>
        </p:txBody>
      </p:sp>
    </p:spTree>
    <p:extLst>
      <p:ext uri="{BB962C8B-B14F-4D97-AF65-F5344CB8AC3E}">
        <p14:creationId xmlns:p14="http://schemas.microsoft.com/office/powerpoint/2010/main" val="1402750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Energy in Ecosystems e-unit contains lots of resources and materials to support teaching the activities. </a:t>
            </a:r>
          </a:p>
        </p:txBody>
      </p:sp>
      <p:sp>
        <p:nvSpPr>
          <p:cNvPr id="4" name="Slide Number Placeholder 3"/>
          <p:cNvSpPr>
            <a:spLocks noGrp="1"/>
          </p:cNvSpPr>
          <p:nvPr>
            <p:ph type="sldNum" sz="quarter" idx="10"/>
          </p:nvPr>
        </p:nvSpPr>
        <p:spPr/>
        <p:txBody>
          <a:bodyPr/>
          <a:lstStyle/>
          <a:p>
            <a:fld id="{C9D74970-9236-4A01-B356-D9FADC25982B}" type="slidenum">
              <a:rPr lang="en-US" smtClean="0"/>
              <a:t>26</a:t>
            </a:fld>
            <a:endParaRPr lang="en-US"/>
          </a:p>
        </p:txBody>
      </p:sp>
    </p:spTree>
    <p:extLst>
      <p:ext uri="{BB962C8B-B14F-4D97-AF65-F5344CB8AC3E}">
        <p14:creationId xmlns:p14="http://schemas.microsoft.com/office/powerpoint/2010/main" val="110023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desired, insert your state specific contact information or upcoming workshop details.</a:t>
            </a:r>
          </a:p>
        </p:txBody>
      </p:sp>
      <p:sp>
        <p:nvSpPr>
          <p:cNvPr id="4" name="Slide Number Placeholder 3"/>
          <p:cNvSpPr>
            <a:spLocks noGrp="1"/>
          </p:cNvSpPr>
          <p:nvPr>
            <p:ph type="sldNum" sz="quarter" idx="10"/>
          </p:nvPr>
        </p:nvSpPr>
        <p:spPr/>
        <p:txBody>
          <a:bodyPr/>
          <a:lstStyle/>
          <a:p>
            <a:fld id="{BF3BE3DC-0A4D-4FF6-8341-209D9F45ECE2}" type="slidenum">
              <a:rPr lang="en-US" smtClean="0"/>
              <a:t>27</a:t>
            </a:fld>
            <a:endParaRPr lang="en-US"/>
          </a:p>
        </p:txBody>
      </p:sp>
    </p:spTree>
    <p:extLst>
      <p:ext uri="{BB962C8B-B14F-4D97-AF65-F5344CB8AC3E}">
        <p14:creationId xmlns:p14="http://schemas.microsoft.com/office/powerpoint/2010/main" val="9854458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to update the red text with your workshop-specific information.</a:t>
            </a:r>
          </a:p>
          <a:p>
            <a:endParaRPr lang="en-US" dirty="0"/>
          </a:p>
          <a:p>
            <a:r>
              <a:rPr lang="en-US" dirty="0"/>
              <a:t>Distribute any evaluation forms at this time, tying survey questions to the intended workshop outcome, as appropriate. </a:t>
            </a:r>
          </a:p>
        </p:txBody>
      </p:sp>
      <p:sp>
        <p:nvSpPr>
          <p:cNvPr id="4" name="Slide Number Placeholder 3"/>
          <p:cNvSpPr>
            <a:spLocks noGrp="1"/>
          </p:cNvSpPr>
          <p:nvPr>
            <p:ph type="sldNum" sz="quarter" idx="10"/>
          </p:nvPr>
        </p:nvSpPr>
        <p:spPr/>
        <p:txBody>
          <a:bodyPr/>
          <a:lstStyle/>
          <a:p>
            <a:fld id="{BF3BE3DC-0A4D-4FF6-8341-209D9F45ECE2}" type="slidenum">
              <a:rPr lang="en-US" smtClean="0"/>
              <a:t>28</a:t>
            </a:fld>
            <a:endParaRPr lang="en-US"/>
          </a:p>
        </p:txBody>
      </p:sp>
    </p:spTree>
    <p:extLst>
      <p:ext uri="{BB962C8B-B14F-4D97-AF65-F5344CB8AC3E}">
        <p14:creationId xmlns:p14="http://schemas.microsoft.com/office/powerpoint/2010/main" val="65115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4</a:t>
            </a:fld>
            <a:endParaRPr lang="en-US"/>
          </a:p>
        </p:txBody>
      </p:sp>
    </p:spTree>
    <p:extLst>
      <p:ext uri="{BB962C8B-B14F-4D97-AF65-F5344CB8AC3E}">
        <p14:creationId xmlns:p14="http://schemas.microsoft.com/office/powerpoint/2010/main" val="218708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a:t>
            </a:r>
            <a:r>
              <a:rPr lang="en-US" baseline="0" dirty="0"/>
              <a:t> this slide to introduce the </a:t>
            </a:r>
            <a:r>
              <a:rPr lang="en-US" dirty="0"/>
              <a:t>PLT E-Units</a:t>
            </a:r>
            <a:r>
              <a:rPr lang="en-US" baseline="0" dirty="0"/>
              <a:t> in general, pointing out that PLT </a:t>
            </a:r>
            <a:r>
              <a:rPr lang="en-US" dirty="0"/>
              <a:t>began with the standards and NGSS’s three-dimensional approach in the initial design of the unit.</a:t>
            </a:r>
            <a:r>
              <a:rPr lang="en-US" baseline="0" dirty="0"/>
              <a:t>  </a:t>
            </a:r>
            <a:endParaRPr lang="en-US" dirty="0"/>
          </a:p>
          <a:p>
            <a:endParaRPr lang="en-US" dirty="0"/>
          </a:p>
          <a:p>
            <a:r>
              <a:rPr lang="en-US" dirty="0"/>
              <a:t>In addition, the e-units are aligned with two other academic benchmarks: Common Core (ELA and Math), and The </a:t>
            </a:r>
            <a:r>
              <a:rPr lang="en-US" b="1" dirty="0"/>
              <a:t>College, Career, and Civic Life </a:t>
            </a:r>
            <a:r>
              <a:rPr lang="en-US" dirty="0"/>
              <a:t>(C3) Framework for Social Studies.</a:t>
            </a:r>
          </a:p>
        </p:txBody>
      </p:sp>
      <p:sp>
        <p:nvSpPr>
          <p:cNvPr id="4" name="Slide Number Placeholder 3"/>
          <p:cNvSpPr>
            <a:spLocks noGrp="1"/>
          </p:cNvSpPr>
          <p:nvPr>
            <p:ph type="sldNum" sz="quarter" idx="10"/>
          </p:nvPr>
        </p:nvSpPr>
        <p:spPr/>
        <p:txBody>
          <a:bodyPr/>
          <a:lstStyle/>
          <a:p>
            <a:fld id="{BF3BE3DC-0A4D-4FF6-8341-209D9F45ECE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3456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Use this slide to point out that the e-units have</a:t>
            </a:r>
            <a:r>
              <a:rPr lang="en-US" sz="1200" baseline="0" dirty="0"/>
              <a:t> built-in unit assessments. They include pre-assessment instruments, such as this one from </a:t>
            </a:r>
            <a:r>
              <a:rPr lang="en-US" sz="1200" dirty="0"/>
              <a:t>the Carbon &amp; Climate unit for grades 6-8, which</a:t>
            </a:r>
            <a:r>
              <a:rPr lang="en-US" sz="1200" baseline="0" dirty="0"/>
              <a:t> helps </a:t>
            </a:r>
            <a:r>
              <a:rPr lang="en-US" sz="1200" dirty="0"/>
              <a:t>teachers determine their students’ prior knowledge on the topic.</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6</a:t>
            </a:fld>
            <a:endParaRPr lang="en-US"/>
          </a:p>
        </p:txBody>
      </p:sp>
    </p:spTree>
    <p:extLst>
      <p:ext uri="{BB962C8B-B14F-4D97-AF65-F5344CB8AC3E}">
        <p14:creationId xmlns:p14="http://schemas.microsoft.com/office/powerpoint/2010/main" val="233402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e-units also include post-assessment</a:t>
            </a:r>
            <a:r>
              <a:rPr lang="en-US" sz="1200" baseline="0" dirty="0"/>
              <a:t> instruments, that include the same true/false and multiple choice questions as the pre-assessment as well as more open-ended questions (as on the first two pages of the Carbon &amp; Climate post-assessment) </a:t>
            </a:r>
            <a:r>
              <a:rPr lang="en-US" sz="1200" dirty="0"/>
              <a:t>to help teachers determine student knowledge gains over time.</a:t>
            </a:r>
          </a:p>
          <a:p>
            <a:endParaRPr lang="en-US" sz="1200" dirty="0"/>
          </a:p>
          <a:p>
            <a:r>
              <a:rPr lang="en-US" sz="1200" dirty="0"/>
              <a:t>In</a:t>
            </a:r>
            <a:r>
              <a:rPr lang="en-US" sz="1200" baseline="0" dirty="0"/>
              <a:t> addition to the unit-level assessments, each e-unit also includes activity-level evaluation options and assessment rubrics to help teachers conduct formative assessments at various points throughout the unit.</a:t>
            </a:r>
            <a:endParaRPr lang="en-US" dirty="0"/>
          </a:p>
        </p:txBody>
      </p:sp>
      <p:sp>
        <p:nvSpPr>
          <p:cNvPr id="4" name="Slide Number Placeholder 3"/>
          <p:cNvSpPr>
            <a:spLocks noGrp="1"/>
          </p:cNvSpPr>
          <p:nvPr>
            <p:ph type="sldNum" sz="quarter" idx="10"/>
          </p:nvPr>
        </p:nvSpPr>
        <p:spPr/>
        <p:txBody>
          <a:bodyPr/>
          <a:lstStyle/>
          <a:p>
            <a:fld id="{BF3BE3DC-0A4D-4FF6-8341-209D9F45ECE2}" type="slidenum">
              <a:rPr lang="en-US" smtClean="0"/>
              <a:t>7</a:t>
            </a:fld>
            <a:endParaRPr lang="en-US"/>
          </a:p>
        </p:txBody>
      </p:sp>
    </p:spTree>
    <p:extLst>
      <p:ext uri="{BB962C8B-B14F-4D97-AF65-F5344CB8AC3E}">
        <p14:creationId xmlns:p14="http://schemas.microsoft.com/office/powerpoint/2010/main" val="2659507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PLT has 3 e-units available at this time, each for a different grade level band. </a:t>
            </a:r>
          </a:p>
          <a:p>
            <a:endParaRPr lang="en-US" dirty="0"/>
          </a:p>
          <a:p>
            <a:r>
              <a:rPr lang="en-US" dirty="0"/>
              <a:t>This slide contains links to the three live e-unit websites. Click on one of</a:t>
            </a:r>
            <a:r>
              <a:rPr lang="en-US" baseline="0" dirty="0"/>
              <a:t> the pictures (or on the URL) to go to that e-unit. </a:t>
            </a:r>
            <a:r>
              <a:rPr lang="en-US" dirty="0"/>
              <a:t>You must be logged into your e-unit account in advance to access the embedded links. </a:t>
            </a:r>
          </a:p>
          <a:p>
            <a:endParaRPr lang="en-US" dirty="0"/>
          </a:p>
          <a:p>
            <a:r>
              <a:rPr lang="en-US" dirty="0"/>
              <a:t>Subsequent slides provide screen shot images from the Energy in Ecosystems unit if </a:t>
            </a:r>
            <a:r>
              <a:rPr lang="en-US" dirty="0" err="1"/>
              <a:t>wifi</a:t>
            </a:r>
            <a:r>
              <a:rPr lang="en-US" dirty="0"/>
              <a:t> is not available or reliable.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1A66FD-88AA-4427-9119-FF306C8BDC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61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Us this and the following slides to walk through a sample E-Unit (Energy in Ecosystems for Grades 3-5). Each unit has an introduction that includes many useful sections. Pick one or two to highlight, such as the Learning Progressions or L</a:t>
            </a:r>
            <a:r>
              <a:rPr lang="en-US" sz="1200" kern="1200" dirty="0">
                <a:solidFill>
                  <a:schemeClr val="tx1"/>
                </a:solidFill>
                <a:effectLst/>
                <a:latin typeface="+mn-lt"/>
                <a:ea typeface="+mn-ea"/>
                <a:cs typeface="+mn-cs"/>
              </a:rPr>
              <a:t>esson Planning Timeline and Tips.</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0789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Use this slide and those that follow to explain the e-unit navigation and layout.</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Be sure to review the unit-level blue left-hand navigation bar, as well as the gray tabs across the top for individual activities.</a:t>
            </a:r>
          </a:p>
        </p:txBody>
      </p:sp>
      <p:sp>
        <p:nvSpPr>
          <p:cNvPr id="4" name="Slide Number Placeholder 3"/>
          <p:cNvSpPr>
            <a:spLocks noGrp="1"/>
          </p:cNvSpPr>
          <p:nvPr>
            <p:ph type="sldNum" sz="quarter" idx="10"/>
          </p:nvPr>
        </p:nvSpPr>
        <p:spPr/>
        <p:txBody>
          <a:bodyPr/>
          <a:lstStyle/>
          <a:p>
            <a:fld id="{7D1A66FD-88AA-4427-9119-FF306C8BDC3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833113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33289"/>
            <a:ext cx="7772400" cy="1470025"/>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4771080"/>
            <a:ext cx="6400800" cy="1752600"/>
          </a:xfrm>
        </p:spPr>
        <p:txBody>
          <a:bodyPr>
            <a:normAutofit/>
          </a:bodyPr>
          <a:lstStyle>
            <a:lvl1pPr marL="0" indent="0" algn="ctr">
              <a:buNone/>
              <a:defRPr sz="2800">
                <a:solidFill>
                  <a:srgbClr val="7030A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7733606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lgn="ct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2057401"/>
            <a:ext cx="8229600" cy="464820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774885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7030A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63397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838200"/>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057401"/>
            <a:ext cx="4038600" cy="4648200"/>
          </a:xfrm>
        </p:spPr>
        <p:txBody>
          <a:bodyPr/>
          <a:lstStyle>
            <a:lvl1pPr>
              <a:defRPr sz="2800">
                <a:solidFill>
                  <a:srgbClr val="7030A0"/>
                </a:solidFill>
              </a:defRPr>
            </a:lvl1pPr>
            <a:lvl2pPr>
              <a:defRPr sz="2400">
                <a:solidFill>
                  <a:srgbClr val="7030A0"/>
                </a:solidFill>
              </a:defRPr>
            </a:lvl2pPr>
            <a:lvl3pPr>
              <a:defRPr sz="2000">
                <a:solidFill>
                  <a:srgbClr val="7030A0"/>
                </a:solidFill>
              </a:defRPr>
            </a:lvl3pPr>
            <a:lvl4pPr>
              <a:defRPr sz="1800">
                <a:solidFill>
                  <a:srgbClr val="7030A0"/>
                </a:solidFill>
              </a:defRPr>
            </a:lvl4pPr>
            <a:lvl5pPr>
              <a:defRPr sz="1800">
                <a:solidFill>
                  <a:srgbClr val="7030A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49348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057401"/>
            <a:ext cx="8229600" cy="609600"/>
          </a:xfrm>
        </p:spPr>
        <p:txBody>
          <a:bodyPr anchor="ctr"/>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43200"/>
            <a:ext cx="4040188"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5" y="2743200"/>
            <a:ext cx="4041775" cy="3995545"/>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86674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99"/>
            <a:ext cx="8229600" cy="838201"/>
          </a:xfrm>
        </p:spPr>
        <p:txBody>
          <a:bodyPr>
            <a:normAutofit/>
          </a:bodyPr>
          <a:lstStyle>
            <a:lvl1pPr>
              <a:defRPr sz="3600" b="1">
                <a:solidFill>
                  <a:srgbClr val="7030A0"/>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147695"/>
            <a:ext cx="4040188"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787457"/>
            <a:ext cx="4040188"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147695"/>
            <a:ext cx="4041775" cy="639762"/>
          </a:xfrm>
        </p:spPr>
        <p:txBody>
          <a:bodyPr anchor="b"/>
          <a:lstStyle>
            <a:lvl1pPr marL="0" indent="0">
              <a:buNone/>
              <a:defRPr sz="2400" b="1">
                <a:solidFill>
                  <a:srgbClr val="7030A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787457"/>
            <a:ext cx="4041775" cy="3951288"/>
          </a:xfrm>
        </p:spPr>
        <p:txBody>
          <a:bodyPr/>
          <a:lstStyle>
            <a:lvl1pPr>
              <a:defRPr sz="2400">
                <a:solidFill>
                  <a:srgbClr val="7030A0"/>
                </a:solidFill>
              </a:defRPr>
            </a:lvl1pPr>
            <a:lvl2pPr>
              <a:defRPr sz="2000">
                <a:solidFill>
                  <a:srgbClr val="7030A0"/>
                </a:solidFill>
              </a:defRPr>
            </a:lvl2pPr>
            <a:lvl3pPr>
              <a:defRPr sz="1800">
                <a:solidFill>
                  <a:srgbClr val="7030A0"/>
                </a:solidFill>
              </a:defRPr>
            </a:lvl3pPr>
            <a:lvl4pPr>
              <a:defRPr sz="1600">
                <a:solidFill>
                  <a:srgbClr val="7030A0"/>
                </a:solidFill>
              </a:defRPr>
            </a:lvl4pPr>
            <a:lvl5pPr>
              <a:defRPr sz="1600">
                <a:solidFill>
                  <a:srgbClr val="7030A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9938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26926"/>
            <a:ext cx="8229600" cy="1143000"/>
          </a:xfrm>
        </p:spPr>
        <p:txBody>
          <a:bodyPr/>
          <a:lstStyle>
            <a:lvl1pPr>
              <a:defRPr>
                <a:solidFill>
                  <a:srgbClr val="7030A0"/>
                </a:solidFill>
              </a:defRPr>
            </a:lvl1pPr>
          </a:lstStyle>
          <a:p>
            <a:r>
              <a:rPr lang="en-US"/>
              <a:t>Click to edit Master title style</a:t>
            </a:r>
          </a:p>
        </p:txBody>
      </p:sp>
    </p:spTree>
    <p:extLst>
      <p:ext uri="{BB962C8B-B14F-4D97-AF65-F5344CB8AC3E}">
        <p14:creationId xmlns:p14="http://schemas.microsoft.com/office/powerpoint/2010/main" val="344655034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129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07582"/>
            <a:ext cx="3008313" cy="1162050"/>
          </a:xfrm>
        </p:spPr>
        <p:txBody>
          <a:bodyPr anchor="b"/>
          <a:lstStyle>
            <a:lvl1pPr algn="l">
              <a:defRPr sz="2000" b="1">
                <a:solidFill>
                  <a:srgbClr val="7030A0"/>
                </a:solidFill>
              </a:defRPr>
            </a:lvl1pPr>
          </a:lstStyle>
          <a:p>
            <a:r>
              <a:rPr lang="en-US"/>
              <a:t>Click to edit Master title style</a:t>
            </a:r>
          </a:p>
        </p:txBody>
      </p:sp>
      <p:sp>
        <p:nvSpPr>
          <p:cNvPr id="3" name="Content Placeholder 2"/>
          <p:cNvSpPr>
            <a:spLocks noGrp="1"/>
          </p:cNvSpPr>
          <p:nvPr>
            <p:ph idx="1"/>
          </p:nvPr>
        </p:nvSpPr>
        <p:spPr>
          <a:xfrm>
            <a:off x="3575050" y="1107582"/>
            <a:ext cx="5111750" cy="5630569"/>
          </a:xfrm>
        </p:spPr>
        <p:txBody>
          <a:bodyPr/>
          <a:lstStyle>
            <a:lvl1pPr>
              <a:defRPr sz="3200">
                <a:solidFill>
                  <a:srgbClr val="7030A0"/>
                </a:solidFill>
              </a:defRPr>
            </a:lvl1pPr>
            <a:lvl2pPr>
              <a:defRPr sz="2800">
                <a:solidFill>
                  <a:srgbClr val="7030A0"/>
                </a:solidFill>
              </a:defRPr>
            </a:lvl2pPr>
            <a:lvl3pPr>
              <a:defRPr sz="2400">
                <a:solidFill>
                  <a:srgbClr val="7030A0"/>
                </a:solidFill>
              </a:defRPr>
            </a:lvl3pPr>
            <a:lvl4pPr>
              <a:defRPr sz="2000">
                <a:solidFill>
                  <a:srgbClr val="7030A0"/>
                </a:solidFill>
              </a:defRPr>
            </a:lvl4pPr>
            <a:lvl5pPr>
              <a:defRPr sz="2000">
                <a:solidFill>
                  <a:srgbClr val="7030A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269632"/>
            <a:ext cx="3008313" cy="4468519"/>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53031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97768"/>
            <a:ext cx="5486400" cy="566738"/>
          </a:xfrm>
        </p:spPr>
        <p:txBody>
          <a:bodyPr anchor="b"/>
          <a:lstStyle>
            <a:lvl1pPr algn="l">
              <a:defRPr sz="2000" b="1">
                <a:solidFill>
                  <a:srgbClr val="7030A0"/>
                </a:solidFill>
              </a:defRPr>
            </a:lvl1pPr>
          </a:lstStyle>
          <a:p>
            <a:r>
              <a:rPr lang="en-US"/>
              <a:t>Click to edit Master title style</a:t>
            </a:r>
          </a:p>
        </p:txBody>
      </p:sp>
      <p:sp>
        <p:nvSpPr>
          <p:cNvPr id="3" name="Picture Placeholder 2"/>
          <p:cNvSpPr>
            <a:spLocks noGrp="1"/>
          </p:cNvSpPr>
          <p:nvPr>
            <p:ph type="pic" idx="1"/>
          </p:nvPr>
        </p:nvSpPr>
        <p:spPr>
          <a:xfrm>
            <a:off x="1792288" y="1109943"/>
            <a:ext cx="5486400" cy="4114800"/>
          </a:xfrm>
        </p:spPr>
        <p:txBody>
          <a:bodyPr/>
          <a:lstStyle>
            <a:lvl1pPr marL="0" indent="0">
              <a:buNone/>
              <a:defRPr sz="3200">
                <a:solidFill>
                  <a:srgbClr val="7030A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864506"/>
            <a:ext cx="5486400" cy="804862"/>
          </a:xfrm>
        </p:spPr>
        <p:txBody>
          <a:bodyPr/>
          <a:lstStyle>
            <a:lvl1pPr marL="0" indent="0">
              <a:buNone/>
              <a:defRPr sz="1400">
                <a:solidFill>
                  <a:srgbClr val="7030A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266554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0292"/>
            <a:ext cx="8229600" cy="1143000"/>
          </a:xfrm>
        </p:spPr>
        <p:txBody>
          <a:bodyPr/>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2266050"/>
            <a:ext cx="8229600" cy="4525963"/>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177884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35805"/>
            <a:ext cx="2057400" cy="5620104"/>
          </a:xfrm>
        </p:spPr>
        <p:txBody>
          <a:bodyPr vert="eaVert"/>
          <a:lstStyle>
            <a:lvl1pPr>
              <a:defRPr>
                <a:solidFill>
                  <a:srgbClr val="7030A0"/>
                </a:solidFill>
              </a:defRPr>
            </a:lvl1pPr>
          </a:lstStyle>
          <a:p>
            <a:r>
              <a:rPr lang="en-US"/>
              <a:t>Click to edit Master title style</a:t>
            </a:r>
          </a:p>
        </p:txBody>
      </p:sp>
      <p:sp>
        <p:nvSpPr>
          <p:cNvPr id="3" name="Vertical Text Placeholder 2"/>
          <p:cNvSpPr>
            <a:spLocks noGrp="1"/>
          </p:cNvSpPr>
          <p:nvPr>
            <p:ph type="body" orient="vert" idx="1"/>
          </p:nvPr>
        </p:nvSpPr>
        <p:spPr>
          <a:xfrm>
            <a:off x="457200" y="1135805"/>
            <a:ext cx="6019800" cy="5620104"/>
          </a:xfrm>
        </p:spPr>
        <p:txBody>
          <a:bodyPr vert="eaVert"/>
          <a:lstStyle>
            <a:lvl1pPr>
              <a:defRPr>
                <a:solidFill>
                  <a:srgbClr val="7030A0"/>
                </a:solidFill>
              </a:defRPr>
            </a:lvl1pPr>
            <a:lvl2pPr>
              <a:defRPr>
                <a:solidFill>
                  <a:srgbClr val="7030A0"/>
                </a:solidFill>
              </a:defRPr>
            </a:lvl2pPr>
            <a:lvl3pPr>
              <a:defRPr>
                <a:solidFill>
                  <a:srgbClr val="7030A0"/>
                </a:solidFill>
              </a:defRPr>
            </a:lvl3pPr>
            <a:lvl4pPr>
              <a:defRPr>
                <a:solidFill>
                  <a:srgbClr val="7030A0"/>
                </a:solidFill>
              </a:defRPr>
            </a:lvl4pPr>
            <a:lvl5pPr>
              <a:defRPr>
                <a:solidFill>
                  <a:srgbClr val="7030A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628221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7089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694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358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988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925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94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49D9E-DD1D-4E64-9F79-68242D15E9E2}" type="datetimeFigureOut">
              <a:rPr lang="en-US" smtClean="0"/>
              <a:pPr/>
              <a:t>3/27/2025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299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216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908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801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49D9E-DD1D-4E64-9F79-68242D15E9E2}" type="datetimeFigureOut">
              <a:rPr lang="en-US" smtClean="0"/>
              <a:pPr/>
              <a:t>3/27/2025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49D9E-DD1D-4E64-9F79-68242D15E9E2}" type="datetimeFigureOut">
              <a:rPr lang="en-US" smtClean="0"/>
              <a:pPr/>
              <a:t>3/27/2025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49D9E-DD1D-4E64-9F79-68242D15E9E2}" type="datetimeFigureOut">
              <a:rPr lang="en-US" smtClean="0"/>
              <a:pPr/>
              <a:t>3/27/2025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49D9E-DD1D-4E64-9F79-68242D15E9E2}" type="datetimeFigureOut">
              <a:rPr lang="en-US" smtClean="0"/>
              <a:pPr/>
              <a:t>3/27/2025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B96D6F-96CF-4137-A548-A2FA7BE1444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pPr/>
              <a:t>3/27/2025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0917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27492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962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txStyles>
    <p:titleStyle>
      <a:lvl1pPr algn="ctr" defTabSz="457200" rtl="0" eaLnBrk="1" latinLnBrk="0" hangingPunct="1">
        <a:spcBef>
          <a:spcPct val="0"/>
        </a:spcBef>
        <a:buNone/>
        <a:defRPr sz="4400" kern="1200">
          <a:solidFill>
            <a:srgbClr val="7030A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7030A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7030A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7030A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7030A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7030A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49D9E-DD1D-4E64-9F79-68242D15E9E2}" type="datetimeFigureOut">
              <a:rPr lang="en-US" smtClean="0">
                <a:solidFill>
                  <a:prstClr val="black">
                    <a:tint val="75000"/>
                  </a:prstClr>
                </a:solidFill>
              </a:rPr>
              <a:pPr/>
              <a:t>3/27/2025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B96D6F-96CF-4137-A548-A2FA7BE14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3425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3.xml"/><Relationship Id="rId6" Type="http://schemas.openxmlformats.org/officeDocument/2006/relationships/image" Target="../media/image27.pn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9.jpe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7.xml"/><Relationship Id="rId1" Type="http://schemas.openxmlformats.org/officeDocument/2006/relationships/themeOverride" Target="../theme/themeOverride1.xml"/><Relationship Id="rId6" Type="http://schemas.openxmlformats.org/officeDocument/2006/relationships/image" Target="../media/image32.jpg"/><Relationship Id="rId5" Type="http://schemas.openxmlformats.org/officeDocument/2006/relationships/image" Target="../media/image2.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hyperlink" Target="http://www.montana.edu/extension/forestry/projectlearningtre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7.xml"/><Relationship Id="rId7" Type="http://schemas.openxmlformats.org/officeDocument/2006/relationships/hyperlink" Target="http://eunit.plt.org/unit-topic/energy-in-ecosystems/" TargetMode="External"/><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7.png"/><Relationship Id="rId5" Type="http://schemas.openxmlformats.org/officeDocument/2006/relationships/hyperlink" Target="http://eunit.plt.org/unit-topic/carbon-and-climate/" TargetMode="External"/><Relationship Id="rId10" Type="http://schemas.openxmlformats.org/officeDocument/2006/relationships/image" Target="../media/image19.jpg"/><Relationship Id="rId4" Type="http://schemas.openxmlformats.org/officeDocument/2006/relationships/hyperlink" Target="PLT%20General%20Presentation2020.pptx" TargetMode="External"/><Relationship Id="rId9" Type="http://schemas.openxmlformats.org/officeDocument/2006/relationships/hyperlink" Target="http://eunit.plt.org/unit-topic/treemendous-scienc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851025"/>
          </a:xfrm>
        </p:spPr>
        <p:txBody>
          <a:bodyPr/>
          <a:lstStyle/>
          <a:p>
            <a:r>
              <a:rPr lang="en-US" dirty="0"/>
              <a:t>Project Learning Tree</a:t>
            </a:r>
          </a:p>
        </p:txBody>
      </p:sp>
      <p:sp>
        <p:nvSpPr>
          <p:cNvPr id="3" name="Subtitle 2"/>
          <p:cNvSpPr>
            <a:spLocks noGrp="1"/>
          </p:cNvSpPr>
          <p:nvPr>
            <p:ph type="subTitle" idx="1"/>
          </p:nvPr>
        </p:nvSpPr>
        <p:spPr>
          <a:xfrm>
            <a:off x="990600" y="4038600"/>
            <a:ext cx="7467600" cy="2362200"/>
          </a:xfrm>
        </p:spPr>
        <p:txBody>
          <a:bodyPr>
            <a:normAutofit fontScale="55000" lnSpcReduction="20000"/>
          </a:bodyPr>
          <a:lstStyle/>
          <a:p>
            <a:r>
              <a:rPr lang="en-US" sz="5900" dirty="0"/>
              <a:t>PLT’s E-Units: </a:t>
            </a:r>
          </a:p>
          <a:p>
            <a:r>
              <a:rPr lang="en-US" sz="5900" dirty="0">
                <a:solidFill>
                  <a:srgbClr val="FF0000"/>
                </a:solidFill>
              </a:rPr>
              <a:t>Workshop Title</a:t>
            </a:r>
          </a:p>
          <a:p>
            <a:endParaRPr lang="en-US" dirty="0">
              <a:solidFill>
                <a:srgbClr val="FF0000"/>
              </a:solidFill>
            </a:endParaRPr>
          </a:p>
          <a:p>
            <a:endParaRPr lang="en-US" dirty="0">
              <a:solidFill>
                <a:srgbClr val="FF0000"/>
              </a:solidFill>
            </a:endParaRPr>
          </a:p>
          <a:p>
            <a:r>
              <a:rPr lang="en-US" sz="4400" b="1" dirty="0">
                <a:solidFill>
                  <a:srgbClr val="FF0000"/>
                </a:solidFill>
              </a:rPr>
              <a:t>Presenter 1 Name</a:t>
            </a:r>
            <a:r>
              <a:rPr lang="en-US" sz="4400" dirty="0">
                <a:solidFill>
                  <a:srgbClr val="FF0000"/>
                </a:solidFill>
              </a:rPr>
              <a:t>, Presenter 1 Title</a:t>
            </a:r>
          </a:p>
          <a:p>
            <a:r>
              <a:rPr lang="en-US" sz="4400" b="1" dirty="0">
                <a:solidFill>
                  <a:srgbClr val="FF0000"/>
                </a:solidFill>
              </a:rPr>
              <a:t>Presenter 2 Name</a:t>
            </a:r>
            <a:r>
              <a:rPr lang="en-US" sz="4400" dirty="0">
                <a:solidFill>
                  <a:srgbClr val="FF0000"/>
                </a:solidFill>
              </a:rPr>
              <a:t>, Presenter 2 Title</a:t>
            </a:r>
          </a:p>
          <a:p>
            <a:endParaRPr lang="en-US" sz="4000" dirty="0"/>
          </a:p>
        </p:txBody>
      </p:sp>
    </p:spTree>
    <p:custDataLst>
      <p:tags r:id="rId1"/>
    </p:custDataLst>
    <p:extLst>
      <p:ext uri="{BB962C8B-B14F-4D97-AF65-F5344CB8AC3E}">
        <p14:creationId xmlns:p14="http://schemas.microsoft.com/office/powerpoint/2010/main" val="28105667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fe overvie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24" y="1298448"/>
            <a:ext cx="7122752"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1641359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ke backgroun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1298448"/>
            <a:ext cx="701039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120308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 of life background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33" y="1298448"/>
            <a:ext cx="7030534"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5064151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web of life activity instruction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89" y="1298448"/>
            <a:ext cx="7110423"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4503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rrelation inf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37" y="1298448"/>
            <a:ext cx="7059127"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5856333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38AC54" title="Energy in ecosystems activity instructions">
            <a:hlinkClick r:id="" action="ppaction://media"/>
          </p:cNvPr>
          <p:cNvPicPr>
            <a:picLocks noChangeAspect="1"/>
          </p:cNvPicPr>
          <p:nvPr>
            <a:videoFile r:link="rId2"/>
            <p:extLst>
              <p:ext uri="{DAA4B4D4-6D71-4841-9C94-3DE7FCFB9230}">
                <p14:media xmlns:p14="http://schemas.microsoft.com/office/powerpoint/2010/main" r:embed="rId3">
                  <p14:trim st="745" end="1614.6"/>
                </p14:media>
              </p:ext>
            </p:extLst>
          </p:nvPr>
        </p:nvPicPr>
        <p:blipFill>
          <a:blip r:embed="rId6"/>
          <a:stretch>
            <a:fillRect/>
          </a:stretch>
        </p:blipFill>
        <p:spPr>
          <a:xfrm>
            <a:off x="973002" y="1298448"/>
            <a:ext cx="7197996"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4051453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valuation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1265" y="1298448"/>
            <a:ext cx="6741470" cy="5303520"/>
          </a:xfrm>
          <a:prstGeom prst="rect">
            <a:avLst/>
          </a:prstGeom>
          <a:effectLst>
            <a:outerShdw blurRad="50800" dist="38100" dir="5400000" algn="t" rotWithShape="0">
              <a:prstClr val="black">
                <a:alpha val="40000"/>
              </a:prstClr>
            </a:outerShdw>
          </a:effectLst>
        </p:spPr>
      </p:pic>
      <p:pic>
        <p:nvPicPr>
          <p:cNvPr id="3" name="Picture 2" title="evaluation rubr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2200" y="3048000"/>
            <a:ext cx="2608735" cy="3376009"/>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193155243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enrichment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870" y="1298448"/>
            <a:ext cx="6728261"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2692245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ool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358" y="1298448"/>
            <a:ext cx="6747285"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420909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title="student handout "/>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0805" y="685799"/>
            <a:ext cx="4582391" cy="5930153"/>
          </a:xfrm>
          <a:prstGeom prst="rect">
            <a:avLst/>
          </a:prstGeom>
          <a:effectLst>
            <a:outerShdw blurRad="63500" sx="102000" sy="102000" algn="ctr" rotWithShape="0">
              <a:prstClr val="black">
                <a:alpha val="40000"/>
              </a:prstClr>
            </a:outerShdw>
          </a:effectLst>
        </p:spPr>
      </p:pic>
    </p:spTree>
    <p:custDataLst>
      <p:tags r:id="rId2"/>
    </p:custDataLst>
    <p:extLst>
      <p:ext uri="{BB962C8B-B14F-4D97-AF65-F5344CB8AC3E}">
        <p14:creationId xmlns:p14="http://schemas.microsoft.com/office/powerpoint/2010/main" val="1568088861"/>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SFI_00001_S_4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50" y="3200400"/>
            <a:ext cx="1888864"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Extforestry id 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122613"/>
            <a:ext cx="1371600" cy="141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76200" y="3200400"/>
            <a:ext cx="9296400" cy="3352800"/>
          </a:xfrm>
        </p:spPr>
        <p:txBody>
          <a:bodyPr rtlCol="0">
            <a:normAutofit/>
          </a:bodyPr>
          <a:lstStyle/>
          <a:p>
            <a:pPr eaLnBrk="1" hangingPunct="1">
              <a:lnSpc>
                <a:spcPct val="90000"/>
              </a:lnSpc>
              <a:defRPr/>
            </a:pPr>
            <a:r>
              <a:rPr lang="en-US" altLang="en-US" dirty="0"/>
              <a:t>Lexi Brown</a:t>
            </a:r>
          </a:p>
          <a:p>
            <a:pPr eaLnBrk="1" hangingPunct="1">
              <a:lnSpc>
                <a:spcPct val="90000"/>
              </a:lnSpc>
              <a:defRPr/>
            </a:pPr>
            <a:r>
              <a:rPr lang="en-US" altLang="en-US" dirty="0"/>
              <a:t>MSU Extension Forestry</a:t>
            </a:r>
          </a:p>
          <a:p>
            <a:pPr eaLnBrk="1" hangingPunct="1">
              <a:lnSpc>
                <a:spcPct val="90000"/>
              </a:lnSpc>
              <a:defRPr/>
            </a:pPr>
            <a:r>
              <a:rPr lang="en-US" altLang="en-US" dirty="0"/>
              <a:t>32 Campus Drive MS0606</a:t>
            </a:r>
          </a:p>
          <a:p>
            <a:pPr eaLnBrk="1" hangingPunct="1">
              <a:lnSpc>
                <a:spcPct val="90000"/>
              </a:lnSpc>
              <a:defRPr/>
            </a:pPr>
            <a:r>
              <a:rPr lang="en-US" altLang="en-US" dirty="0"/>
              <a:t>Missoula MT 59812-0606</a:t>
            </a:r>
          </a:p>
          <a:p>
            <a:pPr eaLnBrk="1" hangingPunct="1">
              <a:lnSpc>
                <a:spcPct val="90000"/>
              </a:lnSpc>
              <a:defRPr/>
            </a:pPr>
            <a:r>
              <a:rPr lang="en-US" altLang="en-US" dirty="0"/>
              <a:t>(406) 243-4706</a:t>
            </a:r>
          </a:p>
          <a:p>
            <a:pPr eaLnBrk="1" hangingPunct="1">
              <a:lnSpc>
                <a:spcPct val="90000"/>
              </a:lnSpc>
              <a:defRPr/>
            </a:pPr>
            <a:r>
              <a:rPr lang="en-US" altLang="en-US" dirty="0"/>
              <a:t>alexios.brown@montana.edu </a:t>
            </a:r>
          </a:p>
          <a:p>
            <a:pPr eaLnBrk="1" hangingPunct="1">
              <a:lnSpc>
                <a:spcPct val="90000"/>
              </a:lnSpc>
              <a:defRPr/>
            </a:pPr>
            <a:r>
              <a:rPr lang="en-US" altLang="en-US" sz="2400" dirty="0">
                <a:hlinkClick r:id="rId4"/>
              </a:rPr>
              <a:t>www.montana.edu/extension/forestry/projectlearningtree</a:t>
            </a:r>
            <a:r>
              <a:rPr lang="en-US" altLang="en-US" sz="2400" dirty="0"/>
              <a:t> </a:t>
            </a:r>
          </a:p>
          <a:p>
            <a:pPr eaLnBrk="1" fontAlgn="auto" hangingPunct="1">
              <a:spcAft>
                <a:spcPts val="0"/>
              </a:spcAft>
              <a:defRPr/>
            </a:pPr>
            <a:endParaRPr lang="en-US" dirty="0"/>
          </a:p>
        </p:txBody>
      </p:sp>
    </p:spTree>
    <p:extLst>
      <p:ext uri="{BB962C8B-B14F-4D97-AF65-F5344CB8AC3E}">
        <p14:creationId xmlns:p14="http://schemas.microsoft.com/office/powerpoint/2010/main" val="68302897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student coloring">
            <a:extLst>
              <a:ext uri="{FF2B5EF4-FFF2-40B4-BE49-F238E27FC236}">
                <a16:creationId xmlns:a16="http://schemas.microsoft.com/office/drawing/2014/main" id="{0E55B3C4-5A8E-4354-8403-8E82F91AEC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1972" y="4129630"/>
            <a:ext cx="2909627" cy="1934592"/>
          </a:xfrm>
          <a:prstGeom prst="rect">
            <a:avLst/>
          </a:prstGeom>
          <a:ln>
            <a:solidFill>
              <a:srgbClr val="000000"/>
            </a:solidFill>
          </a:ln>
        </p:spPr>
      </p:pic>
      <p:pic>
        <p:nvPicPr>
          <p:cNvPr id="21" name="Picture 20" title="student and magifier">
            <a:extLst>
              <a:ext uri="{FF2B5EF4-FFF2-40B4-BE49-F238E27FC236}">
                <a16:creationId xmlns:a16="http://schemas.microsoft.com/office/drawing/2014/main" id="{8FA27856-068F-4970-9C2B-7E6AB27063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10752" y="4150907"/>
            <a:ext cx="2877625" cy="1913315"/>
          </a:xfrm>
          <a:prstGeom prst="rect">
            <a:avLst/>
          </a:prstGeom>
          <a:ln>
            <a:solidFill>
              <a:srgbClr val="000000"/>
            </a:solidFill>
          </a:ln>
        </p:spPr>
      </p:pic>
      <p:pic>
        <p:nvPicPr>
          <p:cNvPr id="19" name="Picture 18" title="child coloring">
            <a:extLst>
              <a:ext uri="{FF2B5EF4-FFF2-40B4-BE49-F238E27FC236}">
                <a16:creationId xmlns:a16="http://schemas.microsoft.com/office/drawing/2014/main" id="{D6A49072-B733-4164-8EF7-3CF897C7D1E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9988" y="4150908"/>
            <a:ext cx="2877625" cy="1913314"/>
          </a:xfrm>
          <a:prstGeom prst="rect">
            <a:avLst/>
          </a:prstGeom>
          <a:ln>
            <a:solidFill>
              <a:srgbClr val="000000"/>
            </a:solidFill>
          </a:ln>
        </p:spPr>
      </p:pic>
      <p:sp>
        <p:nvSpPr>
          <p:cNvPr id="13" name="TextBox 12"/>
          <p:cNvSpPr txBox="1"/>
          <p:nvPr/>
        </p:nvSpPr>
        <p:spPr>
          <a:xfrm>
            <a:off x="6146294" y="3317373"/>
            <a:ext cx="2459823" cy="461665"/>
          </a:xfrm>
          <a:prstGeom prst="rect">
            <a:avLst/>
          </a:prstGeom>
          <a:noFill/>
        </p:spPr>
        <p:txBody>
          <a:bodyPr wrap="square" rtlCol="0">
            <a:spAutoFit/>
          </a:bodyPr>
          <a:lstStyle/>
          <a:p>
            <a:r>
              <a:rPr lang="en-US" sz="2400" dirty="0">
                <a:solidFill>
                  <a:srgbClr val="008066"/>
                </a:solidFill>
              </a:rPr>
              <a:t>(Second Grade)</a:t>
            </a:r>
          </a:p>
        </p:txBody>
      </p:sp>
      <p:sp>
        <p:nvSpPr>
          <p:cNvPr id="7" name="Pentagon 6" title="level c arrow"/>
          <p:cNvSpPr/>
          <p:nvPr/>
        </p:nvSpPr>
        <p:spPr>
          <a:xfrm>
            <a:off x="6181164" y="2529975"/>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6428682" y="2601257"/>
            <a:ext cx="1812123" cy="646331"/>
          </a:xfrm>
          <a:prstGeom prst="rect">
            <a:avLst/>
          </a:prstGeom>
          <a:noFill/>
        </p:spPr>
        <p:txBody>
          <a:bodyPr wrap="square" rtlCol="0">
            <a:spAutoFit/>
          </a:bodyPr>
          <a:lstStyle/>
          <a:p>
            <a:r>
              <a:rPr lang="en-US" sz="3600" dirty="0">
                <a:solidFill>
                  <a:srgbClr val="FFFFFF"/>
                </a:solidFill>
              </a:rPr>
              <a:t>Level C</a:t>
            </a:r>
          </a:p>
        </p:txBody>
      </p:sp>
      <p:sp>
        <p:nvSpPr>
          <p:cNvPr id="12" name="TextBox 11"/>
          <p:cNvSpPr txBox="1"/>
          <p:nvPr/>
        </p:nvSpPr>
        <p:spPr>
          <a:xfrm>
            <a:off x="3043518" y="3303144"/>
            <a:ext cx="2689374" cy="461665"/>
          </a:xfrm>
          <a:prstGeom prst="rect">
            <a:avLst/>
          </a:prstGeom>
          <a:noFill/>
        </p:spPr>
        <p:txBody>
          <a:bodyPr wrap="square" rtlCol="0">
            <a:spAutoFit/>
          </a:bodyPr>
          <a:lstStyle/>
          <a:p>
            <a:pPr algn="ctr"/>
            <a:r>
              <a:rPr lang="en-US" sz="2400" dirty="0">
                <a:solidFill>
                  <a:srgbClr val="008066"/>
                </a:solidFill>
              </a:rPr>
              <a:t>(First Grade)</a:t>
            </a:r>
          </a:p>
        </p:txBody>
      </p:sp>
      <p:sp>
        <p:nvSpPr>
          <p:cNvPr id="17" name="Pentagon 3" title="Level b arrow">
            <a:extLst>
              <a:ext uri="{FF2B5EF4-FFF2-40B4-BE49-F238E27FC236}">
                <a16:creationId xmlns:a16="http://schemas.microsoft.com/office/drawing/2014/main" id="{31CD76E9-DA21-419D-802C-9755EA1B5F99}"/>
              </a:ext>
            </a:extLst>
          </p:cNvPr>
          <p:cNvSpPr/>
          <p:nvPr/>
        </p:nvSpPr>
        <p:spPr>
          <a:xfrm>
            <a:off x="3299012" y="2515987"/>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24329"/>
              </a:solidFill>
            </a:endParaRPr>
          </a:p>
        </p:txBody>
      </p:sp>
      <p:sp>
        <p:nvSpPr>
          <p:cNvPr id="15" name="TextBox 14"/>
          <p:cNvSpPr txBox="1"/>
          <p:nvPr/>
        </p:nvSpPr>
        <p:spPr>
          <a:xfrm>
            <a:off x="3539002" y="2587809"/>
            <a:ext cx="1686340" cy="646331"/>
          </a:xfrm>
          <a:prstGeom prst="rect">
            <a:avLst/>
          </a:prstGeom>
          <a:noFill/>
        </p:spPr>
        <p:txBody>
          <a:bodyPr wrap="square" rtlCol="0">
            <a:spAutoFit/>
          </a:bodyPr>
          <a:lstStyle/>
          <a:p>
            <a:r>
              <a:rPr lang="en-US" sz="3600" dirty="0">
                <a:solidFill>
                  <a:srgbClr val="FFFFFF"/>
                </a:solidFill>
              </a:rPr>
              <a:t>Level B</a:t>
            </a:r>
          </a:p>
        </p:txBody>
      </p:sp>
      <p:sp>
        <p:nvSpPr>
          <p:cNvPr id="3" name="Content Placeholder 2"/>
          <p:cNvSpPr>
            <a:spLocks noGrp="1"/>
          </p:cNvSpPr>
          <p:nvPr>
            <p:ph idx="1"/>
          </p:nvPr>
        </p:nvSpPr>
        <p:spPr>
          <a:xfrm>
            <a:off x="416860" y="3277032"/>
            <a:ext cx="2362200" cy="535609"/>
          </a:xfrm>
        </p:spPr>
        <p:txBody>
          <a:bodyPr>
            <a:normAutofit/>
          </a:bodyPr>
          <a:lstStyle/>
          <a:p>
            <a:pPr marL="0" indent="0">
              <a:buNone/>
            </a:pPr>
            <a:r>
              <a:rPr lang="en-US" sz="2400" dirty="0">
                <a:solidFill>
                  <a:schemeClr val="accent1"/>
                </a:solidFill>
              </a:rPr>
              <a:t>(Kindergarten)</a:t>
            </a:r>
          </a:p>
        </p:txBody>
      </p:sp>
      <p:sp>
        <p:nvSpPr>
          <p:cNvPr id="4" name="Pentagon 3" title="level a arrow"/>
          <p:cNvSpPr/>
          <p:nvPr/>
        </p:nvSpPr>
        <p:spPr>
          <a:xfrm>
            <a:off x="497542" y="2493217"/>
            <a:ext cx="2438400" cy="762000"/>
          </a:xfrm>
          <a:prstGeom prst="homePlate">
            <a:avLst/>
          </a:prstGeom>
          <a:solidFill>
            <a:srgbClr val="E243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24329"/>
              </a:solidFill>
            </a:endParaRPr>
          </a:p>
        </p:txBody>
      </p:sp>
      <p:pic>
        <p:nvPicPr>
          <p:cNvPr id="8" name="Picture 7" title="level a arrow"/>
          <p:cNvPicPr>
            <a:picLocks noChangeAspect="1"/>
          </p:cNvPicPr>
          <p:nvPr/>
        </p:nvPicPr>
        <p:blipFill>
          <a:blip r:embed="rId6"/>
          <a:stretch>
            <a:fillRect/>
          </a:stretch>
        </p:blipFill>
        <p:spPr>
          <a:xfrm>
            <a:off x="478360" y="2449293"/>
            <a:ext cx="2024047" cy="963251"/>
          </a:xfrm>
          <a:prstGeom prst="rect">
            <a:avLst/>
          </a:prstGeom>
        </p:spPr>
      </p:pic>
      <p:sp>
        <p:nvSpPr>
          <p:cNvPr id="2" name="Title 1"/>
          <p:cNvSpPr>
            <a:spLocks noGrp="1"/>
          </p:cNvSpPr>
          <p:nvPr>
            <p:ph type="title"/>
          </p:nvPr>
        </p:nvSpPr>
        <p:spPr>
          <a:xfrm>
            <a:off x="424070" y="1268054"/>
            <a:ext cx="8229600" cy="838200"/>
          </a:xfrm>
        </p:spPr>
        <p:txBody>
          <a:bodyPr>
            <a:normAutofit/>
          </a:bodyPr>
          <a:lstStyle/>
          <a:p>
            <a:r>
              <a:rPr lang="en-US" sz="4800" dirty="0"/>
              <a:t>Tremendous Science!</a:t>
            </a:r>
          </a:p>
        </p:txBody>
      </p:sp>
    </p:spTree>
    <p:extLst>
      <p:ext uri="{BB962C8B-B14F-4D97-AF65-F5344CB8AC3E}">
        <p14:creationId xmlns:p14="http://schemas.microsoft.com/office/powerpoint/2010/main" val="399500981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title="Level of progress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4267200"/>
            <a:ext cx="3005137" cy="2374792"/>
          </a:xfrm>
          <a:prstGeom prst="rect">
            <a:avLst/>
          </a:prstGeom>
          <a:effectLst>
            <a:outerShdw blurRad="63500" sx="102000" sy="102000" algn="ctr" rotWithShape="0">
              <a:prstClr val="black">
                <a:alpha val="40000"/>
              </a:prstClr>
            </a:outerShdw>
          </a:effectLst>
        </p:spPr>
      </p:pic>
      <p:pic>
        <p:nvPicPr>
          <p:cNvPr id="8" name="Picture 7" title="Level of progressi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3048000"/>
            <a:ext cx="3352800" cy="2233406"/>
          </a:xfrm>
          <a:prstGeom prst="rect">
            <a:avLst/>
          </a:prstGeom>
          <a:effectLst>
            <a:outerShdw blurRad="63500" sx="102000" sy="102000" algn="ctr" rotWithShape="0">
              <a:prstClr val="black">
                <a:alpha val="40000"/>
              </a:prstClr>
            </a:outerShdw>
          </a:effectLst>
        </p:spPr>
      </p:pic>
      <p:pic>
        <p:nvPicPr>
          <p:cNvPr id="7" name="Picture 6" title="Level of progression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524000"/>
            <a:ext cx="3048000" cy="2144504"/>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3966429" y="1272813"/>
            <a:ext cx="4876800" cy="1323439"/>
          </a:xfrm>
          <a:prstGeom prst="rect">
            <a:avLst/>
          </a:prstGeom>
          <a:noFill/>
        </p:spPr>
        <p:txBody>
          <a:bodyPr wrap="square" rtlCol="0">
            <a:spAutoFit/>
          </a:bodyPr>
          <a:lstStyle/>
          <a:p>
            <a:pPr algn="ctr"/>
            <a:r>
              <a:rPr lang="en-US" sz="4000" b="1" dirty="0">
                <a:solidFill>
                  <a:schemeClr val="accent2">
                    <a:lumMod val="75000"/>
                  </a:schemeClr>
                </a:solidFill>
              </a:rPr>
              <a:t>Team Teaching Progressions </a:t>
            </a:r>
          </a:p>
        </p:txBody>
      </p:sp>
    </p:spTree>
    <p:extLst>
      <p:ext uri="{BB962C8B-B14F-4D97-AF65-F5344CB8AC3E}">
        <p14:creationId xmlns:p14="http://schemas.microsoft.com/office/powerpoint/2010/main" val="41000851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standards connect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51" y="1298448"/>
            <a:ext cx="7157898"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207427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list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724" y="3084989"/>
            <a:ext cx="5140282" cy="3554191"/>
          </a:xfrm>
          <a:prstGeom prst="rect">
            <a:avLst/>
          </a:prstGeom>
        </p:spPr>
      </p:pic>
      <p:pic>
        <p:nvPicPr>
          <p:cNvPr id="4" name="Picture 3" title="boods and o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687" y="1298447"/>
            <a:ext cx="7182627" cy="53407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7041618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onceptual frame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98" y="1298448"/>
            <a:ext cx="7126605"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002090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echnical suppor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960" y="1298448"/>
            <a:ext cx="7172081" cy="53035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645146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Supports for Teaching Activities</a:t>
            </a:r>
          </a:p>
        </p:txBody>
      </p:sp>
      <p:sp>
        <p:nvSpPr>
          <p:cNvPr id="3" name="Content Placeholder 2"/>
          <p:cNvSpPr>
            <a:spLocks noGrp="1"/>
          </p:cNvSpPr>
          <p:nvPr>
            <p:ph idx="1"/>
          </p:nvPr>
        </p:nvSpPr>
        <p:spPr>
          <a:xfrm>
            <a:off x="466859" y="2438400"/>
            <a:ext cx="8229600" cy="3429000"/>
          </a:xfrm>
        </p:spPr>
        <p:txBody>
          <a:bodyPr>
            <a:normAutofit/>
          </a:bodyPr>
          <a:lstStyle/>
          <a:p>
            <a:r>
              <a:rPr lang="en-US" dirty="0">
                <a:solidFill>
                  <a:srgbClr val="000000"/>
                </a:solidFill>
              </a:rPr>
              <a:t>Step-by-step instructions</a:t>
            </a:r>
          </a:p>
          <a:p>
            <a:r>
              <a:rPr lang="en-US" dirty="0">
                <a:solidFill>
                  <a:srgbClr val="000000"/>
                </a:solidFill>
              </a:rPr>
              <a:t>Extensive background sections</a:t>
            </a:r>
          </a:p>
          <a:p>
            <a:r>
              <a:rPr lang="en-US" dirty="0">
                <a:solidFill>
                  <a:srgbClr val="000000"/>
                </a:solidFill>
              </a:rPr>
              <a:t>Vocabulary exercises</a:t>
            </a:r>
          </a:p>
          <a:p>
            <a:r>
              <a:rPr lang="en-US" dirty="0">
                <a:solidFill>
                  <a:srgbClr val="000000"/>
                </a:solidFill>
              </a:rPr>
              <a:t>Suggested book, websites, and other resources</a:t>
            </a:r>
          </a:p>
          <a:p>
            <a:r>
              <a:rPr lang="en-US" dirty="0">
                <a:solidFill>
                  <a:srgbClr val="000000"/>
                </a:solidFill>
              </a:rPr>
              <a:t>Assessment rubrics </a:t>
            </a:r>
          </a:p>
          <a:p>
            <a:r>
              <a:rPr lang="en-US" dirty="0">
                <a:solidFill>
                  <a:srgbClr val="000000"/>
                </a:solidFill>
              </a:rPr>
              <a:t>Printable and fillable student pages</a:t>
            </a:r>
          </a:p>
          <a:p>
            <a:endParaRPr lang="en-US" dirty="0"/>
          </a:p>
        </p:txBody>
      </p:sp>
    </p:spTree>
    <p:extLst>
      <p:ext uri="{BB962C8B-B14F-4D97-AF65-F5344CB8AC3E}">
        <p14:creationId xmlns:p14="http://schemas.microsoft.com/office/powerpoint/2010/main" val="358769206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2133600"/>
            <a:ext cx="8991600" cy="4191000"/>
          </a:xfrm>
        </p:spPr>
        <p:txBody>
          <a:bodyPr>
            <a:normAutofit/>
          </a:bodyPr>
          <a:lstStyle/>
          <a:p>
            <a:r>
              <a:rPr lang="en-US" dirty="0"/>
              <a:t>In-Person Professional Development</a:t>
            </a:r>
          </a:p>
          <a:p>
            <a:pPr lvl="1"/>
            <a:r>
              <a:rPr lang="en-US" dirty="0">
                <a:solidFill>
                  <a:srgbClr val="008066"/>
                </a:solidFill>
              </a:rPr>
              <a:t>Contact your PLT State Coordinator</a:t>
            </a:r>
          </a:p>
          <a:p>
            <a:pPr lvl="1"/>
            <a:r>
              <a:rPr lang="en-US" u="sng" dirty="0">
                <a:solidFill>
                  <a:srgbClr val="008066"/>
                </a:solidFill>
              </a:rPr>
              <a:t>www.plt.org/your-state-project-learning-tree-program</a:t>
            </a:r>
          </a:p>
          <a:p>
            <a:pPr marL="457200" lvl="1" indent="0">
              <a:buNone/>
            </a:pPr>
            <a:endParaRPr lang="en-US" dirty="0"/>
          </a:p>
          <a:p>
            <a:r>
              <a:rPr lang="en-US" dirty="0">
                <a:solidFill>
                  <a:prstClr val="black"/>
                </a:solidFill>
              </a:rPr>
              <a:t>Online Professional Development</a:t>
            </a:r>
          </a:p>
          <a:p>
            <a:pPr lvl="1"/>
            <a:r>
              <a:rPr lang="en-US" dirty="0">
                <a:solidFill>
                  <a:srgbClr val="008066"/>
                </a:solidFill>
              </a:rPr>
              <a:t>Self-paced online workshop included with e-unit </a:t>
            </a:r>
          </a:p>
          <a:p>
            <a:pPr lvl="1"/>
            <a:r>
              <a:rPr lang="en-US" dirty="0">
                <a:solidFill>
                  <a:srgbClr val="008066"/>
                </a:solidFill>
              </a:rPr>
              <a:t>$40 per e-unit at </a:t>
            </a:r>
            <a:r>
              <a:rPr lang="en-US" u="sng" dirty="0">
                <a:solidFill>
                  <a:srgbClr val="008066"/>
                </a:solidFill>
              </a:rPr>
              <a:t>shop.plt.org  </a:t>
            </a:r>
          </a:p>
        </p:txBody>
      </p:sp>
      <p:sp>
        <p:nvSpPr>
          <p:cNvPr id="8" name="Title 1"/>
          <p:cNvSpPr txBox="1">
            <a:spLocks/>
          </p:cNvSpPr>
          <p:nvPr/>
        </p:nvSpPr>
        <p:spPr>
          <a:xfrm>
            <a:off x="457200" y="1143000"/>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Obtaining PLT E-Units </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205206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2057400"/>
            <a:ext cx="6553200" cy="3429000"/>
          </a:xfrm>
        </p:spPr>
        <p:txBody>
          <a:bodyPr>
            <a:normAutofit fontScale="92500" lnSpcReduction="10000"/>
          </a:bodyPr>
          <a:lstStyle/>
          <a:p>
            <a:pPr marL="0" indent="0">
              <a:buNone/>
            </a:pPr>
            <a:r>
              <a:rPr lang="en-US" b="1" dirty="0">
                <a:solidFill>
                  <a:srgbClr val="FF0000"/>
                </a:solidFill>
              </a:rPr>
              <a:t>Presenter 1 Name</a:t>
            </a:r>
          </a:p>
          <a:p>
            <a:pPr marL="0" indent="0">
              <a:buNone/>
            </a:pPr>
            <a:r>
              <a:rPr lang="en-US" dirty="0">
                <a:solidFill>
                  <a:srgbClr val="FF0000"/>
                </a:solidFill>
              </a:rPr>
              <a:t>Presenter 1 Title, State</a:t>
            </a:r>
          </a:p>
          <a:p>
            <a:pPr marL="0" indent="0">
              <a:buNone/>
            </a:pPr>
            <a:r>
              <a:rPr lang="en-US" dirty="0">
                <a:solidFill>
                  <a:srgbClr val="FF0000"/>
                </a:solidFill>
              </a:rPr>
              <a:t>Presenter1email@xxxx.org</a:t>
            </a:r>
            <a:br>
              <a:rPr lang="en-US" dirty="0">
                <a:solidFill>
                  <a:srgbClr val="FF0000"/>
                </a:solidFill>
              </a:rPr>
            </a:br>
            <a:endParaRPr lang="en-US" dirty="0">
              <a:solidFill>
                <a:srgbClr val="FF0000"/>
              </a:solidFill>
            </a:endParaRPr>
          </a:p>
          <a:p>
            <a:pPr marL="0" indent="0">
              <a:buNone/>
            </a:pPr>
            <a:r>
              <a:rPr lang="en-US" b="1" dirty="0">
                <a:solidFill>
                  <a:srgbClr val="FF0000"/>
                </a:solidFill>
              </a:rPr>
              <a:t>Presenter 2 Name</a:t>
            </a:r>
          </a:p>
          <a:p>
            <a:pPr marL="0" indent="0">
              <a:buNone/>
            </a:pPr>
            <a:r>
              <a:rPr lang="en-US" dirty="0">
                <a:solidFill>
                  <a:srgbClr val="FF0000"/>
                </a:solidFill>
              </a:rPr>
              <a:t>Presenter 2 Title, State</a:t>
            </a:r>
          </a:p>
          <a:p>
            <a:pPr marL="0" indent="0">
              <a:buNone/>
            </a:pPr>
            <a:r>
              <a:rPr lang="en-US" dirty="0">
                <a:solidFill>
                  <a:srgbClr val="FF0000"/>
                </a:solidFill>
              </a:rPr>
              <a:t>Presenter2email@xxxx.org</a:t>
            </a:r>
          </a:p>
          <a:p>
            <a:pPr marL="0" indent="0">
              <a:buNone/>
            </a:pPr>
            <a:endParaRPr lang="en-US" dirty="0"/>
          </a:p>
        </p:txBody>
      </p:sp>
      <p:sp>
        <p:nvSpPr>
          <p:cNvPr id="7" name="TextBox 6"/>
          <p:cNvSpPr txBox="1"/>
          <p:nvPr/>
        </p:nvSpPr>
        <p:spPr>
          <a:xfrm>
            <a:off x="1066800" y="5791200"/>
            <a:ext cx="7467600" cy="769441"/>
          </a:xfrm>
          <a:prstGeom prst="rect">
            <a:avLst/>
          </a:prstGeom>
          <a:noFill/>
        </p:spPr>
        <p:txBody>
          <a:bodyPr wrap="square" rtlCol="0">
            <a:spAutoFit/>
          </a:bodyPr>
          <a:lstStyle/>
          <a:p>
            <a:pPr algn="ctr"/>
            <a:r>
              <a:rPr lang="en-US" sz="4400" b="1" dirty="0">
                <a:solidFill>
                  <a:srgbClr val="7030A0"/>
                </a:solidFill>
              </a:rPr>
              <a:t>Thank you!</a:t>
            </a:r>
          </a:p>
        </p:txBody>
      </p:sp>
      <p:sp>
        <p:nvSpPr>
          <p:cNvPr id="4" name="Title 1"/>
          <p:cNvSpPr txBox="1">
            <a:spLocks/>
          </p:cNvSpPr>
          <p:nvPr/>
        </p:nvSpPr>
        <p:spPr>
          <a:xfrm>
            <a:off x="457200" y="990600"/>
            <a:ext cx="8229600" cy="838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7030A0"/>
                </a:solidFill>
              </a:rPr>
              <a:t>Questions, Comments?</a:t>
            </a:r>
          </a:p>
        </p:txBody>
      </p:sp>
    </p:spTree>
    <p:custDataLst>
      <p:tags r:id="rId1"/>
    </p:custDataLst>
    <p:extLst>
      <p:ext uri="{BB962C8B-B14F-4D97-AF65-F5344CB8AC3E}">
        <p14:creationId xmlns:p14="http://schemas.microsoft.com/office/powerpoint/2010/main" val="727757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6" title="DRNC logo"/>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37375" y="4083050"/>
            <a:ext cx="10937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title="USFS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2913" y="4076700"/>
            <a:ext cx="9906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3" descr="Extforestry id 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983038"/>
            <a:ext cx="11382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Content Placeholder 2"/>
          <p:cNvSpPr>
            <a:spLocks noGrp="1"/>
          </p:cNvSpPr>
          <p:nvPr>
            <p:ph idx="1"/>
          </p:nvPr>
        </p:nvSpPr>
        <p:spPr>
          <a:xfrm>
            <a:off x="409575" y="2286000"/>
            <a:ext cx="8382000" cy="4114800"/>
          </a:xfrm>
        </p:spPr>
        <p:txBody>
          <a:bodyPr/>
          <a:lstStyle/>
          <a:p>
            <a:pPr marL="0" indent="0">
              <a:buFont typeface="Arial" panose="020B0604020202020204" pitchFamily="34" charset="0"/>
              <a:buNone/>
            </a:pPr>
            <a:r>
              <a:rPr lang="en-US" altLang="en-US" sz="2400" dirty="0"/>
              <a:t>These workshops are funded in part from a federal award of the U.S. Forest Service, Department of Agriculture, subawarded by the Montana Department of Natural Resources and Conservation, Forestry Division to Montana State University Extension.</a:t>
            </a:r>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r>
              <a:rPr lang="en-US" altLang="en-US" sz="2000" i="1" dirty="0"/>
              <a:t>The Montana State University Extension Service is an ADA/EO/AA/ Veteran’s Preference Employer and Provider of Educational Outreach.</a:t>
            </a:r>
            <a:endParaRPr lang="en-US" altLang="en-US" sz="2000" dirty="0"/>
          </a:p>
        </p:txBody>
      </p:sp>
      <p:sp>
        <p:nvSpPr>
          <p:cNvPr id="22530" name="Title 1"/>
          <p:cNvSpPr>
            <a:spLocks noGrp="1"/>
          </p:cNvSpPr>
          <p:nvPr>
            <p:ph type="title"/>
          </p:nvPr>
        </p:nvSpPr>
        <p:spPr>
          <a:xfrm>
            <a:off x="381000" y="990600"/>
            <a:ext cx="8229600" cy="1143000"/>
          </a:xfrm>
        </p:spPr>
        <p:txBody>
          <a:bodyPr/>
          <a:lstStyle/>
          <a:p>
            <a:pPr algn="l" eaLnBrk="1" hangingPunct="1"/>
            <a:r>
              <a:rPr lang="en-US" altLang="en-US" sz="4800" b="1" dirty="0">
                <a:solidFill>
                  <a:srgbClr val="7030A0"/>
                </a:solidFill>
              </a:rPr>
              <a:t>Project Learning Tree Montana</a:t>
            </a:r>
            <a:endParaRPr lang="en-US" altLang="en-US" sz="4800" dirty="0">
              <a:solidFill>
                <a:srgbClr val="7030A0"/>
              </a:solidFill>
            </a:endParaRPr>
          </a:p>
        </p:txBody>
      </p:sp>
    </p:spTree>
    <p:extLst>
      <p:ext uri="{BB962C8B-B14F-4D97-AF65-F5344CB8AC3E}">
        <p14:creationId xmlns:p14="http://schemas.microsoft.com/office/powerpoint/2010/main" val="126001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title="Student measuring">
            <a:extLst>
              <a:ext uri="{FF2B5EF4-FFF2-40B4-BE49-F238E27FC236}">
                <a16:creationId xmlns:a16="http://schemas.microsoft.com/office/drawing/2014/main" id="{D5461186-C8DD-4C3A-AA19-407FA8A684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3235" y="2057400"/>
            <a:ext cx="2878161" cy="4317241"/>
          </a:xfrm>
          <a:prstGeom prst="rect">
            <a:avLst/>
          </a:prstGeom>
          <a:ln>
            <a:solidFill>
              <a:schemeClr val="tx1"/>
            </a:solidFill>
          </a:ln>
        </p:spPr>
      </p:pic>
      <p:sp>
        <p:nvSpPr>
          <p:cNvPr id="3" name="Content Placeholder 2"/>
          <p:cNvSpPr>
            <a:spLocks noGrp="1"/>
          </p:cNvSpPr>
          <p:nvPr>
            <p:ph idx="1"/>
          </p:nvPr>
        </p:nvSpPr>
        <p:spPr>
          <a:xfrm>
            <a:off x="609600" y="2054087"/>
            <a:ext cx="4800600" cy="4525963"/>
          </a:xfrm>
        </p:spPr>
        <p:txBody>
          <a:bodyPr>
            <a:normAutofit/>
          </a:bodyPr>
          <a:lstStyle/>
          <a:p>
            <a:pPr algn="ctr">
              <a:buNone/>
            </a:pPr>
            <a:r>
              <a:rPr lang="en-US" sz="2800" b="1" dirty="0"/>
              <a:t>A Comprehensive</a:t>
            </a:r>
          </a:p>
          <a:p>
            <a:pPr algn="ctr">
              <a:buNone/>
            </a:pPr>
            <a:r>
              <a:rPr lang="en-US" sz="2800" b="1" dirty="0"/>
              <a:t>Environmental Education</a:t>
            </a:r>
          </a:p>
          <a:p>
            <a:pPr algn="ctr">
              <a:buNone/>
            </a:pPr>
            <a:r>
              <a:rPr lang="en-US" sz="2800" b="1" dirty="0"/>
              <a:t>Program </a:t>
            </a:r>
            <a:br>
              <a:rPr lang="en-US" sz="2800" b="1" dirty="0"/>
            </a:br>
            <a:endParaRPr lang="en-US" sz="2800" b="1" dirty="0"/>
          </a:p>
          <a:p>
            <a:pPr lvl="1">
              <a:buFont typeface="Wingdings" panose="05000000000000000000" pitchFamily="2" charset="2"/>
              <a:buChar char="§"/>
            </a:pPr>
            <a:r>
              <a:rPr lang="en-US" sz="2400" dirty="0">
                <a:solidFill>
                  <a:prstClr val="black"/>
                </a:solidFill>
              </a:rPr>
              <a:t>High quality, preK-12 curriculum materials</a:t>
            </a:r>
          </a:p>
          <a:p>
            <a:pPr lvl="1">
              <a:buFont typeface="Wingdings" panose="05000000000000000000" pitchFamily="2" charset="2"/>
              <a:buChar char="§"/>
            </a:pPr>
            <a:r>
              <a:rPr lang="en-US" sz="2400" dirty="0"/>
              <a:t>Professional development for educators</a:t>
            </a:r>
          </a:p>
          <a:p>
            <a:pPr lvl="1">
              <a:buFont typeface="Wingdings" panose="05000000000000000000" pitchFamily="2" charset="2"/>
              <a:buChar char="§"/>
            </a:pPr>
            <a:r>
              <a:rPr lang="en-US" sz="2400" dirty="0"/>
              <a:t>International network of partners</a:t>
            </a:r>
          </a:p>
          <a:p>
            <a:pPr marL="457200" lvl="1" indent="0">
              <a:buNone/>
            </a:pPr>
            <a:endParaRPr lang="en-US" sz="2400" dirty="0"/>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7030A0"/>
                </a:solidFill>
                <a:effectLst/>
                <a:uLnTx/>
                <a:uFillTx/>
                <a:latin typeface="+mj-lt"/>
                <a:ea typeface="+mj-ea"/>
                <a:cs typeface="+mj-cs"/>
              </a:rPr>
              <a:t>Project Learning Tree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forest of the world classroom activity">
            <a:extLst>
              <a:ext uri="{FF2B5EF4-FFF2-40B4-BE49-F238E27FC236}">
                <a16:creationId xmlns:a16="http://schemas.microsoft.com/office/drawing/2014/main" id="{33EBCCCD-22A0-4F1C-81B4-292BB1E63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111"/>
          <a:stretch/>
        </p:blipFill>
        <p:spPr>
          <a:xfrm>
            <a:off x="5049079" y="1447800"/>
            <a:ext cx="3657600" cy="4876800"/>
          </a:xfrm>
          <a:prstGeom prst="rect">
            <a:avLst/>
          </a:prstGeom>
          <a:ln>
            <a:solidFill>
              <a:schemeClr val="tx1"/>
            </a:solidFill>
          </a:ln>
        </p:spPr>
      </p:pic>
      <p:sp>
        <p:nvSpPr>
          <p:cNvPr id="3" name="Content Placeholder 2"/>
          <p:cNvSpPr>
            <a:spLocks noGrp="1"/>
          </p:cNvSpPr>
          <p:nvPr>
            <p:ph idx="1"/>
          </p:nvPr>
        </p:nvSpPr>
        <p:spPr>
          <a:xfrm>
            <a:off x="140805" y="3536130"/>
            <a:ext cx="5105400" cy="2819400"/>
          </a:xfrm>
        </p:spPr>
        <p:txBody>
          <a:bodyPr>
            <a:normAutofit/>
          </a:bodyPr>
          <a:lstStyle/>
          <a:p>
            <a:pPr lvl="1">
              <a:buFont typeface="Wingdings" panose="05000000000000000000" pitchFamily="2" charset="2"/>
              <a:buChar char="§"/>
            </a:pPr>
            <a:r>
              <a:rPr lang="en-US" sz="2400" dirty="0"/>
              <a:t>Understand ecological systems</a:t>
            </a:r>
          </a:p>
          <a:p>
            <a:pPr lvl="1">
              <a:buFont typeface="Wingdings" panose="05000000000000000000" pitchFamily="2" charset="2"/>
              <a:buChar char="§"/>
            </a:pPr>
            <a:r>
              <a:rPr lang="en-US" sz="2400" dirty="0"/>
              <a:t>Think critically and creatively </a:t>
            </a:r>
          </a:p>
          <a:p>
            <a:pPr lvl="1">
              <a:buFont typeface="Wingdings" panose="05000000000000000000" pitchFamily="2" charset="2"/>
              <a:buChar char="§"/>
            </a:pPr>
            <a:r>
              <a:rPr lang="en-US" sz="2400" dirty="0"/>
              <a:t>Make informed decisions on environmental issues</a:t>
            </a:r>
          </a:p>
          <a:p>
            <a:pPr lvl="1">
              <a:buFont typeface="Wingdings" panose="05000000000000000000" pitchFamily="2" charset="2"/>
              <a:buChar char="§"/>
            </a:pPr>
            <a:r>
              <a:rPr lang="en-US" sz="2400" dirty="0"/>
              <a:t>Take responsible action</a:t>
            </a:r>
          </a:p>
        </p:txBody>
      </p:sp>
      <p:sp>
        <p:nvSpPr>
          <p:cNvPr id="2" name="Title 1"/>
          <p:cNvSpPr>
            <a:spLocks noGrp="1"/>
          </p:cNvSpPr>
          <p:nvPr>
            <p:ph type="title"/>
          </p:nvPr>
        </p:nvSpPr>
        <p:spPr>
          <a:xfrm>
            <a:off x="134179" y="1363862"/>
            <a:ext cx="4724400" cy="2159016"/>
          </a:xfrm>
        </p:spPr>
        <p:txBody>
          <a:bodyPr>
            <a:normAutofit fontScale="90000"/>
          </a:bodyPr>
          <a:lstStyle/>
          <a:p>
            <a:r>
              <a:rPr lang="en-US" sz="3600" b="1" dirty="0">
                <a:solidFill>
                  <a:srgbClr val="7030A0"/>
                </a:solidFill>
              </a:rPr>
              <a:t>PLT uses forests as “windows on the world” </a:t>
            </a:r>
            <a:br>
              <a:rPr lang="en-US" sz="3600" b="1" dirty="0">
                <a:solidFill>
                  <a:srgbClr val="7030A0"/>
                </a:solidFill>
              </a:rPr>
            </a:br>
            <a:r>
              <a:rPr lang="en-US" sz="3600" b="1" dirty="0">
                <a:solidFill>
                  <a:srgbClr val="7030A0"/>
                </a:solidFill>
              </a:rPr>
              <a:t>to help students</a:t>
            </a:r>
            <a:endParaRPr lang="en-US" sz="4800" b="1" dirty="0">
              <a:solidFill>
                <a:srgbClr val="7030A0"/>
              </a:solidFill>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title="Carbon &amp; climate guid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96720">
            <a:off x="7353627" y="3399897"/>
            <a:ext cx="1633657" cy="1633657"/>
          </a:xfrm>
          <a:prstGeom prst="rect">
            <a:avLst/>
          </a:prstGeom>
        </p:spPr>
      </p:pic>
      <p:pic>
        <p:nvPicPr>
          <p:cNvPr id="4" name="Picture 3" title="Enery in ecosystems guid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8257" y="3200400"/>
            <a:ext cx="1578409" cy="1578409"/>
          </a:xfrm>
          <a:prstGeom prst="rect">
            <a:avLst/>
          </a:prstGeom>
        </p:spPr>
      </p:pic>
      <p:pic>
        <p:nvPicPr>
          <p:cNvPr id="2" name="Picture 1" title="Treemendous Science guid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44797">
            <a:off x="4645738" y="3414818"/>
            <a:ext cx="1677764" cy="1585654"/>
          </a:xfrm>
          <a:prstGeom prst="rect">
            <a:avLst/>
          </a:prstGeom>
        </p:spPr>
      </p:pic>
      <p:sp>
        <p:nvSpPr>
          <p:cNvPr id="3" name="Content Placeholder 2"/>
          <p:cNvSpPr>
            <a:spLocks noGrp="1"/>
          </p:cNvSpPr>
          <p:nvPr>
            <p:ph idx="1"/>
          </p:nvPr>
        </p:nvSpPr>
        <p:spPr>
          <a:xfrm>
            <a:off x="457200" y="2133600"/>
            <a:ext cx="4572000" cy="4525963"/>
          </a:xfrm>
        </p:spPr>
        <p:txBody>
          <a:bodyPr>
            <a:normAutofit/>
          </a:bodyPr>
          <a:lstStyle/>
          <a:p>
            <a:pPr marL="514350" indent="-457200">
              <a:spcAft>
                <a:spcPts val="1200"/>
              </a:spcAft>
            </a:pPr>
            <a:r>
              <a:rPr lang="en-US" sz="2800" dirty="0"/>
              <a:t>Designed by teachers</a:t>
            </a:r>
          </a:p>
          <a:p>
            <a:pPr marL="514350" indent="-457200">
              <a:spcAft>
                <a:spcPts val="1200"/>
              </a:spcAft>
            </a:pPr>
            <a:r>
              <a:rPr lang="en-US" sz="2800" dirty="0"/>
              <a:t>Housed entirely online for access anywhere</a:t>
            </a:r>
          </a:p>
          <a:p>
            <a:pPr marL="514350" indent="-457200">
              <a:spcAft>
                <a:spcPts val="1200"/>
              </a:spcAft>
            </a:pPr>
            <a:r>
              <a:rPr lang="en-US" sz="2800" dirty="0"/>
              <a:t>Constructed around targeted performance expectations in NGSS </a:t>
            </a:r>
          </a:p>
          <a:p>
            <a:pPr marL="514350" indent="-457200">
              <a:spcAft>
                <a:spcPts val="1200"/>
              </a:spcAft>
            </a:pPr>
            <a:r>
              <a:rPr lang="en-US" sz="2800" dirty="0"/>
              <a:t>Aligned with Common Core and C3 Framework</a:t>
            </a:r>
          </a:p>
        </p:txBody>
      </p:sp>
      <p:sp>
        <p:nvSpPr>
          <p:cNvPr id="5" name="Title 1"/>
          <p:cNvSpPr txBox="1">
            <a:spLocks/>
          </p:cNvSpPr>
          <p:nvPr/>
        </p:nvSpPr>
        <p:spPr>
          <a:xfrm>
            <a:off x="457200" y="1066800"/>
            <a:ext cx="8229600" cy="1143000"/>
          </a:xfrm>
          <a:prstGeom prst="rect">
            <a:avLst/>
          </a:prstGeom>
        </p:spPr>
        <p:txBody>
          <a:bodyPr vert="horz" lIns="91440" tIns="45720" rIns="91440" bIns="45720" rtlCol="0" anchor="ctr">
            <a:normAutofit/>
          </a:bodyPr>
          <a:lstStyle/>
          <a:p>
            <a:pPr>
              <a:spcBef>
                <a:spcPct val="0"/>
              </a:spcBef>
              <a:defRPr/>
            </a:pPr>
            <a:r>
              <a:rPr lang="en-US" sz="4000" b="1" dirty="0">
                <a:solidFill>
                  <a:srgbClr val="7030A0"/>
                </a:solidFill>
              </a:rPr>
              <a:t>PLT’s E-Units</a:t>
            </a:r>
          </a:p>
        </p:txBody>
      </p:sp>
    </p:spTree>
    <p:custDataLst>
      <p:tags r:id="rId1"/>
    </p:custDataLst>
    <p:extLst>
      <p:ext uri="{BB962C8B-B14F-4D97-AF65-F5344CB8AC3E}">
        <p14:creationId xmlns:p14="http://schemas.microsoft.com/office/powerpoint/2010/main" val="2492509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Carbon &amp; Climate assessmen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26340">
            <a:off x="5621272" y="2312182"/>
            <a:ext cx="3250890" cy="4207034"/>
          </a:xfrm>
          <a:prstGeom prst="rect">
            <a:avLst/>
          </a:prstGeom>
          <a:effectLst>
            <a:outerShdw blurRad="63500" sx="102000" sy="102000" algn="ctr" rotWithShape="0">
              <a:prstClr val="black">
                <a:alpha val="40000"/>
              </a:prstClr>
            </a:outerShdw>
          </a:effectLst>
        </p:spPr>
      </p:pic>
      <p:pic>
        <p:nvPicPr>
          <p:cNvPr id="4" name="Picture 3" title="pre-assessmen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1143000"/>
            <a:ext cx="3356264" cy="4343400"/>
          </a:xfrm>
          <a:prstGeom prst="rect">
            <a:avLst/>
          </a:prstGeom>
          <a:effectLst>
            <a:outerShdw blurRad="63500" sx="102000" sy="102000" algn="ctr" rotWithShape="0">
              <a:prstClr val="black">
                <a:alpha val="40000"/>
              </a:prstClr>
            </a:outerShdw>
          </a:effectLst>
        </p:spPr>
      </p:pic>
      <p:sp>
        <p:nvSpPr>
          <p:cNvPr id="3" name="Content Placeholder 2"/>
          <p:cNvSpPr>
            <a:spLocks noGrp="1"/>
          </p:cNvSpPr>
          <p:nvPr>
            <p:ph idx="1"/>
          </p:nvPr>
        </p:nvSpPr>
        <p:spPr>
          <a:xfrm>
            <a:off x="118435" y="2438400"/>
            <a:ext cx="2743200" cy="1447800"/>
          </a:xfrm>
        </p:spPr>
        <p:txBody>
          <a:bodyPr>
            <a:normAutofit/>
          </a:bodyPr>
          <a:lstStyle/>
          <a:p>
            <a:pPr marL="0" indent="0" algn="ctr">
              <a:buNone/>
            </a:pPr>
            <a:r>
              <a:rPr lang="en-US" sz="4000" b="1" dirty="0">
                <a:solidFill>
                  <a:srgbClr val="7030A0"/>
                </a:solidFill>
              </a:rPr>
              <a:t>Unit </a:t>
            </a:r>
          </a:p>
          <a:p>
            <a:pPr marL="0" indent="0" algn="ctr">
              <a:spcBef>
                <a:spcPts val="0"/>
              </a:spcBef>
              <a:buNone/>
            </a:pPr>
            <a:r>
              <a:rPr lang="en-US" sz="4000" b="1" dirty="0">
                <a:solidFill>
                  <a:srgbClr val="7030A0"/>
                </a:solidFill>
              </a:rPr>
              <a:t>Assessment</a:t>
            </a:r>
          </a:p>
        </p:txBody>
      </p:sp>
    </p:spTree>
    <p:extLst>
      <p:ext uri="{BB962C8B-B14F-4D97-AF65-F5344CB8AC3E}">
        <p14:creationId xmlns:p14="http://schemas.microsoft.com/office/powerpoint/2010/main" val="932619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title="Carbon and Climate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847" y="2737833"/>
            <a:ext cx="3002972" cy="3886199"/>
          </a:xfrm>
          <a:prstGeom prst="rect">
            <a:avLst/>
          </a:prstGeom>
          <a:effectLst>
            <a:outerShdw blurRad="63500" sx="102000" sy="102000" algn="ctr" rotWithShape="0">
              <a:prstClr val="black">
                <a:alpha val="40000"/>
              </a:prstClr>
            </a:outerShdw>
          </a:effectLst>
        </p:spPr>
      </p:pic>
      <p:pic>
        <p:nvPicPr>
          <p:cNvPr id="5" name="Picture 4" title="Carbon and Climate pag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7269">
            <a:off x="4108176" y="2058175"/>
            <a:ext cx="3003801" cy="3887272"/>
          </a:xfrm>
          <a:prstGeom prst="rect">
            <a:avLst/>
          </a:prstGeom>
          <a:effectLst>
            <a:outerShdw blurRad="63500" sx="102000" sy="102000" algn="ctr" rotWithShape="0">
              <a:prstClr val="black">
                <a:alpha val="40000"/>
              </a:prstClr>
            </a:outerShdw>
          </a:effectLst>
        </p:spPr>
      </p:pic>
      <p:pic>
        <p:nvPicPr>
          <p:cNvPr id="2" name="Picture 1" title="Carbon and Climate pag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5509">
            <a:off x="2548015" y="1303383"/>
            <a:ext cx="2990164" cy="3869624"/>
          </a:xfrm>
          <a:prstGeom prst="rect">
            <a:avLst/>
          </a:prstGeom>
          <a:effectLst>
            <a:outerShdw blurRad="63500" sx="102000" sy="102000" algn="ctr" rotWithShape="0">
              <a:prstClr val="black">
                <a:alpha val="40000"/>
              </a:prstClr>
            </a:outerShdw>
          </a:effectLst>
        </p:spPr>
      </p:pic>
      <p:pic>
        <p:nvPicPr>
          <p:cNvPr id="4" name="Picture 3" title="Carbon and Climate pag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07" y="762000"/>
            <a:ext cx="3003803" cy="38872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2693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11059" y="6450085"/>
            <a:ext cx="6619117" cy="307777"/>
          </a:xfrm>
          <a:prstGeom prst="rect">
            <a:avLst/>
          </a:prstGeom>
          <a:noFill/>
        </p:spPr>
        <p:txBody>
          <a:bodyPr wrap="square" rtlCol="0">
            <a:spAutoFit/>
          </a:bodyPr>
          <a:lstStyle/>
          <a:p>
            <a:pPr algn="ctr"/>
            <a:r>
              <a:rPr lang="en-US" sz="1400" dirty="0">
                <a:solidFill>
                  <a:schemeClr val="accent1"/>
                </a:solidFill>
                <a:hlinkClick r:id="rId4" action="ppaction://hlinkpres?slideindex=1&amp;slidetitle="/>
              </a:rPr>
              <a:t>Carbon &amp; Climate E-Unit</a:t>
            </a:r>
            <a:endParaRPr lang="en-US" sz="1400" dirty="0">
              <a:solidFill>
                <a:schemeClr val="accent1"/>
              </a:solidFill>
            </a:endParaRPr>
          </a:p>
        </p:txBody>
      </p:sp>
      <p:pic>
        <p:nvPicPr>
          <p:cNvPr id="5" name="Picture 4" title="carbon and climate page">
            <a:hlinkClick r:id="rId5"/>
          </p:cNvPr>
          <p:cNvPicPr>
            <a:picLocks noChangeAspect="1"/>
          </p:cNvPicPr>
          <p:nvPr/>
        </p:nvPicPr>
        <p:blipFill>
          <a:blip r:embed="rId6"/>
          <a:stretch>
            <a:fillRect/>
          </a:stretch>
        </p:blipFill>
        <p:spPr>
          <a:xfrm>
            <a:off x="1132558" y="5121541"/>
            <a:ext cx="6837435" cy="1371600"/>
          </a:xfrm>
          <a:prstGeom prst="rect">
            <a:avLst/>
          </a:prstGeom>
        </p:spPr>
      </p:pic>
      <p:sp>
        <p:nvSpPr>
          <p:cNvPr id="6" name="TextBox 5"/>
          <p:cNvSpPr txBox="1"/>
          <p:nvPr/>
        </p:nvSpPr>
        <p:spPr>
          <a:xfrm>
            <a:off x="1201901" y="4838573"/>
            <a:ext cx="6837435" cy="307777"/>
          </a:xfrm>
          <a:prstGeom prst="rect">
            <a:avLst/>
          </a:prstGeom>
          <a:noFill/>
        </p:spPr>
        <p:txBody>
          <a:bodyPr wrap="square" rtlCol="0">
            <a:spAutoFit/>
          </a:bodyPr>
          <a:lstStyle/>
          <a:p>
            <a:pPr algn="ctr"/>
            <a:r>
              <a:rPr lang="en-US" sz="1400" dirty="0">
                <a:solidFill>
                  <a:schemeClr val="accent1"/>
                </a:solidFill>
                <a:hlinkClick r:id="rId7"/>
              </a:rPr>
              <a:t>Energy in Ecosystems E-Unit</a:t>
            </a:r>
            <a:endParaRPr lang="en-US" sz="1400" dirty="0">
              <a:solidFill>
                <a:schemeClr val="accent1"/>
              </a:solidFill>
            </a:endParaRPr>
          </a:p>
        </p:txBody>
      </p:sp>
      <p:pic>
        <p:nvPicPr>
          <p:cNvPr id="3" name="Picture 2" title="Energy in ecosystems page">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664" y="3467540"/>
            <a:ext cx="6934672" cy="1389280"/>
          </a:xfrm>
          <a:prstGeom prst="rect">
            <a:avLst/>
          </a:prstGeom>
        </p:spPr>
      </p:pic>
      <p:sp>
        <p:nvSpPr>
          <p:cNvPr id="4" name="TextBox 3"/>
          <p:cNvSpPr txBox="1"/>
          <p:nvPr/>
        </p:nvSpPr>
        <p:spPr>
          <a:xfrm>
            <a:off x="2336334" y="3159196"/>
            <a:ext cx="4648200" cy="307777"/>
          </a:xfrm>
          <a:prstGeom prst="rect">
            <a:avLst/>
          </a:prstGeom>
          <a:noFill/>
        </p:spPr>
        <p:txBody>
          <a:bodyPr wrap="square" rtlCol="0">
            <a:spAutoFit/>
          </a:bodyPr>
          <a:lstStyle/>
          <a:p>
            <a:pPr algn="ctr"/>
            <a:r>
              <a:rPr lang="en-US" sz="1400" dirty="0" err="1">
                <a:solidFill>
                  <a:schemeClr val="accent1"/>
                </a:solidFill>
                <a:hlinkClick r:id="rId9"/>
              </a:rPr>
              <a:t>Treemendous</a:t>
            </a:r>
            <a:r>
              <a:rPr lang="en-US" sz="1400" dirty="0">
                <a:solidFill>
                  <a:schemeClr val="accent1"/>
                </a:solidFill>
                <a:hlinkClick r:id="rId9"/>
              </a:rPr>
              <a:t> Science E-Unit</a:t>
            </a:r>
            <a:endParaRPr lang="en-US" sz="1400" dirty="0">
              <a:solidFill>
                <a:schemeClr val="accent1"/>
              </a:solidFill>
            </a:endParaRPr>
          </a:p>
        </p:txBody>
      </p:sp>
      <p:pic>
        <p:nvPicPr>
          <p:cNvPr id="2" name="Picture 1" title="Teemendous science page">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7863" y="1777031"/>
            <a:ext cx="6968274" cy="1447800"/>
          </a:xfrm>
          <a:prstGeom prst="rect">
            <a:avLst/>
          </a:prstGeom>
        </p:spPr>
      </p:pic>
      <p:sp>
        <p:nvSpPr>
          <p:cNvPr id="7" name="Title 1">
            <a:extLst>
              <a:ext uri="{FF2B5EF4-FFF2-40B4-BE49-F238E27FC236}">
                <a16:creationId xmlns:a16="http://schemas.microsoft.com/office/drawing/2014/main" id="{B82C9904-4991-48E8-A1ED-1C421DB51916}"/>
              </a:ext>
            </a:extLst>
          </p:cNvPr>
          <p:cNvSpPr txBox="1">
            <a:spLocks/>
          </p:cNvSpPr>
          <p:nvPr/>
        </p:nvSpPr>
        <p:spPr>
          <a:xfrm>
            <a:off x="304800" y="1068401"/>
            <a:ext cx="8229600" cy="8382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b="1" kern="1200">
                <a:solidFill>
                  <a:srgbClr val="7030A0"/>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a:latin typeface="Trebuchet MS"/>
              </a:rPr>
              <a:t>Exploring an E-Unit</a:t>
            </a:r>
            <a:endParaRPr kumimoji="0" lang="en-US" sz="3600" b="1" i="0" u="none" strike="noStrike" kern="1200" cap="none" spc="0" normalizeH="0" baseline="0" noProof="0" dirty="0">
              <a:ln>
                <a:noFill/>
              </a:ln>
              <a:solidFill>
                <a:srgbClr val="7030A0"/>
              </a:solidFill>
              <a:effectLst/>
              <a:uLnTx/>
              <a:uFillTx/>
              <a:latin typeface="Trebuchet MS"/>
              <a:ea typeface="+mj-ea"/>
              <a:cs typeface="+mj-cs"/>
            </a:endParaRPr>
          </a:p>
        </p:txBody>
      </p:sp>
    </p:spTree>
    <p:custDataLst>
      <p:tags r:id="rId1"/>
    </p:custDataLst>
    <p:extLst>
      <p:ext uri="{BB962C8B-B14F-4D97-AF65-F5344CB8AC3E}">
        <p14:creationId xmlns:p14="http://schemas.microsoft.com/office/powerpoint/2010/main" val="19785971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Energy in Ecosystems p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2284486"/>
            <a:ext cx="5060705" cy="4322848"/>
          </a:xfrm>
          <a:prstGeom prst="rect">
            <a:avLst/>
          </a:prstGeom>
        </p:spPr>
      </p:pic>
      <p:pic>
        <p:nvPicPr>
          <p:cNvPr id="2" name="Picture 1" title="Energy in ecosystems pag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296" y="1298448"/>
            <a:ext cx="7073409" cy="530352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5867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FF_PLT_PPT_2012(2)">
  <a:themeElements>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fontScheme name="Custom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FFFFFF"/>
    </a:dk1>
    <a:lt1>
      <a:sysClr val="window" lastClr="FFFFFF"/>
    </a:lt1>
    <a:dk2>
      <a:srgbClr val="FFFFFF"/>
    </a:dk2>
    <a:lt2>
      <a:srgbClr val="FFFFFF"/>
    </a:lt2>
    <a:accent1>
      <a:srgbClr val="008066"/>
    </a:accent1>
    <a:accent2>
      <a:srgbClr val="7F3F98"/>
    </a:accent2>
    <a:accent3>
      <a:srgbClr val="008066"/>
    </a:accent3>
    <a:accent4>
      <a:srgbClr val="7F3F98"/>
    </a:accent4>
    <a:accent5>
      <a:srgbClr val="008066"/>
    </a:accent5>
    <a:accent6>
      <a:srgbClr val="7F3F98"/>
    </a:accent6>
    <a:hlink>
      <a:srgbClr val="008066"/>
    </a:hlink>
    <a:folHlink>
      <a:srgbClr val="7F3F98"/>
    </a:folHlink>
  </a:clrScheme>
</a:themeOverride>
</file>

<file path=docProps/app.xml><?xml version="1.0" encoding="utf-8"?>
<Properties xmlns="http://schemas.openxmlformats.org/officeDocument/2006/extended-properties" xmlns:vt="http://schemas.openxmlformats.org/officeDocument/2006/docPropsVTypes">
  <TotalTime>5591</TotalTime>
  <Words>1743</Words>
  <Application>Microsoft Office PowerPoint</Application>
  <PresentationFormat>On-screen Show (4:3)</PresentationFormat>
  <Paragraphs>209</Paragraphs>
  <Slides>29</Slides>
  <Notes>27</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29</vt:i4>
      </vt:variant>
    </vt:vector>
  </HeadingPairs>
  <TitlesOfParts>
    <vt:vector size="36" baseType="lpstr">
      <vt:lpstr>Arial</vt:lpstr>
      <vt:lpstr>Calibri</vt:lpstr>
      <vt:lpstr>Trebuchet MS</vt:lpstr>
      <vt:lpstr>Wingdings</vt:lpstr>
      <vt:lpstr>Office Theme</vt:lpstr>
      <vt:lpstr>1_AFF_PLT_PPT_2012(2)</vt:lpstr>
      <vt:lpstr>1_Office Theme</vt:lpstr>
      <vt:lpstr>Project Learning Tree</vt:lpstr>
      <vt:lpstr>PowerPoint Presentation</vt:lpstr>
      <vt:lpstr>PowerPoint Presentation</vt:lpstr>
      <vt:lpstr>PLT uses forests as “windows on the world”  to help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Tremendous Science!</vt:lpstr>
      <vt:lpstr>PowerPoint Presentation</vt:lpstr>
      <vt:lpstr>PowerPoint Presentation</vt:lpstr>
      <vt:lpstr>PowerPoint Presentation</vt:lpstr>
      <vt:lpstr>PowerPoint Presentation</vt:lpstr>
      <vt:lpstr>PowerPoint Presentation</vt:lpstr>
      <vt:lpstr>Supports for Teaching Activities</vt:lpstr>
      <vt:lpstr>PowerPoint Presentation</vt:lpstr>
      <vt:lpstr>PowerPoint Presentation</vt:lpstr>
      <vt:lpstr>Project Learning Tree Montana</vt:lpstr>
    </vt:vector>
  </TitlesOfParts>
  <Company>American Forest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Bullwinkle, Vanessa</dc:creator>
  <cp:lastModifiedBy>Smith, Alexios</cp:lastModifiedBy>
  <cp:revision>374</cp:revision>
  <cp:lastPrinted>2017-03-13T16:09:51Z</cp:lastPrinted>
  <dcterms:created xsi:type="dcterms:W3CDTF">2012-06-25T14:17:42Z</dcterms:created>
  <dcterms:modified xsi:type="dcterms:W3CDTF">2025-03-27T17:54:05Z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BE6BD116-9AF7-41C7-9A76-B3A21731FC7A</vt:lpwstr>
  </property>
  <property fmtid="{D5CDD505-2E9C-101B-9397-08002B2CF9AE}" pid="3" name="ArticulatePath">
    <vt:lpwstr>Carbon&amp;ClimateNSTA</vt:lpwstr>
  </property>
</Properties>
</file>