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5"/>
  </p:notesMasterIdLst>
  <p:handoutMasterIdLst>
    <p:handoutMasterId r:id="rId36"/>
  </p:handoutMasterIdLst>
  <p:sldIdLst>
    <p:sldId id="314" r:id="rId4"/>
    <p:sldId id="414" r:id="rId5"/>
    <p:sldId id="258" r:id="rId6"/>
    <p:sldId id="259" r:id="rId7"/>
    <p:sldId id="376" r:id="rId8"/>
    <p:sldId id="412" r:id="rId9"/>
    <p:sldId id="401" r:id="rId10"/>
    <p:sldId id="281" r:id="rId11"/>
    <p:sldId id="381" r:id="rId12"/>
    <p:sldId id="370" r:id="rId13"/>
    <p:sldId id="405" r:id="rId14"/>
    <p:sldId id="368" r:id="rId15"/>
    <p:sldId id="369" r:id="rId16"/>
    <p:sldId id="354" r:id="rId17"/>
    <p:sldId id="371" r:id="rId18"/>
    <p:sldId id="372" r:id="rId19"/>
    <p:sldId id="373" r:id="rId20"/>
    <p:sldId id="374" r:id="rId21"/>
    <p:sldId id="406" r:id="rId22"/>
    <p:sldId id="408" r:id="rId23"/>
    <p:sldId id="407" r:id="rId24"/>
    <p:sldId id="409" r:id="rId25"/>
    <p:sldId id="382" r:id="rId26"/>
    <p:sldId id="384" r:id="rId27"/>
    <p:sldId id="385" r:id="rId28"/>
    <p:sldId id="377" r:id="rId29"/>
    <p:sldId id="391" r:id="rId30"/>
    <p:sldId id="403" r:id="rId31"/>
    <p:sldId id="398" r:id="rId32"/>
    <p:sldId id="366" r:id="rId33"/>
    <p:sldId id="413" r:id="rId34"/>
  </p:sldIdLst>
  <p:sldSz cx="9144000" cy="6858000" type="screen4x3"/>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2" clrIdx="0">
    <p:extLst>
      <p:ext uri="{19B8F6BF-5375-455C-9EA6-DF929625EA0E}">
        <p15:presenceInfo xmlns:p15="http://schemas.microsoft.com/office/powerpoint/2012/main" userId="9bbea1c8993bc3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1" autoAdjust="0"/>
    <p:restoredTop sz="67204" autoAdjust="0"/>
  </p:normalViewPr>
  <p:slideViewPr>
    <p:cSldViewPr>
      <p:cViewPr varScale="1">
        <p:scale>
          <a:sx n="77" d="100"/>
          <a:sy n="77" d="100"/>
        </p:scale>
        <p:origin x="276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30T10:02:48.385" idx="2">
    <p:pos x="10" y="10"/>
    <p:text>I edited this slightly to include the "geological portion" as it just talked about the biological component without saying what it compared to.</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3/27/2025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3/27/2025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extgenscience.org/3-ls4-3-biological-evolution-unity-and-diversit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nextgenscience.org/5ls2-ecosystems-interactions-energy-dynamics" TargetMode="External"/><Relationship Id="rId5" Type="http://schemas.openxmlformats.org/officeDocument/2006/relationships/hyperlink" Target="http://www.nextgenscience.org/5-ps3-1-energy" TargetMode="External"/><Relationship Id="rId4" Type="http://schemas.openxmlformats.org/officeDocument/2006/relationships/hyperlink" Target="http://www.nextgenscience.org/4ls1-molecules-organisms-structures-process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Energy in Ecosystems e-unit is built around the following performance expectations from the Next Generation Science Standards (NGSS):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3-LS4-3 – Biological Evolution: Unity and Diversity</a:t>
            </a:r>
            <a:r>
              <a:rPr lang="en-US" sz="1200" b="0" i="0" kern="1200" dirty="0">
                <a:solidFill>
                  <a:schemeClr val="tx1"/>
                </a:solidFill>
                <a:effectLst/>
                <a:latin typeface="+mn-lt"/>
                <a:ea typeface="+mn-ea"/>
                <a:cs typeface="+mn-cs"/>
              </a:rPr>
              <a:t>. Construct an argument with </a:t>
            </a:r>
            <a:r>
              <a:rPr lang="en-US" sz="1200" b="0" i="0" u="none" strike="noStrike" kern="1200" dirty="0">
                <a:solidFill>
                  <a:schemeClr val="tx1"/>
                </a:solidFill>
                <a:effectLst/>
                <a:latin typeface="+mn-lt"/>
                <a:ea typeface="+mn-ea"/>
                <a:cs typeface="+mn-cs"/>
              </a:rPr>
              <a:t>evidence</a:t>
            </a:r>
            <a:r>
              <a:rPr lang="en-US" sz="1200" b="0" i="0" kern="1200" dirty="0">
                <a:solidFill>
                  <a:schemeClr val="tx1"/>
                </a:solidFill>
                <a:effectLst/>
                <a:latin typeface="+mn-lt"/>
                <a:ea typeface="+mn-ea"/>
                <a:cs typeface="+mn-cs"/>
              </a:rPr>
              <a:t> that in a particular </a:t>
            </a:r>
            <a:r>
              <a:rPr lang="en-US" sz="1200" b="0" i="0" u="none" strike="noStrike" kern="1200" dirty="0">
                <a:solidFill>
                  <a:schemeClr val="tx1"/>
                </a:solidFill>
                <a:effectLst/>
                <a:latin typeface="+mn-lt"/>
                <a:ea typeface="+mn-ea"/>
                <a:cs typeface="+mn-cs"/>
              </a:rPr>
              <a:t>habitat</a:t>
            </a:r>
            <a:r>
              <a:rPr lang="en-US" sz="1200" b="0" i="0" kern="1200" dirty="0">
                <a:solidFill>
                  <a:schemeClr val="tx1"/>
                </a:solidFill>
                <a:effectLst/>
                <a:latin typeface="+mn-lt"/>
                <a:ea typeface="+mn-ea"/>
                <a:cs typeface="+mn-cs"/>
              </a:rPr>
              <a:t> some organisms can survive well, some survive less well, and some cannot survive at all.</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4"/>
              </a:rPr>
              <a:t>4-LS1-1 – From Molecules to Organisms: Structures and Processes</a:t>
            </a:r>
            <a:r>
              <a:rPr lang="en-US" sz="1200" b="0" i="0" kern="1200" dirty="0">
                <a:solidFill>
                  <a:schemeClr val="tx1"/>
                </a:solidFill>
                <a:effectLst/>
                <a:latin typeface="+mn-lt"/>
                <a:ea typeface="+mn-ea"/>
                <a:cs typeface="+mn-cs"/>
              </a:rPr>
              <a:t>. Construct an argument that plants and animals have internal and external structures that function to support survival, growth, behavior and reproduction.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5"/>
              </a:rPr>
              <a:t>5-PS3-1 – Energy</a:t>
            </a:r>
            <a:r>
              <a:rPr lang="en-US" sz="1200" b="0" i="0" kern="1200" dirty="0">
                <a:solidFill>
                  <a:schemeClr val="tx1"/>
                </a:solidFill>
                <a:effectLst/>
                <a:latin typeface="+mn-lt"/>
                <a:ea typeface="+mn-ea"/>
                <a:cs typeface="+mn-cs"/>
              </a:rPr>
              <a:t>. Use models to describe that energy in animals’ food (used for body repair, growth, and motion and to maintain body warmth) was once energy from the sun.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6"/>
              </a:rPr>
              <a:t>5-LS2-1 – Ecosystems: Interactions, Energy, and Dynamics</a:t>
            </a:r>
            <a:r>
              <a:rPr lang="en-US" sz="1200" b="0" i="0" kern="1200" dirty="0">
                <a:solidFill>
                  <a:schemeClr val="tx1"/>
                </a:solidFill>
                <a:effectLst/>
                <a:latin typeface="+mn-lt"/>
                <a:ea typeface="+mn-ea"/>
                <a:cs typeface="+mn-cs"/>
              </a:rPr>
              <a:t>. Develop a model to describe the movement of matter among plants, animals, </a:t>
            </a:r>
            <a:r>
              <a:rPr lang="en-US" sz="1200" b="0" i="0" u="none" strike="noStrike" kern="1200" dirty="0">
                <a:solidFill>
                  <a:schemeClr val="tx1"/>
                </a:solidFill>
                <a:effectLst/>
                <a:latin typeface="+mn-lt"/>
                <a:ea typeface="+mn-ea"/>
                <a:cs typeface="+mn-cs"/>
              </a:rPr>
              <a:t>decomposers</a:t>
            </a:r>
            <a:r>
              <a:rPr lang="en-US" sz="1200" b="0" i="0" kern="1200" dirty="0">
                <a:solidFill>
                  <a:schemeClr val="tx1"/>
                </a:solidFill>
                <a:effectLst/>
                <a:latin typeface="+mn-lt"/>
                <a:ea typeface="+mn-ea"/>
                <a:cs typeface="+mn-cs"/>
              </a:rPr>
              <a:t>, and the environment.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 is based on these NGSS standards, it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The 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a:t>
            </a:r>
            <a:r>
              <a:rPr lang="en-US" sz="1200" b="0" i="0" kern="1200" baseline="0" dirty="0">
                <a:solidFill>
                  <a:schemeClr val="tx1"/>
                </a:solidFill>
                <a:effectLst/>
                <a:latin typeface="+mn-lt"/>
                <a:ea typeface="+mn-ea"/>
                <a:cs typeface="+mn-cs"/>
              </a:rPr>
              <a:t> unit is 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It includes an imbedded</a:t>
            </a:r>
            <a:r>
              <a:rPr lang="en-US" baseline="0" dirty="0"/>
              <a:t> screen video showing the headers that indicate the relevant parts of the model: Engage, Explore, Explain, and Elaborate with Doing the Activity. Note that Evaluate is listed in a separate tab.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14</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a:t>
            </a:r>
            <a:r>
              <a:rPr lang="en-US" baseline="0" dirty="0"/>
              <a:t> includes multiple assessment options. Including: </a:t>
            </a:r>
          </a:p>
          <a:p>
            <a:pPr marL="171450" indent="-171450">
              <a:buFont typeface="Arial" panose="020B0604020202020204" pitchFamily="34" charset="0"/>
              <a:buChar char="•"/>
            </a:pPr>
            <a:r>
              <a:rPr lang="en-US" baseline="0" dirty="0"/>
              <a:t>Vocabulary worksheets</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And 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Books and Other Resources</a:t>
            </a:r>
            <a:r>
              <a:rPr lang="en-US" baseline="0" dirty="0"/>
              <a:t> in the appendices is a listing of all websites, books, and other resources for the unit as a whole as well as activity-by-activity resources to support teaching of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20</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21</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elaborate, give participants a taste of another activity</a:t>
            </a:r>
            <a:r>
              <a:rPr lang="en-US" sz="1200" i="0" kern="1200" dirty="0">
                <a:solidFill>
                  <a:schemeClr val="tx1"/>
                </a:solidFill>
                <a:effectLst/>
                <a:latin typeface="+mn-lt"/>
                <a:ea typeface="+mn-ea"/>
                <a:cs typeface="+mn-cs"/>
              </a:rPr>
              <a:t>, Activity 6:</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Invasive</a:t>
            </a:r>
            <a:r>
              <a:rPr lang="en-US" sz="1200" i="0" kern="1200" baseline="0" dirty="0">
                <a:solidFill>
                  <a:schemeClr val="tx1"/>
                </a:solidFill>
                <a:effectLst/>
                <a:latin typeface="+mn-lt"/>
                <a:ea typeface="+mn-ea"/>
                <a:cs typeface="+mn-cs"/>
              </a:rPr>
              <a:t> Species</a:t>
            </a:r>
            <a:r>
              <a:rPr lang="en-US" sz="120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23</a:t>
            </a:fld>
            <a:endParaRPr lang="en-US"/>
          </a:p>
        </p:txBody>
      </p:sp>
    </p:spTree>
    <p:extLst>
      <p:ext uri="{BB962C8B-B14F-4D97-AF65-F5344CB8AC3E}">
        <p14:creationId xmlns:p14="http://schemas.microsoft.com/office/powerpoint/2010/main" val="733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in this activity, students</a:t>
            </a:r>
            <a:r>
              <a:rPr lang="en-US" sz="1200" kern="1200" baseline="0" dirty="0">
                <a:solidFill>
                  <a:schemeClr val="tx1"/>
                </a:solidFill>
                <a:effectLst/>
                <a:latin typeface="+mn-lt"/>
                <a:ea typeface="+mn-ea"/>
                <a:cs typeface="+mn-cs"/>
              </a:rPr>
              <a:t> read about different invasive species and then analyze the characteristics of invasive species to determine the attributes they share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a:t>
            </a:r>
            <a:r>
              <a:rPr lang="en-US" sz="1200" kern="1200" baseline="0" dirty="0">
                <a:solidFill>
                  <a:schemeClr val="tx1"/>
                </a:solidFill>
                <a:effectLst/>
                <a:latin typeface="+mn-lt"/>
                <a:ea typeface="+mn-ea"/>
                <a:cs typeface="+mn-cs"/>
              </a:rPr>
              <a:t> then research an invasive species more in depth, and create a group presentation about that species.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24</a:t>
            </a:fld>
            <a:endParaRPr lang="en-US"/>
          </a:p>
        </p:txBody>
      </p:sp>
    </p:spTree>
    <p:extLst>
      <p:ext uri="{BB962C8B-B14F-4D97-AF65-F5344CB8AC3E}">
        <p14:creationId xmlns:p14="http://schemas.microsoft.com/office/powerpoint/2010/main" val="377589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this activity, teachers may use the species provided with the unit materials, or they may </a:t>
            </a:r>
            <a:r>
              <a:rPr lang="en-US" sz="1200" kern="1200" dirty="0">
                <a:solidFill>
                  <a:schemeClr val="tx1"/>
                </a:solidFill>
                <a:effectLst/>
                <a:latin typeface="+mn-lt"/>
                <a:ea typeface="+mn-ea"/>
                <a:cs typeface="+mn-cs"/>
              </a:rPr>
              <a:t>choose to have students focus on their own state or other region.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of the ways that you can take PLT’s “national” e-unit curriculum and customize it for the regional, state, and local levels.</a:t>
            </a:r>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25</a:t>
            </a:fld>
            <a:endParaRPr lang="en-US"/>
          </a:p>
        </p:txBody>
      </p:sp>
    </p:spTree>
    <p:extLst>
      <p:ext uri="{BB962C8B-B14F-4D97-AF65-F5344CB8AC3E}">
        <p14:creationId xmlns:p14="http://schemas.microsoft.com/office/powerpoint/2010/main" val="17129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e-unit includes</a:t>
            </a:r>
            <a:r>
              <a:rPr lang="en-US" baseline="0" dirty="0"/>
              <a:t> 6 activities that help students understand the flow of energy in ecosystems, with a focus on forest ecosystems.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26</a:t>
            </a:fld>
            <a:endParaRPr lang="en-US"/>
          </a:p>
        </p:txBody>
      </p:sp>
    </p:spTree>
    <p:extLst>
      <p:ext uri="{BB962C8B-B14F-4D97-AF65-F5344CB8AC3E}">
        <p14:creationId xmlns:p14="http://schemas.microsoft.com/office/powerpoint/2010/main" val="4195435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Energy in Ecosystems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27</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28</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PLT has 3 e-units available at this time, each for a different grade level band.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75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30</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Use this slide to introduce Web</a:t>
            </a:r>
            <a:r>
              <a:rPr lang="en-US" baseline="0" dirty="0">
                <a:effectLst/>
              </a:rPr>
              <a:t> of Life</a:t>
            </a:r>
            <a:r>
              <a:rPr lang="en-US" dirty="0">
                <a:effectLst/>
              </a:rPr>
              <a:t>, which is Activity 3 in the Energy in Ecosystems E-Unit. </a:t>
            </a:r>
            <a:r>
              <a:rPr lang="en-US" sz="1200" b="0" kern="1200" dirty="0">
                <a:solidFill>
                  <a:schemeClr val="tx1"/>
                </a:solidFill>
                <a:effectLst/>
                <a:latin typeface="+mn-lt"/>
                <a:ea typeface="+mn-ea"/>
                <a:cs typeface="+mn-cs"/>
              </a:rPr>
              <a:t>Take 10-15 minutes to conduct a sampling of this lesson, using the Food Web Research  student page to have workshop participants conduct their own species research, if reliable </a:t>
            </a:r>
            <a:r>
              <a:rPr lang="en-US" sz="1200" b="0" kern="1200" dirty="0" err="1">
                <a:solidFill>
                  <a:schemeClr val="tx1"/>
                </a:solidFill>
                <a:effectLst/>
                <a:latin typeface="+mn-lt"/>
                <a:ea typeface="+mn-ea"/>
                <a:cs typeface="+mn-cs"/>
              </a:rPr>
              <a:t>wifi</a:t>
            </a:r>
            <a:r>
              <a:rPr lang="en-US" sz="1200" b="0" kern="1200" dirty="0">
                <a:solidFill>
                  <a:schemeClr val="tx1"/>
                </a:solidFill>
                <a:effectLst/>
                <a:latin typeface="+mn-lt"/>
                <a:ea typeface="+mn-ea"/>
                <a:cs typeface="+mn-cs"/>
              </a:rPr>
              <a:t> and personal devices are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Have participants model a food web using string and assigned species cards; your own local species cards you’ve prepared in advance; or, if you’re short on time, models created by PLT state programs in Wyoming, Arkansas, and Washington  (PLT website account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aim of the activity is for students to take a close look at a forest ecosystem and discover ways that plants and animals are connected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Learner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Identify a food chain or food web that contains a particular forest organism.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Create a model of the forest food web.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Explore what happens to the food web if one of the components is no longer present.</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5</a:t>
            </a:fld>
            <a:endParaRPr lang="en-US"/>
          </a:p>
        </p:txBody>
      </p:sp>
    </p:spTree>
    <p:extLst>
      <p:ext uri="{BB962C8B-B14F-4D97-AF65-F5344CB8AC3E}">
        <p14:creationId xmlns:p14="http://schemas.microsoft.com/office/powerpoint/2010/main" val="41100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0"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34563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links to the live e-unit website. You must be logged into your e-unit account in advance to access the embedded links. </a:t>
            </a:r>
          </a:p>
          <a:p>
            <a:endParaRPr lang="en-US" dirty="0"/>
          </a:p>
          <a:p>
            <a:r>
              <a:rPr lang="en-US" dirty="0"/>
              <a:t>Subsequent slides provide screen shot images if </a:t>
            </a:r>
            <a:r>
              <a:rPr lang="en-US" dirty="0" err="1"/>
              <a:t>wifi</a:t>
            </a:r>
            <a:r>
              <a:rPr lang="en-US" dirty="0"/>
              <a:t> is not available or reliable. </a:t>
            </a:r>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163057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Energy in Ecosystems E-Unit is designed for grades 3-5. Use this slide to highlight the many useful sections of the Introduction.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r>
              <a:rPr lang="en-US" sz="1200" b="0" i="0" kern="1200" dirty="0">
                <a:solidFill>
                  <a:schemeClr val="tx1"/>
                </a:solidFill>
                <a:effectLst/>
                <a:latin typeface="+mn-lt"/>
                <a:ea typeface="+mn-ea"/>
                <a:cs typeface="+mn-cs"/>
              </a:rPr>
              <a:t>In this unit, students focus on forests—one of the largest and most complex types of ecosystems—and come to understand some of the interactions present in all ecosystems. In doing so, they learn to appreciate the natural systems on which we depend.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explores several essential questions: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is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what ways do living things interact in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does energy flow through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individuals do to sustain ecosystems?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8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694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58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8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92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94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99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16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0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425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25.jp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http://www.montana.edu/extension/forestry/projectlearningtre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eunit.plt.org/unit-topic/energy-in-ecosystems/"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Energy in Ecosystems: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a:solidFill>
                  <a:srgbClr val="FF0000"/>
                </a:solidFill>
              </a:rPr>
              <a:t>Presenter 1 </a:t>
            </a:r>
            <a:r>
              <a:rPr lang="en-US" sz="4400" b="1" dirty="0">
                <a:solidFill>
                  <a:srgbClr val="FF0000"/>
                </a:solidFill>
              </a:rPr>
              <a:t>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1298448"/>
            <a:ext cx="701039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3" y="1298448"/>
            <a:ext cx="703053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doing the a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89" y="1298448"/>
            <a:ext cx="7110423"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rrel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37" y="1298448"/>
            <a:ext cx="705912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38AC54" title="doing the activity">
            <a:hlinkClick r:id="" action="ppaction://media"/>
          </p:cNvPr>
          <p:cNvPicPr>
            <a:picLocks noChangeAspect="1"/>
          </p:cNvPicPr>
          <p:nvPr>
            <a:videoFile r:link="rId2"/>
            <p:extLst>
              <p:ext uri="{DAA4B4D4-6D71-4841-9C94-3DE7FCFB9230}">
                <p14:media xmlns:p14="http://schemas.microsoft.com/office/powerpoint/2010/main" r:embed="rId3">
                  <p14:trim st="745" end="1614.6"/>
                </p14:media>
              </p:ext>
            </p:extLst>
          </p:nvPr>
        </p:nvPicPr>
        <p:blipFill>
          <a:blip r:embed="rId6"/>
          <a:stretch>
            <a:fillRect/>
          </a:stretch>
        </p:blipFill>
        <p:spPr>
          <a:xfrm>
            <a:off x="973002" y="1298448"/>
            <a:ext cx="7197996"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valu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265" y="1298448"/>
            <a:ext cx="6741470" cy="5303520"/>
          </a:xfrm>
          <a:prstGeom prst="rect">
            <a:avLst/>
          </a:prstGeom>
          <a:effectLst>
            <a:outerShdw blurRad="50800" dist="38100" dir="5400000" algn="t" rotWithShape="0">
              <a:prstClr val="black">
                <a:alpha val="40000"/>
              </a:prstClr>
            </a:outerShdw>
          </a:effectLst>
        </p:spPr>
      </p:pic>
      <p:pic>
        <p:nvPicPr>
          <p:cNvPr id="3" name="Picture 2" title="rubr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048000"/>
            <a:ext cx="2608735" cy="337600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nrich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870" y="1298448"/>
            <a:ext cx="6728261"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oo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358" y="1298448"/>
            <a:ext cx="6747285"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title="research tab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805" y="685799"/>
            <a:ext cx="4582391" cy="5930153"/>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n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51" y="1298448"/>
            <a:ext cx="715789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1242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8600" y="3276600"/>
            <a:ext cx="9753600" cy="3352800"/>
          </a:xfrm>
        </p:spPr>
        <p:txBody>
          <a:bodyPr rtlCol="0">
            <a:normAutofit/>
          </a:bodyPr>
          <a:lstStyle/>
          <a:p>
            <a:pPr eaLnBrk="1" hangingPunct="1">
              <a:lnSpc>
                <a:spcPct val="90000"/>
              </a:lnSpc>
              <a:defRPr/>
            </a:pPr>
            <a:r>
              <a:rPr lang="en-US" altLang="en-US" dirty="0"/>
              <a:t>Lexi Brown</a:t>
            </a:r>
          </a:p>
          <a:p>
            <a:pPr eaLnBrk="1" hangingPunct="1">
              <a:lnSpc>
                <a:spcPct val="90000"/>
              </a:lnSpc>
              <a:defRPr/>
            </a:pPr>
            <a:r>
              <a:rPr lang="en-US" altLang="en-US" dirty="0"/>
              <a:t>MSU Extension Forestry</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a:t>alexios.brown@montana.edu</a:t>
            </a:r>
          </a:p>
          <a:p>
            <a:pPr eaLnBrk="1" hangingPunct="1">
              <a:lnSpc>
                <a:spcPct val="90000"/>
              </a:lnSpc>
              <a:defRPr/>
            </a:pPr>
            <a:r>
              <a:rPr lang="en-US" altLang="en-US" sz="2400" dirty="0">
                <a:hlinkClick r:id="rId4"/>
              </a:rPr>
              <a:t>www.montana.edu/extension/forestry/projectlearningtree</a:t>
            </a:r>
            <a:r>
              <a:rPr lang="en-US" altLang="en-US" sz="2400" dirty="0"/>
              <a:t> </a:t>
            </a:r>
          </a:p>
          <a:p>
            <a:pPr eaLnBrk="1" fontAlgn="auto" hangingPunct="1">
              <a:spcAft>
                <a:spcPts val="0"/>
              </a:spcAft>
              <a:defRPr/>
            </a:pPr>
            <a:endParaRPr lang="en-US" dirty="0"/>
          </a:p>
        </p:txBody>
      </p:sp>
    </p:spTree>
    <p:extLst>
      <p:ext uri="{BB962C8B-B14F-4D97-AF65-F5344CB8AC3E}">
        <p14:creationId xmlns:p14="http://schemas.microsoft.com/office/powerpoint/2010/main" val="33663219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a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724" y="3084989"/>
            <a:ext cx="5140282" cy="3554191"/>
          </a:xfrm>
          <a:prstGeom prst="rect">
            <a:avLst/>
          </a:prstGeom>
        </p:spPr>
      </p:pic>
      <p:pic>
        <p:nvPicPr>
          <p:cNvPr id="4" name="Picture 3" title="books and o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87" y="1298447"/>
            <a:ext cx="7182627" cy="53407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98" y="1298448"/>
            <a:ext cx="7126605"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echnical su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60" y="1298448"/>
            <a:ext cx="717208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nvasive species draw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287444"/>
            <a:ext cx="4724400" cy="295568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5257800" y="3474433"/>
            <a:ext cx="3521925" cy="2581711"/>
          </a:xfrm>
        </p:spPr>
        <p:txBody>
          <a:bodyPr>
            <a:normAutofit/>
          </a:bodyPr>
          <a:lstStyle/>
          <a:p>
            <a:r>
              <a:rPr lang="en-US" dirty="0"/>
              <a:t>Invasive Species</a:t>
            </a:r>
          </a:p>
        </p:txBody>
      </p:sp>
    </p:spTree>
    <p:extLst>
      <p:ext uri="{BB962C8B-B14F-4D97-AF65-F5344CB8AC3E}">
        <p14:creationId xmlns:p14="http://schemas.microsoft.com/office/powerpoint/2010/main" val="25137808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mparison 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100" y="533400"/>
            <a:ext cx="4783800" cy="61895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6666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mmunity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74" y="2133600"/>
            <a:ext cx="3489053" cy="4515244"/>
          </a:xfrm>
          <a:prstGeom prst="rect">
            <a:avLst/>
          </a:prstGeom>
          <a:effectLst>
            <a:outerShdw blurRad="63500" sx="102000" sy="102000" algn="ctr" rotWithShape="0">
              <a:prstClr val="black">
                <a:alpha val="40000"/>
              </a:prstClr>
            </a:outerShdw>
          </a:effectLst>
        </p:spPr>
      </p:pic>
      <p:sp>
        <p:nvSpPr>
          <p:cNvPr id="4" name="Title 3"/>
          <p:cNvSpPr>
            <a:spLocks noGrp="1"/>
          </p:cNvSpPr>
          <p:nvPr>
            <p:ph type="title"/>
          </p:nvPr>
        </p:nvSpPr>
        <p:spPr/>
        <p:txBody>
          <a:bodyPr/>
          <a:lstStyle/>
          <a:p>
            <a:r>
              <a:rPr lang="en-US" dirty="0"/>
              <a:t>Opportunities to Localize Learning</a:t>
            </a:r>
          </a:p>
        </p:txBody>
      </p:sp>
    </p:spTree>
    <p:extLst>
      <p:ext uri="{BB962C8B-B14F-4D97-AF65-F5344CB8AC3E}">
        <p14:creationId xmlns:p14="http://schemas.microsoft.com/office/powerpoint/2010/main" val="21280431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lstStyle/>
          <a:p>
            <a:r>
              <a:rPr lang="en-US" dirty="0"/>
              <a:t>Energy in Ecosystems Activities</a:t>
            </a:r>
          </a:p>
        </p:txBody>
      </p:sp>
      <p:sp>
        <p:nvSpPr>
          <p:cNvPr id="3" name="Content Placeholder 2"/>
          <p:cNvSpPr>
            <a:spLocks noGrp="1"/>
          </p:cNvSpPr>
          <p:nvPr>
            <p:ph idx="1"/>
          </p:nvPr>
        </p:nvSpPr>
        <p:spPr>
          <a:xfrm>
            <a:off x="914400" y="2133600"/>
            <a:ext cx="7543800" cy="4419600"/>
          </a:xfrm>
        </p:spPr>
        <p:txBody>
          <a:bodyPr>
            <a:normAutofit fontScale="47500" lnSpcReduction="20000"/>
          </a:bodyPr>
          <a:lstStyle/>
          <a:p>
            <a:pPr marL="0" indent="0">
              <a:buNone/>
            </a:pPr>
            <a:r>
              <a:rPr lang="en-US" sz="4200" b="1" dirty="0">
                <a:solidFill>
                  <a:srgbClr val="000000"/>
                </a:solidFill>
              </a:rPr>
              <a:t>1:	The Forest of S.T. Shrew</a:t>
            </a:r>
          </a:p>
          <a:p>
            <a:pPr marL="457200" lvl="1" indent="0">
              <a:spcAft>
                <a:spcPts val="1200"/>
              </a:spcAft>
              <a:buNone/>
            </a:pPr>
            <a:r>
              <a:rPr lang="en-US" sz="3600" dirty="0">
                <a:solidFill>
                  <a:srgbClr val="000000"/>
                </a:solidFill>
              </a:rPr>
              <a:t>Examine how forest organisms get their food energy.</a:t>
            </a:r>
            <a:r>
              <a:rPr lang="en-US" sz="3400" dirty="0">
                <a:solidFill>
                  <a:srgbClr val="000000"/>
                </a:solidFill>
              </a:rPr>
              <a:t> </a:t>
            </a:r>
          </a:p>
          <a:p>
            <a:pPr marL="0" indent="0">
              <a:buNone/>
            </a:pPr>
            <a:r>
              <a:rPr lang="en-US" sz="4200" b="1" dirty="0">
                <a:solidFill>
                  <a:schemeClr val="accent1"/>
                </a:solidFill>
              </a:rPr>
              <a:t>2:	A Home for Many</a:t>
            </a:r>
          </a:p>
          <a:p>
            <a:pPr marL="0" indent="0">
              <a:spcAft>
                <a:spcPts val="1200"/>
              </a:spcAft>
              <a:buNone/>
            </a:pPr>
            <a:r>
              <a:rPr lang="en-US" sz="4000" b="1" dirty="0">
                <a:solidFill>
                  <a:schemeClr val="accent1"/>
                </a:solidFill>
              </a:rPr>
              <a:t>    	</a:t>
            </a:r>
            <a:r>
              <a:rPr lang="en-US" sz="3600" dirty="0">
                <a:solidFill>
                  <a:schemeClr val="accent1"/>
                </a:solidFill>
              </a:rPr>
              <a:t>Observe organisms living in and around a tree.</a:t>
            </a:r>
          </a:p>
          <a:p>
            <a:pPr marL="0" indent="0">
              <a:buNone/>
            </a:pPr>
            <a:r>
              <a:rPr lang="en-US" sz="4200" b="1" dirty="0">
                <a:solidFill>
                  <a:srgbClr val="000000"/>
                </a:solidFill>
              </a:rPr>
              <a:t>3:	Web of Life</a:t>
            </a:r>
          </a:p>
          <a:p>
            <a:pPr marL="0" indent="0">
              <a:spcAft>
                <a:spcPts val="1200"/>
              </a:spcAft>
              <a:buNone/>
            </a:pPr>
            <a:r>
              <a:rPr lang="en-US" sz="4000" dirty="0">
                <a:solidFill>
                  <a:srgbClr val="000000"/>
                </a:solidFill>
              </a:rPr>
              <a:t>    	</a:t>
            </a:r>
            <a:r>
              <a:rPr lang="en-US" sz="3600" dirty="0">
                <a:solidFill>
                  <a:srgbClr val="000000"/>
                </a:solidFill>
              </a:rPr>
              <a:t>Create a model showing energy transfer between organisms. </a:t>
            </a:r>
            <a:endParaRPr lang="en-US" sz="3600" b="1" dirty="0">
              <a:solidFill>
                <a:srgbClr val="000000"/>
              </a:solidFill>
            </a:endParaRPr>
          </a:p>
          <a:p>
            <a:pPr marL="0" indent="0">
              <a:buNone/>
            </a:pPr>
            <a:r>
              <a:rPr lang="en-US" sz="4200" b="1" dirty="0">
                <a:solidFill>
                  <a:schemeClr val="accent1"/>
                </a:solidFill>
              </a:rPr>
              <a:t>4:	Power Plants</a:t>
            </a:r>
          </a:p>
          <a:p>
            <a:pPr marL="400050" lvl="1" indent="0">
              <a:spcAft>
                <a:spcPts val="1200"/>
              </a:spcAft>
              <a:buNone/>
            </a:pPr>
            <a:r>
              <a:rPr lang="en-US" sz="3600" dirty="0">
                <a:solidFill>
                  <a:schemeClr val="accent1"/>
                </a:solidFill>
              </a:rPr>
              <a:t>	Conduct an experiment to learn what plants need to grow. </a:t>
            </a:r>
          </a:p>
          <a:p>
            <a:pPr marL="0" lvl="1" indent="0">
              <a:buNone/>
            </a:pPr>
            <a:r>
              <a:rPr lang="en-US" sz="4200" b="1" dirty="0">
                <a:solidFill>
                  <a:srgbClr val="000000"/>
                </a:solidFill>
              </a:rPr>
              <a:t>5: 	Every Tree for Itself </a:t>
            </a:r>
          </a:p>
          <a:p>
            <a:pPr marL="0" indent="0">
              <a:spcAft>
                <a:spcPts val="1200"/>
              </a:spcAft>
              <a:buNone/>
            </a:pPr>
            <a:r>
              <a:rPr lang="en-US" sz="4000" b="1" dirty="0">
                <a:solidFill>
                  <a:srgbClr val="000000"/>
                </a:solidFill>
              </a:rPr>
              <a:t>    	</a:t>
            </a:r>
            <a:r>
              <a:rPr lang="en-US" sz="3600" dirty="0">
                <a:solidFill>
                  <a:srgbClr val="000000"/>
                </a:solidFill>
              </a:rPr>
              <a:t>Simulate what happens when trees do or don’t get their needs met.</a:t>
            </a:r>
          </a:p>
          <a:p>
            <a:pPr marL="0" indent="0">
              <a:buNone/>
            </a:pPr>
            <a:r>
              <a:rPr lang="en-US" sz="4200" b="1" dirty="0">
                <a:solidFill>
                  <a:schemeClr val="accent5">
                    <a:lumMod val="75000"/>
                  </a:schemeClr>
                </a:solidFill>
              </a:rPr>
              <a:t>6:	Invasive Species</a:t>
            </a:r>
          </a:p>
          <a:p>
            <a:pPr marL="0" indent="0">
              <a:buNone/>
            </a:pPr>
            <a:r>
              <a:rPr lang="en-US" sz="3600" dirty="0">
                <a:solidFill>
                  <a:schemeClr val="accent5">
                    <a:lumMod val="75000"/>
                  </a:schemeClr>
                </a:solidFill>
              </a:rPr>
              <a:t>	Explore how invasive species affect the flow of energy in ecosystems.</a:t>
            </a:r>
            <a:r>
              <a:rPr lang="en-US" sz="3600" dirty="0"/>
              <a:t> </a:t>
            </a:r>
          </a:p>
          <a:p>
            <a:endParaRPr lang="en-US" dirty="0"/>
          </a:p>
        </p:txBody>
      </p:sp>
    </p:spTree>
    <p:custDataLst>
      <p:tags r:id="rId1"/>
    </p:custDataLst>
    <p:extLst>
      <p:ext uri="{BB962C8B-B14F-4D97-AF65-F5344CB8AC3E}">
        <p14:creationId xmlns:p14="http://schemas.microsoft.com/office/powerpoint/2010/main" val="34422717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66859" y="2438400"/>
            <a:ext cx="8229600" cy="3429000"/>
          </a:xfrm>
        </p:spPr>
        <p:txBody>
          <a:bodyPr>
            <a:normAutofit/>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Vocabulary exercises</a:t>
            </a:r>
          </a:p>
          <a:p>
            <a:r>
              <a:rPr lang="en-US" dirty="0">
                <a:solidFill>
                  <a:srgbClr val="000000"/>
                </a:solidFill>
              </a:rPr>
              <a:t>Suggested book,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vailable e-uni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057400"/>
            <a:ext cx="7239000" cy="4420436"/>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2192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Available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35147385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 and forest measurement">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NR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r>
              <a:rPr lang="en-US" altLang="en-US" sz="2000" i="1" dirty="0"/>
              <a:t>The Montana State University Extension Service is an ADA/EO/AA/ Veteran’s Preference Employer and Provider of Educational Outreach.</a:t>
            </a:r>
            <a:endParaRPr lang="en-US" altLang="en-US" sz="2000" dirty="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a:solidFill>
                  <a:srgbClr val="7030A0"/>
                </a:solidFill>
              </a:rPr>
              <a:t>Project Learning Tree Montana</a:t>
            </a:r>
            <a:endParaRPr lang="en-US" altLang="en-US" sz="4800" dirty="0">
              <a:solidFill>
                <a:srgbClr val="7030A0"/>
              </a:solidFill>
            </a:endParaRPr>
          </a:p>
        </p:txBody>
      </p:sp>
    </p:spTree>
    <p:extLst>
      <p:ext uri="{BB962C8B-B14F-4D97-AF65-F5344CB8AC3E}">
        <p14:creationId xmlns:p14="http://schemas.microsoft.com/office/powerpoint/2010/main" val="370225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s of the world class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web of life graphic"/>
          <p:cNvPicPr>
            <a:picLocks noChangeAspect="1"/>
          </p:cNvPicPr>
          <p:nvPr/>
        </p:nvPicPr>
        <p:blipFill>
          <a:blip r:embed="rId4"/>
          <a:stretch>
            <a:fillRect/>
          </a:stretch>
        </p:blipFill>
        <p:spPr>
          <a:xfrm>
            <a:off x="1953424" y="2390922"/>
            <a:ext cx="5237152" cy="3963665"/>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1143000"/>
            <a:ext cx="8229600" cy="1295400"/>
          </a:xfrm>
        </p:spPr>
        <p:txBody>
          <a:bodyPr>
            <a:normAutofit/>
          </a:bodyPr>
          <a:lstStyle/>
          <a:p>
            <a:r>
              <a:rPr lang="en-US" dirty="0"/>
              <a:t>Web of Life</a:t>
            </a:r>
          </a:p>
        </p:txBody>
      </p:sp>
    </p:spTree>
    <p:custDataLst>
      <p:tags r:id="rId1"/>
    </p:custDataLst>
    <p:extLst>
      <p:ext uri="{BB962C8B-B14F-4D97-AF65-F5344CB8AC3E}">
        <p14:creationId xmlns:p14="http://schemas.microsoft.com/office/powerpoint/2010/main" val="1345274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nd climate e-uni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gy in ecosystems e-un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E-unit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r>
              <a:rPr lang="en-US" sz="2800" dirty="0"/>
              <a:t>Designed by teachers</a:t>
            </a:r>
          </a:p>
          <a:p>
            <a:pPr marL="514350" indent="-457200"/>
            <a:r>
              <a:rPr lang="en-US" sz="2800" dirty="0"/>
              <a:t>Housed entirely online for access anywhere</a:t>
            </a:r>
          </a:p>
          <a:p>
            <a:pPr marL="514350" indent="-457200"/>
            <a:r>
              <a:rPr lang="en-US" sz="2800" dirty="0"/>
              <a:t>Constructed around targeted performance expectations in NGSS </a:t>
            </a:r>
          </a:p>
          <a:p>
            <a:pPr marL="514350" indent="-457200"/>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000" b="1" dirty="0">
                <a:solidFill>
                  <a:srgbClr val="7030A0"/>
                </a:solidFill>
              </a:rPr>
              <a:t>PLT’s E-Units</a:t>
            </a:r>
          </a:p>
        </p:txBody>
      </p:sp>
    </p:spTree>
    <p:custDataLst>
      <p:tags r:id="rId1"/>
    </p:custDataLst>
    <p:extLst>
      <p:ext uri="{BB962C8B-B14F-4D97-AF65-F5344CB8AC3E}">
        <p14:creationId xmlns:p14="http://schemas.microsoft.com/office/powerpoint/2010/main" val="249250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2FAD73-AFFF-49C0-95E2-20C9A37EB8EB}"/>
              </a:ext>
            </a:extLst>
          </p:cNvPr>
          <p:cNvSpPr txBox="1">
            <a:spLocks/>
          </p:cNvSpPr>
          <p:nvPr/>
        </p:nvSpPr>
        <p:spPr>
          <a:xfrm>
            <a:off x="584915" y="4854958"/>
            <a:ext cx="8153400" cy="559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a:hlinkClick r:id="rId3"/>
              </a:rPr>
              <a:t>Energy in Ecosystems E-Unit</a:t>
            </a:r>
            <a:endParaRPr lang="en-US" dirty="0"/>
          </a:p>
        </p:txBody>
      </p:sp>
      <p:pic>
        <p:nvPicPr>
          <p:cNvPr id="4" name="Content Placeholder 3" title="Energy in ecosystems e-unit"/>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8715" y="2784228"/>
            <a:ext cx="8229600" cy="1648702"/>
          </a:xfrm>
        </p:spPr>
      </p:pic>
      <p:sp>
        <p:nvSpPr>
          <p:cNvPr id="2" name="Title 1">
            <a:extLst>
              <a:ext uri="{FF2B5EF4-FFF2-40B4-BE49-F238E27FC236}">
                <a16:creationId xmlns:a16="http://schemas.microsoft.com/office/drawing/2014/main" id="{ABB62953-56D6-4A51-86EC-FF4F2C53121C}"/>
              </a:ext>
            </a:extLst>
          </p:cNvPr>
          <p:cNvSpPr>
            <a:spLocks noGrp="1"/>
          </p:cNvSpPr>
          <p:nvPr>
            <p:ph type="title"/>
          </p:nvPr>
        </p:nvSpPr>
        <p:spPr>
          <a:xfrm>
            <a:off x="495300" y="1195262"/>
            <a:ext cx="8229600" cy="1588966"/>
          </a:xfrm>
        </p:spPr>
        <p:txBody>
          <a:bodyPr>
            <a:normAutofit/>
          </a:bodyPr>
          <a:lstStyle/>
          <a:p>
            <a:r>
              <a:rPr lang="en-US" sz="4000" dirty="0"/>
              <a:t>Explore the Energy in Ecosystems </a:t>
            </a:r>
            <a:br>
              <a:rPr lang="en-US" sz="4000" dirty="0"/>
            </a:br>
            <a:r>
              <a:rPr lang="en-US" sz="4000" dirty="0"/>
              <a:t>E-Unit</a:t>
            </a:r>
          </a:p>
        </p:txBody>
      </p:sp>
    </p:spTree>
    <p:extLst>
      <p:ext uri="{BB962C8B-B14F-4D97-AF65-F5344CB8AC3E}">
        <p14:creationId xmlns:p14="http://schemas.microsoft.com/office/powerpoint/2010/main" val="37036581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nergy in ecosystem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4486"/>
            <a:ext cx="5060705" cy="4322848"/>
          </a:xfrm>
          <a:prstGeom prst="rect">
            <a:avLst/>
          </a:prstGeom>
        </p:spPr>
      </p:pic>
      <p:pic>
        <p:nvPicPr>
          <p:cNvPr id="2" name="Picture 1" title="energy in ecosystems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96" y="1298448"/>
            <a:ext cx="707340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24" y="1298448"/>
            <a:ext cx="7122752"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4394</TotalTime>
  <Words>1864</Words>
  <Application>Microsoft Office PowerPoint</Application>
  <PresentationFormat>On-screen Show (4:3)</PresentationFormat>
  <Paragraphs>227</Paragraphs>
  <Slides>31</Slides>
  <Notes>29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Web of Life</vt:lpstr>
      <vt:lpstr>PowerPoint Presentation</vt:lpstr>
      <vt:lpstr>Explore the Energy in Ecosystems  E-Unit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Invasive Species</vt:lpstr>
      <vt:lpstr>PowerPoint Presentation</vt:lpstr>
      <vt:lpstr>Opportunities to Localize Learning</vt:lpstr>
      <vt:lpstr>Energy in Ecosystems Activities</vt:lpstr>
      <vt:lpstr>Supports for Teaching Activities</vt:lpstr>
      <vt:lpstr>PowerPoint Presentation</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Smith, Alexios</cp:lastModifiedBy>
  <cp:revision>352</cp:revision>
  <cp:lastPrinted>2017-03-13T16:09:51Z</cp:lastPrinted>
  <dcterms:created xsi:type="dcterms:W3CDTF">2012-06-25T14:17:42Z</dcterms:created>
  <dcterms:modified xsi:type="dcterms:W3CDTF">2025-03-27T17:56:26Z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