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Gotham 3" charset="1" panose="00000000000000000000"/>
      <p:regular r:id="rId10"/>
    </p:embeddedFont>
    <p:embeddedFont>
      <p:font typeface="Gotham 2" charset="1" panose="02000604040000020004"/>
      <p:regular r:id="rId11"/>
    </p:embeddedFont>
    <p:embeddedFont>
      <p:font typeface="Gotham 1" charset="1" panose="02000604040000020004"/>
      <p:regular r:id="rId12"/>
    </p:embeddedFont>
    <p:embeddedFont>
      <p:font typeface="Garet" charset="1" panose="00000000000000000000"/>
      <p:regular r:id="rId13"/>
    </p:embeddedFont>
    <p:embeddedFont>
      <p:font typeface="Garet Bold" charset="1" panose="00000000000000000000"/>
      <p:regular r:id="rId14"/>
    </p:embeddedFont>
    <p:embeddedFont>
      <p:font typeface="Garet Italics" charset="1" panose="00000000000000000000"/>
      <p:regular r:id="rId15"/>
    </p:embeddedFont>
    <p:embeddedFont>
      <p:font typeface="Garet Bold Italics" charset="1" panose="00000000000000000000"/>
      <p:regular r:id="rId16"/>
    </p:embeddedFont>
    <p:embeddedFont>
      <p:font typeface="Franklin Gothic Demi" charset="1" panose="020B0703020102020204"/>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41" Target="slides/slide24.xml" Type="http://schemas.openxmlformats.org/officeDocument/2006/relationships/slide"/><Relationship Id="rId42" Target="slides/slide25.xml" Type="http://schemas.openxmlformats.org/officeDocument/2006/relationships/slide"/><Relationship Id="rId43" Target="slides/slide26.xml" Type="http://schemas.openxmlformats.org/officeDocument/2006/relationships/slide"/><Relationship Id="rId44" Target="slides/slide27.xml" Type="http://schemas.openxmlformats.org/officeDocument/2006/relationships/slide"/><Relationship Id="rId45" Target="slides/slide28.xml" Type="http://schemas.openxmlformats.org/officeDocument/2006/relationships/slide"/><Relationship Id="rId46" Target="slides/slide29.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https://www.montana.edu/extension/gallatin/4hresources.html" TargetMode="External" Type="http://schemas.openxmlformats.org/officeDocument/2006/relationships/hyperlink"/><Relationship Id="rId4" Target="http://montana4h.org/projects/support/record_books/index.html" TargetMode="External" Type="http://schemas.openxmlformats.org/officeDocument/2006/relationships/hyperlink"/></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https://www.montana.edu/extension/gallatin/4hcalendar.html" TargetMode="External" Type="http://schemas.openxmlformats.org/officeDocument/2006/relationships/hyperlink"/></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 Id="rId5" Target="../media/image26.jpeg" Type="http://schemas.openxmlformats.org/officeDocument/2006/relationships/image"/><Relationship Id="rId6" Target="../media/image27.jpeg" Type="http://schemas.openxmlformats.org/officeDocument/2006/relationships/image"/><Relationship Id="rId7" Target="../media/image28.jpeg" Type="http://schemas.openxmlformats.org/officeDocument/2006/relationships/image"/><Relationship Id="rId8" Target="../media/image29.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0.jpeg" Type="http://schemas.openxmlformats.org/officeDocument/2006/relationships/image"/><Relationship Id="rId6" Target="../media/image31.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8.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0.jpeg" Type="http://schemas.openxmlformats.org/officeDocument/2006/relationships/image"/><Relationship Id="rId4" Target="../media/image31.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ailto:molly.yurdana@montana.edu" TargetMode="External" Type="http://schemas.openxmlformats.org/officeDocument/2006/relationships/hyperlink"/><Relationship Id="rId6" Target="mailto:gallatin4h@montana.edu" TargetMode="External" Type="http://schemas.openxmlformats.org/officeDocument/2006/relationships/hyperlink"/><Relationship Id="rId7" Target="mailto:gallatin@montana.edu" TargetMode="External" Type="http://schemas.openxmlformats.org/officeDocument/2006/relationships/hyperlink"/></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0.jpeg" Type="http://schemas.openxmlformats.org/officeDocument/2006/relationships/image"/><Relationship Id="rId4" Target="../media/image31.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s://www.montana.edu/extension/gallatin/documents/4hdocuments/forms/FundingRequestForm.pdf" TargetMode="External" Type="http://schemas.openxmlformats.org/officeDocument/2006/relationships/hyperlink"/><Relationship Id="rId4" Target="https://www.montana.edu/extension/gallatin/documents/4hdocuments/forms/FinalAuthorizationForm.pdf" TargetMode="External" Type="http://schemas.openxmlformats.org/officeDocument/2006/relationships/hyperlink"/><Relationship Id="rId5" Target="http://gallatin.msuextension.org/documents/4hdocuments/forms/FinalAuthorizationForm.pdf" TargetMode="External" Type="http://schemas.openxmlformats.org/officeDocument/2006/relationships/hyperlink"/><Relationship Id="rId6" Target="../media/image30.jpeg" Type="http://schemas.openxmlformats.org/officeDocument/2006/relationships/image"/><Relationship Id="rId7" Target="../media/image31.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40.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 Id="rId3" Target="../media/image29.pn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https://create.kahoot.it/my-library/kahoots/8c804dd5-89ef-401f-9347-7dcbb7d27233" TargetMode="External" Type="http://schemas.openxmlformats.org/officeDocument/2006/relationships/hyperlink"/></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 Id="rId3" Target="../media/image46.jpe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29.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0.jpeg" Type="http://schemas.openxmlformats.org/officeDocument/2006/relationships/image"/><Relationship Id="rId4" Target="../media/image31.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https://www.montana.edu/extension/gallatin/4hyouth.html" TargetMode="External" Type="http://schemas.openxmlformats.org/officeDocument/2006/relationships/hyperlink"/><Relationship Id="rId2" Target="../media/image8.pn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png" Type="http://schemas.openxmlformats.org/officeDocument/2006/relationships/image"/><Relationship Id="rId8" Target="https://www.montana.edu/extension/gallatin/4hnewsletters.html" TargetMode="External" Type="http://schemas.openxmlformats.org/officeDocument/2006/relationships/hyperlink"/><Relationship Id="rId9" Target="https://www.facebook.com/GallatinCounty4H/" TargetMode="External" Type="http://schemas.openxmlformats.org/officeDocument/2006/relationships/hyperlink"/></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png" Type="http://schemas.openxmlformats.org/officeDocument/2006/relationships/image"/><Relationship Id="rId4" Target="../media/image19.gif"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585698" cy="10287000"/>
            <a:chOff x="0" y="0"/>
            <a:chExt cx="24780930" cy="13716000"/>
          </a:xfrm>
        </p:grpSpPr>
        <p:pic>
          <p:nvPicPr>
            <p:cNvPr name="Picture 3" id="3"/>
            <p:cNvPicPr>
              <a:picLocks noChangeAspect="true"/>
            </p:cNvPicPr>
            <p:nvPr/>
          </p:nvPicPr>
          <p:blipFill>
            <a:blip r:embed="rId2"/>
            <a:srcRect l="0" t="8488" r="0" b="8488"/>
            <a:stretch>
              <a:fillRect/>
            </a:stretch>
          </p:blipFill>
          <p:spPr>
            <a:xfrm flipH="false" flipV="false">
              <a:off x="0" y="0"/>
              <a:ext cx="24780930" cy="13716000"/>
            </a:xfrm>
            <a:prstGeom prst="rect">
              <a:avLst/>
            </a:prstGeom>
          </p:spPr>
        </p:pic>
      </p:grpSp>
      <p:grpSp>
        <p:nvGrpSpPr>
          <p:cNvPr name="Group 4" id="4"/>
          <p:cNvGrpSpPr/>
          <p:nvPr/>
        </p:nvGrpSpPr>
        <p:grpSpPr>
          <a:xfrm rot="0">
            <a:off x="-2417843" y="-4632605"/>
            <a:ext cx="10035101" cy="10035101"/>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name="Freeform 6" id="6"/>
          <p:cNvSpPr/>
          <p:nvPr/>
        </p:nvSpPr>
        <p:spPr>
          <a:xfrm flipH="false" flipV="false" rot="0">
            <a:off x="6109345" y="312913"/>
            <a:ext cx="1007103" cy="1024559"/>
          </a:xfrm>
          <a:custGeom>
            <a:avLst/>
            <a:gdLst/>
            <a:ahLst/>
            <a:cxnLst/>
            <a:rect r="r" b="b" t="t" l="l"/>
            <a:pathLst>
              <a:path h="1024559" w="1007103">
                <a:moveTo>
                  <a:pt x="0" y="0"/>
                </a:moveTo>
                <a:lnTo>
                  <a:pt x="1007102" y="0"/>
                </a:lnTo>
                <a:lnTo>
                  <a:pt x="1007102" y="1024560"/>
                </a:lnTo>
                <a:lnTo>
                  <a:pt x="0" y="1024560"/>
                </a:lnTo>
                <a:lnTo>
                  <a:pt x="0" y="0"/>
                </a:lnTo>
                <a:close/>
              </a:path>
            </a:pathLst>
          </a:custGeom>
          <a:blipFill>
            <a:blip r:embed="rId3"/>
            <a:stretch>
              <a:fillRect l="0" t="-23" r="0" b="-23"/>
            </a:stretch>
          </a:blipFill>
        </p:spPr>
      </p:sp>
      <p:sp>
        <p:nvSpPr>
          <p:cNvPr name="Freeform 7" id="7"/>
          <p:cNvSpPr/>
          <p:nvPr/>
        </p:nvSpPr>
        <p:spPr>
          <a:xfrm flipH="false" flipV="false" rot="0">
            <a:off x="314237" y="384945"/>
            <a:ext cx="5590451" cy="880496"/>
          </a:xfrm>
          <a:custGeom>
            <a:avLst/>
            <a:gdLst/>
            <a:ahLst/>
            <a:cxnLst/>
            <a:rect r="r" b="b" t="t" l="l"/>
            <a:pathLst>
              <a:path h="880496" w="5590451">
                <a:moveTo>
                  <a:pt x="0" y="0"/>
                </a:moveTo>
                <a:lnTo>
                  <a:pt x="5590451" y="0"/>
                </a:lnTo>
                <a:lnTo>
                  <a:pt x="5590451" y="880496"/>
                </a:lnTo>
                <a:lnTo>
                  <a:pt x="0" y="880496"/>
                </a:lnTo>
                <a:lnTo>
                  <a:pt x="0" y="0"/>
                </a:lnTo>
                <a:close/>
              </a:path>
            </a:pathLst>
          </a:custGeom>
          <a:blipFill>
            <a:blip r:embed="rId4"/>
            <a:stretch>
              <a:fillRect l="0" t="0" r="0" b="0"/>
            </a:stretch>
          </a:blipFill>
        </p:spPr>
      </p:sp>
      <p:sp>
        <p:nvSpPr>
          <p:cNvPr name="TextBox 8" id="8"/>
          <p:cNvSpPr txBox="true"/>
          <p:nvPr/>
        </p:nvSpPr>
        <p:spPr>
          <a:xfrm rot="0">
            <a:off x="495764" y="2113010"/>
            <a:ext cx="5613581" cy="1219200"/>
          </a:xfrm>
          <a:prstGeom prst="rect">
            <a:avLst/>
          </a:prstGeom>
        </p:spPr>
        <p:txBody>
          <a:bodyPr anchor="t" rtlCol="false" tIns="0" lIns="0" bIns="0" rIns="0">
            <a:spAutoFit/>
          </a:bodyPr>
          <a:lstStyle/>
          <a:p>
            <a:pPr algn="ctr">
              <a:lnSpc>
                <a:spcPts val="4560"/>
              </a:lnSpc>
            </a:pPr>
            <a:r>
              <a:rPr lang="en-US" sz="3800">
                <a:solidFill>
                  <a:srgbClr val="37424A"/>
                </a:solidFill>
                <a:latin typeface="Gotham 1 Bold"/>
              </a:rPr>
              <a:t>“Fall Into Leadership with 4-H”</a:t>
            </a:r>
          </a:p>
        </p:txBody>
      </p:sp>
      <p:sp>
        <p:nvSpPr>
          <p:cNvPr name="TextBox 9" id="9"/>
          <p:cNvSpPr txBox="true"/>
          <p:nvPr/>
        </p:nvSpPr>
        <p:spPr>
          <a:xfrm rot="0">
            <a:off x="816962" y="3607084"/>
            <a:ext cx="4585001" cy="895350"/>
          </a:xfrm>
          <a:prstGeom prst="rect">
            <a:avLst/>
          </a:prstGeom>
        </p:spPr>
        <p:txBody>
          <a:bodyPr anchor="t" rtlCol="false" tIns="0" lIns="0" bIns="0" rIns="0">
            <a:spAutoFit/>
          </a:bodyPr>
          <a:lstStyle/>
          <a:p>
            <a:pPr algn="ctr" marL="0" indent="0" lvl="0">
              <a:lnSpc>
                <a:spcPts val="3360"/>
              </a:lnSpc>
              <a:spcBef>
                <a:spcPct val="0"/>
              </a:spcBef>
            </a:pPr>
            <a:r>
              <a:rPr lang="en-US" sz="2800">
                <a:solidFill>
                  <a:srgbClr val="37424A"/>
                </a:solidFill>
                <a:latin typeface="Gotham 2"/>
              </a:rPr>
              <a:t>GALLATIN COUNTY 4-H VOLUNTEER TRAINING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628122" y="2725447"/>
            <a:ext cx="5433723" cy="5433723"/>
          </a:xfrm>
          <a:custGeom>
            <a:avLst/>
            <a:gdLst/>
            <a:ahLst/>
            <a:cxnLst/>
            <a:rect r="r" b="b" t="t" l="l"/>
            <a:pathLst>
              <a:path h="5433723" w="5433723">
                <a:moveTo>
                  <a:pt x="0" y="0"/>
                </a:moveTo>
                <a:lnTo>
                  <a:pt x="5433723" y="0"/>
                </a:lnTo>
                <a:lnTo>
                  <a:pt x="5433723" y="5433723"/>
                </a:lnTo>
                <a:lnTo>
                  <a:pt x="0" y="5433723"/>
                </a:lnTo>
                <a:lnTo>
                  <a:pt x="0" y="0"/>
                </a:lnTo>
                <a:close/>
              </a:path>
            </a:pathLst>
          </a:custGeom>
          <a:blipFill>
            <a:blip r:embed="rId2"/>
            <a:stretch>
              <a:fillRect l="0" t="0" r="0" b="0"/>
            </a:stretch>
          </a:blipFill>
        </p:spPr>
      </p:sp>
      <p:sp>
        <p:nvSpPr>
          <p:cNvPr name="TextBox 3" id="3"/>
          <p:cNvSpPr txBox="true"/>
          <p:nvPr/>
        </p:nvSpPr>
        <p:spPr>
          <a:xfrm rot="0">
            <a:off x="544610" y="2563522"/>
            <a:ext cx="12631681" cy="4401356"/>
          </a:xfrm>
          <a:prstGeom prst="rect">
            <a:avLst/>
          </a:prstGeom>
        </p:spPr>
        <p:txBody>
          <a:bodyPr anchor="t" rtlCol="false" tIns="0" lIns="0" bIns="0" rIns="0">
            <a:spAutoFit/>
          </a:bodyPr>
          <a:lstStyle/>
          <a:p>
            <a:pPr marL="883738" indent="-441869" lvl="1">
              <a:lnSpc>
                <a:spcPts val="5730"/>
              </a:lnSpc>
              <a:buFont typeface="Arial"/>
              <a:buChar char="•"/>
            </a:pPr>
            <a:r>
              <a:rPr lang="en-US" sz="4093" u="sng">
                <a:solidFill>
                  <a:srgbClr val="37424A"/>
                </a:solidFill>
                <a:latin typeface="Gotham 2"/>
                <a:hlinkClick r:id="rId3" tooltip="https://www.montana.edu/extension/gallatin/4hresources.html"/>
              </a:rPr>
              <a:t>County Website</a:t>
            </a:r>
          </a:p>
          <a:p>
            <a:pPr marL="883738" indent="-441869" lvl="1">
              <a:lnSpc>
                <a:spcPts val="5730"/>
              </a:lnSpc>
              <a:buFont typeface="Arial"/>
              <a:buChar char="•"/>
            </a:pPr>
            <a:r>
              <a:rPr lang="en-US" sz="4093">
                <a:solidFill>
                  <a:srgbClr val="37424A"/>
                </a:solidFill>
                <a:latin typeface="Gotham 2"/>
              </a:rPr>
              <a:t>Curriculum &amp; Record Books</a:t>
            </a:r>
          </a:p>
          <a:p>
            <a:pPr marL="883738" indent="-441869" lvl="1">
              <a:lnSpc>
                <a:spcPts val="5730"/>
              </a:lnSpc>
              <a:buFont typeface="Arial"/>
              <a:buChar char="•"/>
            </a:pPr>
            <a:r>
              <a:rPr lang="en-US" sz="4093" u="sng">
                <a:solidFill>
                  <a:srgbClr val="37424A"/>
                </a:solidFill>
                <a:latin typeface="Gotham 2"/>
                <a:hlinkClick r:id="rId4" tooltip="http://montana4h.org/projects/support/record_books/index.html"/>
              </a:rPr>
              <a:t>Montana 4-H </a:t>
            </a:r>
          </a:p>
          <a:p>
            <a:pPr marL="883738" indent="-441869" lvl="1">
              <a:lnSpc>
                <a:spcPts val="5730"/>
              </a:lnSpc>
              <a:buFont typeface="Arial"/>
              <a:buChar char="•"/>
            </a:pPr>
            <a:r>
              <a:rPr lang="en-US" sz="4093">
                <a:solidFill>
                  <a:srgbClr val="37424A"/>
                </a:solidFill>
                <a:latin typeface="Gotham 2"/>
              </a:rPr>
              <a:t>Other volunteers/leaders</a:t>
            </a:r>
          </a:p>
          <a:p>
            <a:pPr marL="883738" indent="-441869" lvl="1">
              <a:lnSpc>
                <a:spcPts val="5730"/>
              </a:lnSpc>
              <a:buFont typeface="Arial"/>
              <a:buChar char="•"/>
            </a:pPr>
            <a:r>
              <a:rPr lang="en-US" sz="4093">
                <a:solidFill>
                  <a:srgbClr val="37424A"/>
                </a:solidFill>
                <a:latin typeface="Gotham 2"/>
              </a:rPr>
              <a:t>Other Extension publications</a:t>
            </a:r>
          </a:p>
          <a:p>
            <a:pPr marL="1767476" indent="-589159" lvl="2">
              <a:lnSpc>
                <a:spcPts val="5730"/>
              </a:lnSpc>
              <a:buFont typeface="Arial"/>
              <a:buChar char="⚬"/>
            </a:pPr>
            <a:r>
              <a:rPr lang="en-US" sz="4093">
                <a:solidFill>
                  <a:srgbClr val="37424A"/>
                </a:solidFill>
                <a:latin typeface="Gotham 2"/>
              </a:rPr>
              <a:t>Research-based</a:t>
            </a:r>
          </a:p>
        </p:txBody>
      </p:sp>
      <p:sp>
        <p:nvSpPr>
          <p:cNvPr name="TextBox 4" id="4"/>
          <p:cNvSpPr txBox="true"/>
          <p:nvPr/>
        </p:nvSpPr>
        <p:spPr>
          <a:xfrm rot="0">
            <a:off x="310218" y="466724"/>
            <a:ext cx="17667564" cy="933453"/>
          </a:xfrm>
          <a:prstGeom prst="rect">
            <a:avLst/>
          </a:prstGeom>
        </p:spPr>
        <p:txBody>
          <a:bodyPr anchor="t" rtlCol="false" tIns="0" lIns="0" bIns="0" rIns="0">
            <a:spAutoFit/>
          </a:bodyPr>
          <a:lstStyle/>
          <a:p>
            <a:pPr marL="0" indent="0" lvl="0">
              <a:lnSpc>
                <a:spcPts val="6000"/>
              </a:lnSpc>
            </a:pPr>
            <a:r>
              <a:rPr lang="en-US" sz="6000" spc="-150">
                <a:solidFill>
                  <a:srgbClr val="339966"/>
                </a:solidFill>
                <a:latin typeface="Gotham 3"/>
              </a:rPr>
              <a:t>Ingredients of a Successful Program:</a:t>
            </a:r>
          </a:p>
        </p:txBody>
      </p:sp>
      <p:sp>
        <p:nvSpPr>
          <p:cNvPr name="TextBox 5" id="5"/>
          <p:cNvSpPr txBox="true"/>
          <p:nvPr/>
        </p:nvSpPr>
        <p:spPr>
          <a:xfrm rot="0">
            <a:off x="713303" y="1702817"/>
            <a:ext cx="12631681" cy="775343"/>
          </a:xfrm>
          <a:prstGeom prst="rect">
            <a:avLst/>
          </a:prstGeom>
        </p:spPr>
        <p:txBody>
          <a:bodyPr anchor="t" rtlCol="false" tIns="0" lIns="0" bIns="0" rIns="0">
            <a:spAutoFit/>
          </a:bodyPr>
          <a:lstStyle/>
          <a:p>
            <a:pPr>
              <a:lnSpc>
                <a:spcPts val="5730"/>
              </a:lnSpc>
            </a:pPr>
            <a:r>
              <a:rPr lang="en-US" sz="4093">
                <a:solidFill>
                  <a:srgbClr val="37424A"/>
                </a:solidFill>
                <a:latin typeface="Gotham 3 Bold"/>
              </a:rPr>
              <a:t>Content &amp; Resources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11833" y="2768937"/>
            <a:ext cx="5479758" cy="4114800"/>
          </a:xfrm>
          <a:custGeom>
            <a:avLst/>
            <a:gdLst/>
            <a:ahLst/>
            <a:cxnLst/>
            <a:rect r="r" b="b" t="t" l="l"/>
            <a:pathLst>
              <a:path h="4114800" w="5479758">
                <a:moveTo>
                  <a:pt x="0" y="0"/>
                </a:moveTo>
                <a:lnTo>
                  <a:pt x="5479758" y="0"/>
                </a:lnTo>
                <a:lnTo>
                  <a:pt x="54797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20436" y="288203"/>
            <a:ext cx="17667564" cy="933453"/>
          </a:xfrm>
          <a:prstGeom prst="rect">
            <a:avLst/>
          </a:prstGeom>
        </p:spPr>
        <p:txBody>
          <a:bodyPr anchor="t" rtlCol="false" tIns="0" lIns="0" bIns="0" rIns="0">
            <a:spAutoFit/>
          </a:bodyPr>
          <a:lstStyle/>
          <a:p>
            <a:pPr marL="0" indent="0" lvl="0">
              <a:lnSpc>
                <a:spcPts val="6000"/>
              </a:lnSpc>
            </a:pPr>
            <a:r>
              <a:rPr lang="en-US" sz="6000" spc="-150">
                <a:solidFill>
                  <a:srgbClr val="339966"/>
                </a:solidFill>
                <a:latin typeface="Gotham 3"/>
              </a:rPr>
              <a:t>Ingredients of a Successful Program:</a:t>
            </a:r>
          </a:p>
        </p:txBody>
      </p:sp>
      <p:sp>
        <p:nvSpPr>
          <p:cNvPr name="TextBox 4" id="4"/>
          <p:cNvSpPr txBox="true"/>
          <p:nvPr/>
        </p:nvSpPr>
        <p:spPr>
          <a:xfrm rot="0">
            <a:off x="1281472" y="6618987"/>
            <a:ext cx="10861460" cy="1901326"/>
          </a:xfrm>
          <a:prstGeom prst="rect">
            <a:avLst/>
          </a:prstGeom>
        </p:spPr>
        <p:txBody>
          <a:bodyPr anchor="t" rtlCol="false" tIns="0" lIns="0" bIns="0" rIns="0">
            <a:spAutoFit/>
          </a:bodyPr>
          <a:lstStyle/>
          <a:p>
            <a:pPr marL="759890" indent="-379945" lvl="1">
              <a:lnSpc>
                <a:spcPts val="4927"/>
              </a:lnSpc>
              <a:buFont typeface="Arial"/>
              <a:buChar char="•"/>
            </a:pPr>
            <a:r>
              <a:rPr lang="en-US" sz="3519" u="sng">
                <a:solidFill>
                  <a:srgbClr val="37424A"/>
                </a:solidFill>
                <a:latin typeface="Gotham 2"/>
                <a:hlinkClick r:id="rId4" tooltip="https://www.montana.edu/extension/gallatin/4hcalendar.html"/>
              </a:rPr>
              <a:t>2023-2024 4-H Calendar</a:t>
            </a:r>
          </a:p>
          <a:p>
            <a:pPr marL="759890" indent="-379945" lvl="1">
              <a:lnSpc>
                <a:spcPts val="4927"/>
              </a:lnSpc>
              <a:buFont typeface="Arial"/>
              <a:buChar char="•"/>
            </a:pPr>
            <a:r>
              <a:rPr lang="en-US" sz="3519">
                <a:solidFill>
                  <a:srgbClr val="37424A"/>
                </a:solidFill>
                <a:latin typeface="Gotham 2"/>
              </a:rPr>
              <a:t>Club/project meeting calendar</a:t>
            </a:r>
          </a:p>
          <a:p>
            <a:pPr marL="759890" indent="-379945" lvl="1">
              <a:lnSpc>
                <a:spcPts val="4927"/>
              </a:lnSpc>
              <a:buFont typeface="Arial"/>
              <a:buChar char="•"/>
            </a:pPr>
            <a:r>
              <a:rPr lang="en-US" sz="3519">
                <a:solidFill>
                  <a:srgbClr val="37424A"/>
                </a:solidFill>
                <a:latin typeface="Gotham 2"/>
              </a:rPr>
              <a:t>Event Planning Guide</a:t>
            </a:r>
          </a:p>
        </p:txBody>
      </p:sp>
      <p:sp>
        <p:nvSpPr>
          <p:cNvPr name="TextBox 5" id="5"/>
          <p:cNvSpPr txBox="true"/>
          <p:nvPr/>
        </p:nvSpPr>
        <p:spPr>
          <a:xfrm rot="0">
            <a:off x="1281472" y="1640156"/>
            <a:ext cx="10861460" cy="660803"/>
          </a:xfrm>
          <a:prstGeom prst="rect">
            <a:avLst/>
          </a:prstGeom>
        </p:spPr>
        <p:txBody>
          <a:bodyPr anchor="t" rtlCol="false" tIns="0" lIns="0" bIns="0" rIns="0">
            <a:spAutoFit/>
          </a:bodyPr>
          <a:lstStyle/>
          <a:p>
            <a:pPr>
              <a:lnSpc>
                <a:spcPts val="4927"/>
              </a:lnSpc>
            </a:pPr>
            <a:r>
              <a:rPr lang="en-US" sz="3519">
                <a:solidFill>
                  <a:srgbClr val="37424A"/>
                </a:solidFill>
                <a:latin typeface="Gotham 3 Bold"/>
              </a:rPr>
              <a:t>Welcoming/Greeting</a:t>
            </a:r>
          </a:p>
        </p:txBody>
      </p:sp>
      <p:sp>
        <p:nvSpPr>
          <p:cNvPr name="TextBox 6" id="6"/>
          <p:cNvSpPr txBox="true"/>
          <p:nvPr/>
        </p:nvSpPr>
        <p:spPr>
          <a:xfrm rot="0">
            <a:off x="1281472" y="5897360"/>
            <a:ext cx="10861460" cy="660803"/>
          </a:xfrm>
          <a:prstGeom prst="rect">
            <a:avLst/>
          </a:prstGeom>
        </p:spPr>
        <p:txBody>
          <a:bodyPr anchor="t" rtlCol="false" tIns="0" lIns="0" bIns="0" rIns="0">
            <a:spAutoFit/>
          </a:bodyPr>
          <a:lstStyle/>
          <a:p>
            <a:pPr>
              <a:lnSpc>
                <a:spcPts val="4927"/>
              </a:lnSpc>
            </a:pPr>
            <a:r>
              <a:rPr lang="en-US" sz="3519">
                <a:solidFill>
                  <a:srgbClr val="37424A"/>
                </a:solidFill>
                <a:latin typeface="Gotham 3 Bold"/>
              </a:rPr>
              <a:t>Planning Ahead</a:t>
            </a:r>
          </a:p>
        </p:txBody>
      </p:sp>
      <p:sp>
        <p:nvSpPr>
          <p:cNvPr name="TextBox 7" id="7"/>
          <p:cNvSpPr txBox="true"/>
          <p:nvPr/>
        </p:nvSpPr>
        <p:spPr>
          <a:xfrm rot="0">
            <a:off x="1281472" y="2318536"/>
            <a:ext cx="10861460" cy="3128211"/>
          </a:xfrm>
          <a:prstGeom prst="rect">
            <a:avLst/>
          </a:prstGeom>
        </p:spPr>
        <p:txBody>
          <a:bodyPr anchor="t" rtlCol="false" tIns="0" lIns="0" bIns="0" rIns="0">
            <a:spAutoFit/>
          </a:bodyPr>
          <a:lstStyle/>
          <a:p>
            <a:pPr marL="759889" indent="-379945" lvl="1">
              <a:lnSpc>
                <a:spcPts val="4927"/>
              </a:lnSpc>
              <a:buFont typeface="Arial"/>
              <a:buChar char="•"/>
            </a:pPr>
            <a:r>
              <a:rPr lang="en-US" sz="3519">
                <a:solidFill>
                  <a:srgbClr val="37424A"/>
                </a:solidFill>
                <a:latin typeface="Gotham 2"/>
              </a:rPr>
              <a:t>Welcome Letters</a:t>
            </a:r>
          </a:p>
          <a:p>
            <a:pPr marL="759889" indent="-379945" lvl="1">
              <a:lnSpc>
                <a:spcPts val="4927"/>
              </a:lnSpc>
              <a:buFont typeface="Arial"/>
              <a:buChar char="•"/>
            </a:pPr>
            <a:r>
              <a:rPr lang="en-US" sz="3519">
                <a:solidFill>
                  <a:srgbClr val="37424A"/>
                </a:solidFill>
                <a:latin typeface="Gotham 2"/>
              </a:rPr>
              <a:t>Parents-Only meeting</a:t>
            </a:r>
          </a:p>
          <a:p>
            <a:pPr marL="759889" indent="-379945" lvl="1">
              <a:lnSpc>
                <a:spcPts val="4927"/>
              </a:lnSpc>
              <a:buFont typeface="Arial"/>
              <a:buChar char="•"/>
            </a:pPr>
            <a:r>
              <a:rPr lang="en-US" sz="3519">
                <a:solidFill>
                  <a:srgbClr val="37424A"/>
                </a:solidFill>
                <a:latin typeface="Gotham 2"/>
              </a:rPr>
              <a:t>Agendas</a:t>
            </a:r>
          </a:p>
          <a:p>
            <a:pPr marL="759889" indent="-379945" lvl="1">
              <a:lnSpc>
                <a:spcPts val="4927"/>
              </a:lnSpc>
              <a:buFont typeface="Arial"/>
              <a:buChar char="•"/>
            </a:pPr>
            <a:r>
              <a:rPr lang="en-US" sz="3519">
                <a:solidFill>
                  <a:srgbClr val="37424A"/>
                </a:solidFill>
                <a:latin typeface="Gotham 2"/>
              </a:rPr>
              <a:t>Icebreakers</a:t>
            </a:r>
          </a:p>
          <a:p>
            <a:pPr marL="759889" indent="-379945" lvl="1">
              <a:lnSpc>
                <a:spcPts val="4927"/>
              </a:lnSpc>
              <a:buFont typeface="Arial"/>
              <a:buChar char="•"/>
            </a:pPr>
            <a:r>
              <a:rPr lang="en-US" sz="3519">
                <a:solidFill>
                  <a:srgbClr val="37424A"/>
                </a:solidFill>
                <a:latin typeface="Gotham 2"/>
              </a:rPr>
              <a:t>Name Tags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7081527" y="4023668"/>
            <a:ext cx="2710170" cy="2973404"/>
          </a:xfrm>
          <a:prstGeom prst="rect">
            <a:avLst/>
          </a:prstGeom>
          <a:solidFill>
            <a:srgbClr val="339966"/>
          </a:solidFill>
        </p:spPr>
      </p:sp>
      <p:sp>
        <p:nvSpPr>
          <p:cNvPr name="AutoShape 3" id="3"/>
          <p:cNvSpPr/>
          <p:nvPr/>
        </p:nvSpPr>
        <p:spPr>
          <a:xfrm rot="0">
            <a:off x="2608661" y="6599738"/>
            <a:ext cx="1762695" cy="3687262"/>
          </a:xfrm>
          <a:prstGeom prst="rect">
            <a:avLst/>
          </a:prstGeom>
          <a:solidFill>
            <a:srgbClr val="BED600"/>
          </a:solidFill>
        </p:spPr>
      </p:sp>
      <p:sp>
        <p:nvSpPr>
          <p:cNvPr name="Freeform 4" id="4"/>
          <p:cNvSpPr/>
          <p:nvPr/>
        </p:nvSpPr>
        <p:spPr>
          <a:xfrm flipH="false" flipV="false" rot="0">
            <a:off x="4371357" y="4023668"/>
            <a:ext cx="2710170" cy="6263332"/>
          </a:xfrm>
          <a:custGeom>
            <a:avLst/>
            <a:gdLst/>
            <a:ahLst/>
            <a:cxnLst/>
            <a:rect r="r" b="b" t="t" l="l"/>
            <a:pathLst>
              <a:path h="6263332" w="2710170">
                <a:moveTo>
                  <a:pt x="0" y="0"/>
                </a:moveTo>
                <a:lnTo>
                  <a:pt x="2710170" y="0"/>
                </a:lnTo>
                <a:lnTo>
                  <a:pt x="2710170" y="6263332"/>
                </a:lnTo>
                <a:lnTo>
                  <a:pt x="0" y="6263332"/>
                </a:lnTo>
                <a:lnTo>
                  <a:pt x="0" y="0"/>
                </a:lnTo>
                <a:close/>
              </a:path>
            </a:pathLst>
          </a:custGeom>
          <a:blipFill>
            <a:blip r:embed="rId2"/>
            <a:stretch>
              <a:fillRect l="-123328" t="0" r="-123328" b="0"/>
            </a:stretch>
          </a:blipFill>
        </p:spPr>
      </p:sp>
      <p:sp>
        <p:nvSpPr>
          <p:cNvPr name="Freeform 5" id="5"/>
          <p:cNvSpPr/>
          <p:nvPr/>
        </p:nvSpPr>
        <p:spPr>
          <a:xfrm flipH="false" flipV="false" rot="0">
            <a:off x="7081527" y="0"/>
            <a:ext cx="2710170" cy="4023668"/>
          </a:xfrm>
          <a:custGeom>
            <a:avLst/>
            <a:gdLst/>
            <a:ahLst/>
            <a:cxnLst/>
            <a:rect r="r" b="b" t="t" l="l"/>
            <a:pathLst>
              <a:path h="4023668" w="2710170">
                <a:moveTo>
                  <a:pt x="0" y="0"/>
                </a:moveTo>
                <a:lnTo>
                  <a:pt x="2710169" y="0"/>
                </a:lnTo>
                <a:lnTo>
                  <a:pt x="2710169" y="4023668"/>
                </a:lnTo>
                <a:lnTo>
                  <a:pt x="0" y="4023668"/>
                </a:lnTo>
                <a:lnTo>
                  <a:pt x="0" y="0"/>
                </a:lnTo>
                <a:close/>
              </a:path>
            </a:pathLst>
          </a:custGeom>
          <a:blipFill>
            <a:blip r:embed="rId3"/>
            <a:stretch>
              <a:fillRect l="-55848" t="0" r="-66850" b="0"/>
            </a:stretch>
          </a:blipFill>
        </p:spPr>
      </p:sp>
      <p:sp>
        <p:nvSpPr>
          <p:cNvPr name="Freeform 6" id="6"/>
          <p:cNvSpPr/>
          <p:nvPr/>
        </p:nvSpPr>
        <p:spPr>
          <a:xfrm flipH="false" flipV="false" rot="0">
            <a:off x="7081527" y="6778644"/>
            <a:ext cx="2710170" cy="3508356"/>
          </a:xfrm>
          <a:custGeom>
            <a:avLst/>
            <a:gdLst/>
            <a:ahLst/>
            <a:cxnLst/>
            <a:rect r="r" b="b" t="t" l="l"/>
            <a:pathLst>
              <a:path h="3508356" w="2710170">
                <a:moveTo>
                  <a:pt x="0" y="0"/>
                </a:moveTo>
                <a:lnTo>
                  <a:pt x="2710169" y="0"/>
                </a:lnTo>
                <a:lnTo>
                  <a:pt x="2710169" y="3508356"/>
                </a:lnTo>
                <a:lnTo>
                  <a:pt x="0" y="3508356"/>
                </a:lnTo>
                <a:lnTo>
                  <a:pt x="0" y="0"/>
                </a:lnTo>
                <a:close/>
              </a:path>
            </a:pathLst>
          </a:custGeom>
          <a:blipFill>
            <a:blip r:embed="rId4"/>
            <a:stretch>
              <a:fillRect l="-23434" t="0" r="-70743" b="0"/>
            </a:stretch>
          </a:blipFill>
        </p:spPr>
      </p:sp>
      <p:sp>
        <p:nvSpPr>
          <p:cNvPr name="Freeform 7" id="7"/>
          <p:cNvSpPr/>
          <p:nvPr/>
        </p:nvSpPr>
        <p:spPr>
          <a:xfrm flipH="false" flipV="false" rot="0">
            <a:off x="0" y="6773440"/>
            <a:ext cx="2616795" cy="3513560"/>
          </a:xfrm>
          <a:custGeom>
            <a:avLst/>
            <a:gdLst/>
            <a:ahLst/>
            <a:cxnLst/>
            <a:rect r="r" b="b" t="t" l="l"/>
            <a:pathLst>
              <a:path h="3513560" w="2616795">
                <a:moveTo>
                  <a:pt x="0" y="0"/>
                </a:moveTo>
                <a:lnTo>
                  <a:pt x="2616795" y="0"/>
                </a:lnTo>
                <a:lnTo>
                  <a:pt x="2616795" y="3513560"/>
                </a:lnTo>
                <a:lnTo>
                  <a:pt x="0" y="3513560"/>
                </a:lnTo>
                <a:lnTo>
                  <a:pt x="0" y="0"/>
                </a:lnTo>
                <a:close/>
              </a:path>
            </a:pathLst>
          </a:custGeom>
          <a:blipFill>
            <a:blip r:embed="rId5"/>
            <a:stretch>
              <a:fillRect l="-58678" t="0" r="-42725" b="0"/>
            </a:stretch>
          </a:blipFill>
        </p:spPr>
      </p:sp>
      <p:sp>
        <p:nvSpPr>
          <p:cNvPr name="Freeform 8" id="8"/>
          <p:cNvSpPr/>
          <p:nvPr/>
        </p:nvSpPr>
        <p:spPr>
          <a:xfrm flipH="false" flipV="false" rot="0">
            <a:off x="0" y="0"/>
            <a:ext cx="4371357" cy="6778644"/>
          </a:xfrm>
          <a:custGeom>
            <a:avLst/>
            <a:gdLst/>
            <a:ahLst/>
            <a:cxnLst/>
            <a:rect r="r" b="b" t="t" l="l"/>
            <a:pathLst>
              <a:path h="6778644" w="4371357">
                <a:moveTo>
                  <a:pt x="0" y="0"/>
                </a:moveTo>
                <a:lnTo>
                  <a:pt x="4371357" y="0"/>
                </a:lnTo>
                <a:lnTo>
                  <a:pt x="4371357" y="6778644"/>
                </a:lnTo>
                <a:lnTo>
                  <a:pt x="0" y="6778644"/>
                </a:lnTo>
                <a:lnTo>
                  <a:pt x="0" y="0"/>
                </a:lnTo>
                <a:close/>
              </a:path>
            </a:pathLst>
          </a:custGeom>
          <a:blipFill>
            <a:blip r:embed="rId6"/>
            <a:stretch>
              <a:fillRect l="0" t="0" r="-3379" b="0"/>
            </a:stretch>
          </a:blipFill>
        </p:spPr>
      </p:sp>
      <p:sp>
        <p:nvSpPr>
          <p:cNvPr name="Freeform 9" id="9"/>
          <p:cNvSpPr/>
          <p:nvPr/>
        </p:nvSpPr>
        <p:spPr>
          <a:xfrm flipH="false" flipV="false" rot="0">
            <a:off x="4371357" y="0"/>
            <a:ext cx="2710170" cy="4044461"/>
          </a:xfrm>
          <a:custGeom>
            <a:avLst/>
            <a:gdLst/>
            <a:ahLst/>
            <a:cxnLst/>
            <a:rect r="r" b="b" t="t" l="l"/>
            <a:pathLst>
              <a:path h="4044461" w="2710170">
                <a:moveTo>
                  <a:pt x="0" y="0"/>
                </a:moveTo>
                <a:lnTo>
                  <a:pt x="2710170" y="0"/>
                </a:lnTo>
                <a:lnTo>
                  <a:pt x="2710170" y="4044461"/>
                </a:lnTo>
                <a:lnTo>
                  <a:pt x="0" y="4044461"/>
                </a:lnTo>
                <a:lnTo>
                  <a:pt x="0" y="0"/>
                </a:lnTo>
                <a:close/>
              </a:path>
            </a:pathLst>
          </a:custGeom>
          <a:blipFill>
            <a:blip r:embed="rId7"/>
            <a:stretch>
              <a:fillRect l="-46736" t="-34058" r="-12308" b="-25803"/>
            </a:stretch>
          </a:blipFill>
        </p:spPr>
      </p:sp>
      <p:sp>
        <p:nvSpPr>
          <p:cNvPr name="TextBox 10" id="10"/>
          <p:cNvSpPr txBox="true"/>
          <p:nvPr/>
        </p:nvSpPr>
        <p:spPr>
          <a:xfrm rot="0">
            <a:off x="10538251" y="1859434"/>
            <a:ext cx="7062967" cy="6032185"/>
          </a:xfrm>
          <a:prstGeom prst="rect">
            <a:avLst/>
          </a:prstGeom>
        </p:spPr>
        <p:txBody>
          <a:bodyPr anchor="t" rtlCol="false" tIns="0" lIns="0" bIns="0" rIns="0">
            <a:spAutoFit/>
          </a:bodyPr>
          <a:lstStyle/>
          <a:p>
            <a:pPr marL="685467" indent="-342734" lvl="1">
              <a:lnSpc>
                <a:spcPts val="4762"/>
              </a:lnSpc>
              <a:buFont typeface="Arial"/>
              <a:buChar char="•"/>
            </a:pPr>
            <a:r>
              <a:rPr lang="en-US" sz="3174">
                <a:solidFill>
                  <a:srgbClr val="37424A"/>
                </a:solidFill>
                <a:latin typeface="Gotham 2"/>
              </a:rPr>
              <a:t>Life skill focus</a:t>
            </a:r>
          </a:p>
          <a:p>
            <a:pPr marL="685467" indent="-342734" lvl="1">
              <a:lnSpc>
                <a:spcPts val="4762"/>
              </a:lnSpc>
              <a:buFont typeface="Arial"/>
              <a:buChar char="•"/>
            </a:pPr>
            <a:r>
              <a:rPr lang="en-US" sz="3174">
                <a:solidFill>
                  <a:srgbClr val="37424A"/>
                </a:solidFill>
                <a:latin typeface="Gotham 2"/>
              </a:rPr>
              <a:t>Meeting setting</a:t>
            </a:r>
          </a:p>
          <a:p>
            <a:pPr marL="685467" indent="-342734" lvl="1">
              <a:lnSpc>
                <a:spcPts val="4762"/>
              </a:lnSpc>
              <a:buFont typeface="Arial"/>
              <a:buChar char="•"/>
            </a:pPr>
            <a:r>
              <a:rPr lang="en-US" sz="3174">
                <a:solidFill>
                  <a:srgbClr val="37424A"/>
                </a:solidFill>
                <a:latin typeface="Gotham 2"/>
              </a:rPr>
              <a:t>Create welcoming environment</a:t>
            </a:r>
          </a:p>
          <a:p>
            <a:pPr marL="685467" indent="-342734" lvl="1">
              <a:lnSpc>
                <a:spcPts val="4762"/>
              </a:lnSpc>
              <a:buFont typeface="Arial"/>
              <a:buChar char="•"/>
            </a:pPr>
            <a:r>
              <a:rPr lang="en-US" sz="3174">
                <a:solidFill>
                  <a:srgbClr val="37424A"/>
                </a:solidFill>
                <a:latin typeface="Gotham 2"/>
              </a:rPr>
              <a:t>Meeting opening</a:t>
            </a:r>
          </a:p>
          <a:p>
            <a:pPr marL="685467" indent="-342734" lvl="1">
              <a:lnSpc>
                <a:spcPts val="4762"/>
              </a:lnSpc>
              <a:buFont typeface="Arial"/>
              <a:buChar char="•"/>
            </a:pPr>
            <a:r>
              <a:rPr lang="en-US" sz="3174">
                <a:solidFill>
                  <a:srgbClr val="37424A"/>
                </a:solidFill>
                <a:latin typeface="Gotham 2"/>
              </a:rPr>
              <a:t>Agenda</a:t>
            </a:r>
          </a:p>
          <a:p>
            <a:pPr marL="685467" indent="-342734" lvl="1">
              <a:lnSpc>
                <a:spcPts val="4762"/>
              </a:lnSpc>
              <a:buFont typeface="Arial"/>
              <a:buChar char="•"/>
            </a:pPr>
            <a:r>
              <a:rPr lang="en-US" sz="3174">
                <a:solidFill>
                  <a:srgbClr val="37424A"/>
                </a:solidFill>
                <a:latin typeface="Gotham 2"/>
              </a:rPr>
              <a:t>Education and recreation activites</a:t>
            </a:r>
          </a:p>
          <a:p>
            <a:pPr marL="685467" indent="-342734" lvl="1">
              <a:lnSpc>
                <a:spcPts val="4762"/>
              </a:lnSpc>
              <a:buFont typeface="Arial"/>
              <a:buChar char="•"/>
            </a:pPr>
            <a:r>
              <a:rPr lang="en-US" sz="3174">
                <a:solidFill>
                  <a:srgbClr val="37424A"/>
                </a:solidFill>
                <a:latin typeface="Gotham 2"/>
              </a:rPr>
              <a:t>Reflect and apply</a:t>
            </a:r>
          </a:p>
          <a:p>
            <a:pPr marL="685467" indent="-342734" lvl="1">
              <a:lnSpc>
                <a:spcPts val="4762"/>
              </a:lnSpc>
              <a:buFont typeface="Arial"/>
              <a:buChar char="•"/>
            </a:pPr>
            <a:r>
              <a:rPr lang="en-US" sz="3174">
                <a:solidFill>
                  <a:srgbClr val="37424A"/>
                </a:solidFill>
                <a:latin typeface="Gotham 2"/>
              </a:rPr>
              <a:t>Next meeting plans</a:t>
            </a:r>
          </a:p>
          <a:p>
            <a:pPr algn="l">
              <a:lnSpc>
                <a:spcPts val="4762"/>
              </a:lnSpc>
            </a:pPr>
          </a:p>
        </p:txBody>
      </p:sp>
      <p:sp>
        <p:nvSpPr>
          <p:cNvPr name="TextBox 11" id="11"/>
          <p:cNvSpPr txBox="true"/>
          <p:nvPr/>
        </p:nvSpPr>
        <p:spPr>
          <a:xfrm rot="0">
            <a:off x="9911970" y="452584"/>
            <a:ext cx="8496304" cy="1142706"/>
          </a:xfrm>
          <a:prstGeom prst="rect">
            <a:avLst/>
          </a:prstGeom>
        </p:spPr>
        <p:txBody>
          <a:bodyPr anchor="t" rtlCol="false" tIns="0" lIns="0" bIns="0" rIns="0">
            <a:spAutoFit/>
          </a:bodyPr>
          <a:lstStyle/>
          <a:p>
            <a:pPr marL="0" indent="0" lvl="0">
              <a:lnSpc>
                <a:spcPts val="7488"/>
              </a:lnSpc>
            </a:pPr>
            <a:r>
              <a:rPr lang="en-US" sz="7488" spc="-187">
                <a:solidFill>
                  <a:srgbClr val="339966"/>
                </a:solidFill>
                <a:latin typeface="Gotham 3 Bold"/>
              </a:rPr>
              <a:t>Meeting Checklist</a:t>
            </a:r>
          </a:p>
        </p:txBody>
      </p:sp>
      <p:sp>
        <p:nvSpPr>
          <p:cNvPr name="Freeform 12" id="12"/>
          <p:cNvSpPr/>
          <p:nvPr/>
        </p:nvSpPr>
        <p:spPr>
          <a:xfrm flipH="false" flipV="false" rot="0">
            <a:off x="10556422" y="8800388"/>
            <a:ext cx="7044796" cy="915823"/>
          </a:xfrm>
          <a:custGeom>
            <a:avLst/>
            <a:gdLst/>
            <a:ahLst/>
            <a:cxnLst/>
            <a:rect r="r" b="b" t="t" l="l"/>
            <a:pathLst>
              <a:path h="915823" w="7044796">
                <a:moveTo>
                  <a:pt x="0" y="0"/>
                </a:moveTo>
                <a:lnTo>
                  <a:pt x="7044796" y="0"/>
                </a:lnTo>
                <a:lnTo>
                  <a:pt x="7044796" y="915824"/>
                </a:lnTo>
                <a:lnTo>
                  <a:pt x="0" y="915824"/>
                </a:lnTo>
                <a:lnTo>
                  <a:pt x="0" y="0"/>
                </a:lnTo>
                <a:close/>
              </a:path>
            </a:pathLst>
          </a:custGeom>
          <a:blipFill>
            <a:blip r:embed="rId8"/>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579131" y="5576353"/>
            <a:ext cx="6395133" cy="3454992"/>
            <a:chOff x="0" y="0"/>
            <a:chExt cx="8526844" cy="4606656"/>
          </a:xfrm>
        </p:grpSpPr>
        <p:sp>
          <p:nvSpPr>
            <p:cNvPr name="Freeform 3" id="3"/>
            <p:cNvSpPr/>
            <p:nvPr/>
          </p:nvSpPr>
          <p:spPr>
            <a:xfrm flipH="false" flipV="false" rot="0">
              <a:off x="0" y="497645"/>
              <a:ext cx="3995164" cy="3478595"/>
            </a:xfrm>
            <a:custGeom>
              <a:avLst/>
              <a:gdLst/>
              <a:ahLst/>
              <a:cxnLst/>
              <a:rect r="r" b="b" t="t" l="l"/>
              <a:pathLst>
                <a:path h="3478595" w="3995164">
                  <a:moveTo>
                    <a:pt x="0" y="0"/>
                  </a:moveTo>
                  <a:lnTo>
                    <a:pt x="3995164" y="0"/>
                  </a:lnTo>
                  <a:lnTo>
                    <a:pt x="3995164" y="3478595"/>
                  </a:lnTo>
                  <a:lnTo>
                    <a:pt x="0" y="3478595"/>
                  </a:lnTo>
                  <a:lnTo>
                    <a:pt x="0" y="0"/>
                  </a:lnTo>
                  <a:close/>
                </a:path>
              </a:pathLst>
            </a:custGeom>
            <a:blipFill>
              <a:blip r:embed="rId2"/>
              <a:stretch>
                <a:fillRect l="0" t="0" r="0" b="0"/>
              </a:stretch>
            </a:blipFill>
          </p:spPr>
        </p:sp>
        <p:sp>
          <p:nvSpPr>
            <p:cNvPr name="Freeform 4" id="4"/>
            <p:cNvSpPr/>
            <p:nvPr/>
          </p:nvSpPr>
          <p:spPr>
            <a:xfrm flipH="false" flipV="false" rot="0">
              <a:off x="5109124" y="497645"/>
              <a:ext cx="3417720" cy="3478595"/>
            </a:xfrm>
            <a:custGeom>
              <a:avLst/>
              <a:gdLst/>
              <a:ahLst/>
              <a:cxnLst/>
              <a:rect r="r" b="b" t="t" l="l"/>
              <a:pathLst>
                <a:path h="3478595" w="3417720">
                  <a:moveTo>
                    <a:pt x="0" y="0"/>
                  </a:moveTo>
                  <a:lnTo>
                    <a:pt x="3417720" y="0"/>
                  </a:lnTo>
                  <a:lnTo>
                    <a:pt x="3417720" y="3478595"/>
                  </a:lnTo>
                  <a:lnTo>
                    <a:pt x="0" y="3478595"/>
                  </a:lnTo>
                  <a:lnTo>
                    <a:pt x="0" y="0"/>
                  </a:lnTo>
                  <a:close/>
                </a:path>
              </a:pathLst>
            </a:custGeom>
            <a:blipFill>
              <a:blip r:embed="rId3"/>
              <a:stretch>
                <a:fillRect l="0" t="0" r="0" b="0"/>
              </a:stretch>
            </a:blipFill>
          </p:spPr>
        </p:sp>
        <p:sp>
          <p:nvSpPr>
            <p:cNvPr name="AutoShape 5" id="5"/>
            <p:cNvSpPr/>
            <p:nvPr/>
          </p:nvSpPr>
          <p:spPr>
            <a:xfrm rot="-5400000">
              <a:off x="2381485" y="2267166"/>
              <a:ext cx="4606656" cy="0"/>
            </a:xfrm>
            <a:prstGeom prst="line">
              <a:avLst/>
            </a:prstGeom>
            <a:ln cap="rnd" w="72323">
              <a:solidFill>
                <a:srgbClr val="37424A"/>
              </a:solidFill>
              <a:prstDash val="solid"/>
              <a:headEnd type="none" len="sm" w="sm"/>
              <a:tailEnd type="none" len="sm" w="sm"/>
            </a:ln>
          </p:spPr>
        </p:sp>
      </p:grpSp>
      <p:sp>
        <p:nvSpPr>
          <p:cNvPr name="Freeform 6" id="6"/>
          <p:cNvSpPr/>
          <p:nvPr/>
        </p:nvSpPr>
        <p:spPr>
          <a:xfrm flipH="false" flipV="false" rot="0">
            <a:off x="10039694" y="5318028"/>
            <a:ext cx="6782021" cy="3391011"/>
          </a:xfrm>
          <a:custGeom>
            <a:avLst/>
            <a:gdLst/>
            <a:ahLst/>
            <a:cxnLst/>
            <a:rect r="r" b="b" t="t" l="l"/>
            <a:pathLst>
              <a:path h="3391011" w="6782021">
                <a:moveTo>
                  <a:pt x="0" y="0"/>
                </a:moveTo>
                <a:lnTo>
                  <a:pt x="6782021" y="0"/>
                </a:lnTo>
                <a:lnTo>
                  <a:pt x="6782021" y="3391011"/>
                </a:lnTo>
                <a:lnTo>
                  <a:pt x="0" y="3391011"/>
                </a:lnTo>
                <a:lnTo>
                  <a:pt x="0" y="0"/>
                </a:lnTo>
                <a:close/>
              </a:path>
            </a:pathLst>
          </a:custGeom>
          <a:blipFill>
            <a:blip r:embed="rId4"/>
            <a:stretch>
              <a:fillRect l="0" t="0" r="0" b="0"/>
            </a:stretch>
          </a:blipFill>
        </p:spPr>
      </p:sp>
      <p:sp>
        <p:nvSpPr>
          <p:cNvPr name="TextBox 7" id="7"/>
          <p:cNvSpPr txBox="true"/>
          <p:nvPr/>
        </p:nvSpPr>
        <p:spPr>
          <a:xfrm rot="0">
            <a:off x="620436" y="552449"/>
            <a:ext cx="17667564" cy="933453"/>
          </a:xfrm>
          <a:prstGeom prst="rect">
            <a:avLst/>
          </a:prstGeom>
        </p:spPr>
        <p:txBody>
          <a:bodyPr anchor="t" rtlCol="false" tIns="0" lIns="0" bIns="0" rIns="0">
            <a:spAutoFit/>
          </a:bodyPr>
          <a:lstStyle/>
          <a:p>
            <a:pPr marL="0" indent="0" lvl="0">
              <a:lnSpc>
                <a:spcPts val="6000"/>
              </a:lnSpc>
            </a:pPr>
            <a:r>
              <a:rPr lang="en-US" sz="6000" spc="-150">
                <a:solidFill>
                  <a:srgbClr val="339966"/>
                </a:solidFill>
                <a:latin typeface="Gotham 3"/>
              </a:rPr>
              <a:t>Ingredients of a Successful Program:</a:t>
            </a:r>
          </a:p>
        </p:txBody>
      </p:sp>
      <p:sp>
        <p:nvSpPr>
          <p:cNvPr name="TextBox 8" id="8"/>
          <p:cNvSpPr txBox="true"/>
          <p:nvPr/>
        </p:nvSpPr>
        <p:spPr>
          <a:xfrm rot="0">
            <a:off x="1028700" y="2400165"/>
            <a:ext cx="10593537" cy="1860589"/>
          </a:xfrm>
          <a:prstGeom prst="rect">
            <a:avLst/>
          </a:prstGeom>
        </p:spPr>
        <p:txBody>
          <a:bodyPr anchor="t" rtlCol="false" tIns="0" lIns="0" bIns="0" rIns="0">
            <a:spAutoFit/>
          </a:bodyPr>
          <a:lstStyle/>
          <a:p>
            <a:pPr marL="741145" indent="-370572" lvl="1">
              <a:lnSpc>
                <a:spcPts val="4805"/>
              </a:lnSpc>
              <a:buFont typeface="Arial"/>
              <a:buChar char="•"/>
            </a:pPr>
            <a:r>
              <a:rPr lang="en-US" sz="3432">
                <a:solidFill>
                  <a:srgbClr val="37424A"/>
                </a:solidFill>
                <a:latin typeface="Gotham 2"/>
              </a:rPr>
              <a:t>Certificate of Insurance for meeting locations</a:t>
            </a:r>
          </a:p>
          <a:p>
            <a:pPr marL="741145" indent="-370572" lvl="1">
              <a:lnSpc>
                <a:spcPts val="4805"/>
              </a:lnSpc>
              <a:buFont typeface="Arial"/>
              <a:buChar char="•"/>
            </a:pPr>
            <a:r>
              <a:rPr lang="en-US" sz="3432">
                <a:solidFill>
                  <a:srgbClr val="37424A"/>
                </a:solidFill>
                <a:latin typeface="Gotham 2"/>
              </a:rPr>
              <a:t>Process in Emergency</a:t>
            </a:r>
          </a:p>
          <a:p>
            <a:pPr marL="741145" indent="-370572" lvl="1">
              <a:lnSpc>
                <a:spcPts val="4805"/>
              </a:lnSpc>
              <a:buFont typeface="Arial"/>
              <a:buChar char="•"/>
            </a:pPr>
            <a:r>
              <a:rPr lang="en-US" sz="3432">
                <a:solidFill>
                  <a:srgbClr val="37424A"/>
                </a:solidFill>
                <a:latin typeface="Gotham 2"/>
              </a:rPr>
              <a:t>American Income Life Insurance *high risk</a:t>
            </a:r>
          </a:p>
        </p:txBody>
      </p:sp>
      <p:sp>
        <p:nvSpPr>
          <p:cNvPr name="TextBox 9" id="9"/>
          <p:cNvSpPr txBox="true"/>
          <p:nvPr/>
        </p:nvSpPr>
        <p:spPr>
          <a:xfrm rot="0">
            <a:off x="1028700" y="1678336"/>
            <a:ext cx="10593537" cy="657317"/>
          </a:xfrm>
          <a:prstGeom prst="rect">
            <a:avLst/>
          </a:prstGeom>
        </p:spPr>
        <p:txBody>
          <a:bodyPr anchor="t" rtlCol="false" tIns="0" lIns="0" bIns="0" rIns="0">
            <a:spAutoFit/>
          </a:bodyPr>
          <a:lstStyle/>
          <a:p>
            <a:pPr>
              <a:lnSpc>
                <a:spcPts val="4805"/>
              </a:lnSpc>
            </a:pPr>
            <a:r>
              <a:rPr lang="en-US" sz="3432">
                <a:solidFill>
                  <a:srgbClr val="37424A"/>
                </a:solidFill>
                <a:latin typeface="Gotham 3 Bold"/>
              </a:rPr>
              <a:t>Insurance/Activities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873454" y="5143500"/>
            <a:ext cx="4207273" cy="5143500"/>
          </a:xfrm>
          <a:prstGeom prst="rect">
            <a:avLst/>
          </a:prstGeom>
          <a:solidFill>
            <a:srgbClr val="339966"/>
          </a:solidFill>
        </p:spPr>
      </p:sp>
      <p:sp>
        <p:nvSpPr>
          <p:cNvPr name="AutoShape 3" id="3"/>
          <p:cNvSpPr/>
          <p:nvPr/>
        </p:nvSpPr>
        <p:spPr>
          <a:xfrm rot="0">
            <a:off x="5666181" y="0"/>
            <a:ext cx="4207273" cy="5143500"/>
          </a:xfrm>
          <a:prstGeom prst="rect">
            <a:avLst/>
          </a:prstGeom>
          <a:solidFill>
            <a:srgbClr val="47D5CD"/>
          </a:solidFill>
        </p:spPr>
      </p:sp>
      <p:sp>
        <p:nvSpPr>
          <p:cNvPr name="Freeform 4" id="4"/>
          <p:cNvSpPr/>
          <p:nvPr/>
        </p:nvSpPr>
        <p:spPr>
          <a:xfrm flipH="false" flipV="false" rot="0">
            <a:off x="9873454" y="0"/>
            <a:ext cx="4207273" cy="5143500"/>
          </a:xfrm>
          <a:custGeom>
            <a:avLst/>
            <a:gdLst/>
            <a:ahLst/>
            <a:cxnLst/>
            <a:rect r="r" b="b" t="t" l="l"/>
            <a:pathLst>
              <a:path h="5143500" w="4207273">
                <a:moveTo>
                  <a:pt x="0" y="0"/>
                </a:moveTo>
                <a:lnTo>
                  <a:pt x="4207273" y="0"/>
                </a:lnTo>
                <a:lnTo>
                  <a:pt x="4207273" y="5143500"/>
                </a:lnTo>
                <a:lnTo>
                  <a:pt x="0" y="5143500"/>
                </a:lnTo>
                <a:lnTo>
                  <a:pt x="0" y="0"/>
                </a:lnTo>
                <a:close/>
              </a:path>
            </a:pathLst>
          </a:custGeom>
          <a:blipFill>
            <a:blip r:embed="rId2"/>
            <a:stretch>
              <a:fillRect l="-41689" t="0" r="-41689" b="0"/>
            </a:stretch>
          </a:blipFill>
        </p:spPr>
      </p:sp>
      <p:sp>
        <p:nvSpPr>
          <p:cNvPr name="Freeform 5" id="5"/>
          <p:cNvSpPr/>
          <p:nvPr/>
        </p:nvSpPr>
        <p:spPr>
          <a:xfrm flipH="false" flipV="false" rot="0">
            <a:off x="5666181" y="5143500"/>
            <a:ext cx="4207273" cy="5143500"/>
          </a:xfrm>
          <a:custGeom>
            <a:avLst/>
            <a:gdLst/>
            <a:ahLst/>
            <a:cxnLst/>
            <a:rect r="r" b="b" t="t" l="l"/>
            <a:pathLst>
              <a:path h="5143500" w="4207273">
                <a:moveTo>
                  <a:pt x="0" y="0"/>
                </a:moveTo>
                <a:lnTo>
                  <a:pt x="4207273" y="0"/>
                </a:lnTo>
                <a:lnTo>
                  <a:pt x="4207273" y="5143500"/>
                </a:lnTo>
                <a:lnTo>
                  <a:pt x="0" y="5143500"/>
                </a:lnTo>
                <a:lnTo>
                  <a:pt x="0" y="0"/>
                </a:lnTo>
                <a:close/>
              </a:path>
            </a:pathLst>
          </a:custGeom>
          <a:blipFill>
            <a:blip r:embed="rId3"/>
            <a:stretch>
              <a:fillRect l="-41689" t="0" r="-41689" b="0"/>
            </a:stretch>
          </a:blipFill>
        </p:spPr>
      </p:sp>
      <p:sp>
        <p:nvSpPr>
          <p:cNvPr name="Freeform 6" id="6"/>
          <p:cNvSpPr/>
          <p:nvPr/>
        </p:nvSpPr>
        <p:spPr>
          <a:xfrm flipH="false" flipV="false" rot="0">
            <a:off x="14080727" y="5143500"/>
            <a:ext cx="4207273" cy="5143500"/>
          </a:xfrm>
          <a:custGeom>
            <a:avLst/>
            <a:gdLst/>
            <a:ahLst/>
            <a:cxnLst/>
            <a:rect r="r" b="b" t="t" l="l"/>
            <a:pathLst>
              <a:path h="5143500" w="4207273">
                <a:moveTo>
                  <a:pt x="0" y="0"/>
                </a:moveTo>
                <a:lnTo>
                  <a:pt x="4207273" y="0"/>
                </a:lnTo>
                <a:lnTo>
                  <a:pt x="4207273" y="5143500"/>
                </a:lnTo>
                <a:lnTo>
                  <a:pt x="0" y="5143500"/>
                </a:lnTo>
                <a:lnTo>
                  <a:pt x="0" y="0"/>
                </a:lnTo>
                <a:close/>
              </a:path>
            </a:pathLst>
          </a:custGeom>
          <a:blipFill>
            <a:blip r:embed="rId4"/>
            <a:stretch>
              <a:fillRect l="-41689" t="0" r="-41689" b="0"/>
            </a:stretch>
          </a:blipFill>
        </p:spPr>
      </p:sp>
      <p:sp>
        <p:nvSpPr>
          <p:cNvPr name="AutoShape 7" id="7"/>
          <p:cNvSpPr/>
          <p:nvPr/>
        </p:nvSpPr>
        <p:spPr>
          <a:xfrm rot="0">
            <a:off x="14080727" y="0"/>
            <a:ext cx="4207273" cy="5143500"/>
          </a:xfrm>
          <a:prstGeom prst="rect">
            <a:avLst/>
          </a:prstGeom>
          <a:solidFill>
            <a:srgbClr val="37424A"/>
          </a:solidFill>
        </p:spPr>
      </p:sp>
      <p:sp>
        <p:nvSpPr>
          <p:cNvPr name="TextBox 8" id="8"/>
          <p:cNvSpPr txBox="true"/>
          <p:nvPr/>
        </p:nvSpPr>
        <p:spPr>
          <a:xfrm rot="0">
            <a:off x="5709044" y="1304423"/>
            <a:ext cx="4121548" cy="3663684"/>
          </a:xfrm>
          <a:prstGeom prst="rect">
            <a:avLst/>
          </a:prstGeom>
        </p:spPr>
        <p:txBody>
          <a:bodyPr anchor="t" rtlCol="false" tIns="0" lIns="0" bIns="0" rIns="0">
            <a:spAutoFit/>
          </a:bodyPr>
          <a:lstStyle/>
          <a:p>
            <a:pPr marL="453390" indent="-226695" lvl="1">
              <a:lnSpc>
                <a:spcPts val="3276"/>
              </a:lnSpc>
              <a:spcBef>
                <a:spcPts val="1226"/>
              </a:spcBef>
              <a:buFont typeface="Arial"/>
              <a:buChar char="•"/>
            </a:pPr>
            <a:r>
              <a:rPr lang="en-US" sz="2100">
                <a:solidFill>
                  <a:srgbClr val="FFFFFF"/>
                </a:solidFill>
                <a:latin typeface="Gotham 2"/>
              </a:rPr>
              <a:t>Promotional Booths</a:t>
            </a:r>
          </a:p>
          <a:p>
            <a:pPr marL="453390" indent="-226695" lvl="1">
              <a:lnSpc>
                <a:spcPts val="3276"/>
              </a:lnSpc>
              <a:spcBef>
                <a:spcPts val="1226"/>
              </a:spcBef>
              <a:buFont typeface="Arial"/>
              <a:buChar char="•"/>
            </a:pPr>
            <a:r>
              <a:rPr lang="en-US" sz="2100">
                <a:solidFill>
                  <a:srgbClr val="FFFFFF"/>
                </a:solidFill>
                <a:latin typeface="Gotham 2"/>
              </a:rPr>
              <a:t>MSU Concession Fundraising</a:t>
            </a:r>
          </a:p>
          <a:p>
            <a:pPr marL="453390" indent="-226695" lvl="1">
              <a:lnSpc>
                <a:spcPts val="3276"/>
              </a:lnSpc>
              <a:spcBef>
                <a:spcPts val="1226"/>
              </a:spcBef>
              <a:buFont typeface="Arial"/>
              <a:buChar char="•"/>
            </a:pPr>
            <a:r>
              <a:rPr lang="en-US" sz="2100">
                <a:solidFill>
                  <a:srgbClr val="FFFFFF"/>
                </a:solidFill>
                <a:latin typeface="Gotham 2"/>
              </a:rPr>
              <a:t>Workshops</a:t>
            </a:r>
          </a:p>
          <a:p>
            <a:pPr marL="453390" indent="-226695" lvl="1">
              <a:lnSpc>
                <a:spcPts val="3276"/>
              </a:lnSpc>
              <a:spcBef>
                <a:spcPts val="1226"/>
              </a:spcBef>
              <a:buFont typeface="Arial"/>
              <a:buChar char="•"/>
            </a:pPr>
            <a:r>
              <a:rPr lang="en-US" sz="2100">
                <a:solidFill>
                  <a:srgbClr val="FFFFFF"/>
                </a:solidFill>
                <a:latin typeface="Gotham 2"/>
              </a:rPr>
              <a:t>Animal Quality Assurance</a:t>
            </a:r>
          </a:p>
          <a:p>
            <a:pPr marL="453390" indent="-226695" lvl="1">
              <a:lnSpc>
                <a:spcPts val="3276"/>
              </a:lnSpc>
              <a:spcBef>
                <a:spcPts val="1226"/>
              </a:spcBef>
              <a:buFont typeface="Arial"/>
              <a:buChar char="•"/>
            </a:pPr>
            <a:r>
              <a:rPr lang="en-US" sz="2100">
                <a:solidFill>
                  <a:srgbClr val="FFFFFF"/>
                </a:solidFill>
                <a:latin typeface="Gotham 2"/>
              </a:rPr>
              <a:t>4-H Cafe</a:t>
            </a:r>
          </a:p>
          <a:p>
            <a:pPr marL="453390" indent="-226695" lvl="1">
              <a:lnSpc>
                <a:spcPts val="3276"/>
              </a:lnSpc>
              <a:spcBef>
                <a:spcPts val="1226"/>
              </a:spcBef>
              <a:buFont typeface="Arial"/>
              <a:buChar char="•"/>
            </a:pPr>
            <a:r>
              <a:rPr lang="en-US" sz="2100">
                <a:solidFill>
                  <a:srgbClr val="FFFFFF"/>
                </a:solidFill>
                <a:latin typeface="Gotham 2"/>
              </a:rPr>
              <a:t>National 4-H Week</a:t>
            </a:r>
          </a:p>
        </p:txBody>
      </p:sp>
      <p:sp>
        <p:nvSpPr>
          <p:cNvPr name="TextBox 9" id="9"/>
          <p:cNvSpPr txBox="true"/>
          <p:nvPr/>
        </p:nvSpPr>
        <p:spPr>
          <a:xfrm rot="0">
            <a:off x="14166601" y="1301834"/>
            <a:ext cx="4035525" cy="4105275"/>
          </a:xfrm>
          <a:prstGeom prst="rect">
            <a:avLst/>
          </a:prstGeom>
        </p:spPr>
        <p:txBody>
          <a:bodyPr anchor="t" rtlCol="false" tIns="0" lIns="0" bIns="0" rIns="0">
            <a:spAutoFit/>
          </a:bodyPr>
          <a:lstStyle/>
          <a:p>
            <a:pPr marL="453390" indent="-226695" lvl="1">
              <a:lnSpc>
                <a:spcPts val="4094"/>
              </a:lnSpc>
              <a:buFont typeface="Arial"/>
              <a:buChar char="•"/>
            </a:pPr>
            <a:r>
              <a:rPr lang="en-US" sz="2100">
                <a:solidFill>
                  <a:srgbClr val="FFFFFF"/>
                </a:solidFill>
                <a:latin typeface="Gotham 2"/>
              </a:rPr>
              <a:t>Co</a:t>
            </a:r>
            <a:r>
              <a:rPr lang="en-US" sz="2100" u="none">
                <a:solidFill>
                  <a:srgbClr val="FFFFFF"/>
                </a:solidFill>
                <a:latin typeface="Gotham 2"/>
              </a:rPr>
              <a:t>mmunication Day</a:t>
            </a:r>
          </a:p>
          <a:p>
            <a:pPr marL="453390" indent="-226695" lvl="1">
              <a:lnSpc>
                <a:spcPts val="4094"/>
              </a:lnSpc>
              <a:buFont typeface="Arial"/>
              <a:buChar char="•"/>
            </a:pPr>
            <a:r>
              <a:rPr lang="en-US" sz="2100" u="none">
                <a:solidFill>
                  <a:srgbClr val="FFFFFF"/>
                </a:solidFill>
                <a:latin typeface="Gotham 2"/>
              </a:rPr>
              <a:t>Stir Ups</a:t>
            </a:r>
          </a:p>
          <a:p>
            <a:pPr marL="453390" indent="-226695" lvl="1">
              <a:lnSpc>
                <a:spcPts val="4094"/>
              </a:lnSpc>
              <a:buFont typeface="Arial"/>
              <a:buChar char="•"/>
            </a:pPr>
            <a:r>
              <a:rPr lang="en-US" sz="2100" u="none">
                <a:solidFill>
                  <a:srgbClr val="FFFFFF"/>
                </a:solidFill>
                <a:latin typeface="Gotham 2"/>
              </a:rPr>
              <a:t>Big Sky Country State Fair</a:t>
            </a:r>
          </a:p>
          <a:p>
            <a:pPr marL="453390" indent="-226695" lvl="1">
              <a:lnSpc>
                <a:spcPts val="4094"/>
              </a:lnSpc>
              <a:buFont typeface="Arial"/>
              <a:buChar char="•"/>
            </a:pPr>
            <a:r>
              <a:rPr lang="en-US" sz="2100" u="none">
                <a:solidFill>
                  <a:srgbClr val="FFFFFF"/>
                </a:solidFill>
                <a:latin typeface="Gotham 2"/>
              </a:rPr>
              <a:t>4-H Summer Camp</a:t>
            </a:r>
          </a:p>
          <a:p>
            <a:pPr marL="453390" indent="-226695" lvl="1">
              <a:lnSpc>
                <a:spcPts val="4094"/>
              </a:lnSpc>
              <a:buFont typeface="Arial"/>
              <a:buChar char="•"/>
            </a:pPr>
            <a:r>
              <a:rPr lang="en-US" sz="2100" u="none">
                <a:solidFill>
                  <a:srgbClr val="FFFFFF"/>
                </a:solidFill>
                <a:latin typeface="Gotham 2"/>
              </a:rPr>
              <a:t>Bozeman Stampede</a:t>
            </a:r>
          </a:p>
          <a:p>
            <a:pPr marL="453390" indent="-226695" lvl="1">
              <a:lnSpc>
                <a:spcPts val="4094"/>
              </a:lnSpc>
              <a:buFont typeface="Arial"/>
              <a:buChar char="•"/>
            </a:pPr>
            <a:r>
              <a:rPr lang="en-US" sz="2100" u="none">
                <a:solidFill>
                  <a:srgbClr val="FFFFFF"/>
                </a:solidFill>
                <a:latin typeface="Gotham 2"/>
              </a:rPr>
              <a:t>Potato Festival</a:t>
            </a:r>
          </a:p>
          <a:p>
            <a:pPr marL="453390" indent="-226695" lvl="1">
              <a:lnSpc>
                <a:spcPts val="4094"/>
              </a:lnSpc>
              <a:buFont typeface="Arial"/>
              <a:buChar char="•"/>
            </a:pPr>
            <a:r>
              <a:rPr lang="en-US" sz="2100" u="none">
                <a:solidFill>
                  <a:srgbClr val="FFFFFF"/>
                </a:solidFill>
                <a:latin typeface="Gotham 2"/>
              </a:rPr>
              <a:t>Awards Night</a:t>
            </a:r>
          </a:p>
          <a:p>
            <a:pPr marL="0" indent="0" lvl="0">
              <a:lnSpc>
                <a:spcPts val="4094"/>
              </a:lnSpc>
            </a:pPr>
          </a:p>
        </p:txBody>
      </p:sp>
      <p:sp>
        <p:nvSpPr>
          <p:cNvPr name="TextBox 10" id="10"/>
          <p:cNvSpPr txBox="true"/>
          <p:nvPr/>
        </p:nvSpPr>
        <p:spPr>
          <a:xfrm rot="0">
            <a:off x="9985372" y="6149954"/>
            <a:ext cx="3983438" cy="3564582"/>
          </a:xfrm>
          <a:prstGeom prst="rect">
            <a:avLst/>
          </a:prstGeom>
        </p:spPr>
        <p:txBody>
          <a:bodyPr anchor="t" rtlCol="false" tIns="0" lIns="0" bIns="0" rIns="0">
            <a:spAutoFit/>
          </a:bodyPr>
          <a:lstStyle/>
          <a:p>
            <a:pPr marL="453390" indent="-226695" lvl="1">
              <a:lnSpc>
                <a:spcPts val="3045"/>
              </a:lnSpc>
              <a:spcBef>
                <a:spcPts val="1140"/>
              </a:spcBef>
              <a:buFont typeface="Arial"/>
              <a:buChar char="•"/>
            </a:pPr>
            <a:r>
              <a:rPr lang="en-US" sz="2100">
                <a:solidFill>
                  <a:srgbClr val="FFFFFF"/>
                </a:solidFill>
                <a:latin typeface="Gotham 2"/>
              </a:rPr>
              <a:t>Fall Leadership Training</a:t>
            </a:r>
          </a:p>
          <a:p>
            <a:pPr marL="453390" indent="-226695" lvl="1">
              <a:lnSpc>
                <a:spcPts val="3045"/>
              </a:lnSpc>
              <a:spcBef>
                <a:spcPts val="1140"/>
              </a:spcBef>
              <a:buFont typeface="Arial"/>
              <a:buChar char="•"/>
            </a:pPr>
            <a:r>
              <a:rPr lang="en-US" sz="2100">
                <a:solidFill>
                  <a:srgbClr val="FFFFFF"/>
                </a:solidFill>
                <a:latin typeface="Gotham 2"/>
              </a:rPr>
              <a:t>Leadership Academy</a:t>
            </a:r>
          </a:p>
          <a:p>
            <a:pPr marL="453390" indent="-226695" lvl="1">
              <a:lnSpc>
                <a:spcPts val="3045"/>
              </a:lnSpc>
              <a:spcBef>
                <a:spcPts val="1140"/>
              </a:spcBef>
              <a:buFont typeface="Arial"/>
              <a:buChar char="•"/>
            </a:pPr>
            <a:r>
              <a:rPr lang="en-US" sz="2100">
                <a:solidFill>
                  <a:srgbClr val="FFFFFF"/>
                </a:solidFill>
                <a:latin typeface="Gotham 2"/>
              </a:rPr>
              <a:t>Rec Lab</a:t>
            </a:r>
          </a:p>
          <a:p>
            <a:pPr marL="453390" indent="-226695" lvl="1">
              <a:lnSpc>
                <a:spcPts val="3045"/>
              </a:lnSpc>
              <a:spcBef>
                <a:spcPts val="1140"/>
              </a:spcBef>
              <a:buFont typeface="Arial"/>
              <a:buChar char="•"/>
            </a:pPr>
            <a:r>
              <a:rPr lang="en-US" sz="2100">
                <a:solidFill>
                  <a:srgbClr val="FFFFFF"/>
                </a:solidFill>
                <a:latin typeface="Gotham 2"/>
              </a:rPr>
              <a:t>State Shoot</a:t>
            </a:r>
          </a:p>
          <a:p>
            <a:pPr marL="453390" indent="-226695" lvl="1">
              <a:lnSpc>
                <a:spcPts val="3045"/>
              </a:lnSpc>
              <a:spcBef>
                <a:spcPts val="1140"/>
              </a:spcBef>
              <a:buFont typeface="Arial"/>
              <a:buChar char="•"/>
            </a:pPr>
            <a:r>
              <a:rPr lang="en-US" sz="2100">
                <a:solidFill>
                  <a:srgbClr val="FFFFFF"/>
                </a:solidFill>
                <a:latin typeface="Gotham 2"/>
              </a:rPr>
              <a:t>State Horse Shows</a:t>
            </a:r>
          </a:p>
          <a:p>
            <a:pPr marL="453390" indent="-226695" lvl="1">
              <a:lnSpc>
                <a:spcPts val="3045"/>
              </a:lnSpc>
              <a:spcBef>
                <a:spcPts val="1140"/>
              </a:spcBef>
              <a:buFont typeface="Arial"/>
              <a:buChar char="•"/>
            </a:pPr>
            <a:r>
              <a:rPr lang="en-US" sz="2100">
                <a:solidFill>
                  <a:srgbClr val="FFFFFF"/>
                </a:solidFill>
                <a:latin typeface="Gotham 2"/>
              </a:rPr>
              <a:t>Pre-Congress</a:t>
            </a:r>
          </a:p>
          <a:p>
            <a:pPr marL="453390" indent="-226695" lvl="1">
              <a:lnSpc>
                <a:spcPts val="3045"/>
              </a:lnSpc>
              <a:spcBef>
                <a:spcPts val="1141"/>
              </a:spcBef>
              <a:buFont typeface="Arial"/>
              <a:buChar char="•"/>
            </a:pPr>
            <a:r>
              <a:rPr lang="en-US" sz="2100">
                <a:solidFill>
                  <a:srgbClr val="FFFFFF"/>
                </a:solidFill>
                <a:latin typeface="Gotham 2"/>
              </a:rPr>
              <a:t>State Congress</a:t>
            </a:r>
          </a:p>
        </p:txBody>
      </p:sp>
      <p:sp>
        <p:nvSpPr>
          <p:cNvPr name="TextBox 11" id="11"/>
          <p:cNvSpPr txBox="true"/>
          <p:nvPr/>
        </p:nvSpPr>
        <p:spPr>
          <a:xfrm rot="0">
            <a:off x="6075756" y="414655"/>
            <a:ext cx="3388123" cy="828674"/>
          </a:xfrm>
          <a:prstGeom prst="rect">
            <a:avLst/>
          </a:prstGeom>
        </p:spPr>
        <p:txBody>
          <a:bodyPr anchor="t" rtlCol="false" tIns="0" lIns="0" bIns="0" rIns="0">
            <a:spAutoFit/>
          </a:bodyPr>
          <a:lstStyle/>
          <a:p>
            <a:pPr algn="ctr" marL="0" indent="0" lvl="0">
              <a:lnSpc>
                <a:spcPts val="2999"/>
              </a:lnSpc>
            </a:pPr>
            <a:r>
              <a:rPr lang="en-US" sz="2999" spc="74">
                <a:solidFill>
                  <a:srgbClr val="FFFFFF"/>
                </a:solidFill>
                <a:latin typeface="Gotham 3 Bold"/>
              </a:rPr>
              <a:t>County Activities</a:t>
            </a:r>
          </a:p>
        </p:txBody>
      </p:sp>
      <p:sp>
        <p:nvSpPr>
          <p:cNvPr name="TextBox 12" id="12"/>
          <p:cNvSpPr txBox="true"/>
          <p:nvPr/>
        </p:nvSpPr>
        <p:spPr>
          <a:xfrm rot="0">
            <a:off x="14838096" y="414655"/>
            <a:ext cx="2692535" cy="828674"/>
          </a:xfrm>
          <a:prstGeom prst="rect">
            <a:avLst/>
          </a:prstGeom>
        </p:spPr>
        <p:txBody>
          <a:bodyPr anchor="t" rtlCol="false" tIns="0" lIns="0" bIns="0" rIns="0">
            <a:spAutoFit/>
          </a:bodyPr>
          <a:lstStyle/>
          <a:p>
            <a:pPr algn="ctr" marL="0" indent="0" lvl="0">
              <a:lnSpc>
                <a:spcPts val="2999"/>
              </a:lnSpc>
            </a:pPr>
            <a:r>
              <a:rPr lang="en-US" sz="2999" spc="74">
                <a:solidFill>
                  <a:srgbClr val="FFFFFF"/>
                </a:solidFill>
                <a:latin typeface="Gotham 3 Bold"/>
              </a:rPr>
              <a:t>County Events</a:t>
            </a:r>
          </a:p>
        </p:txBody>
      </p:sp>
      <p:sp>
        <p:nvSpPr>
          <p:cNvPr name="TextBox 13" id="13"/>
          <p:cNvSpPr txBox="true"/>
          <p:nvPr/>
        </p:nvSpPr>
        <p:spPr>
          <a:xfrm rot="0">
            <a:off x="10341395" y="5565919"/>
            <a:ext cx="3271392" cy="457199"/>
          </a:xfrm>
          <a:prstGeom prst="rect">
            <a:avLst/>
          </a:prstGeom>
        </p:spPr>
        <p:txBody>
          <a:bodyPr anchor="t" rtlCol="false" tIns="0" lIns="0" bIns="0" rIns="0">
            <a:spAutoFit/>
          </a:bodyPr>
          <a:lstStyle/>
          <a:p>
            <a:pPr algn="ctr" marL="0" indent="0" lvl="0">
              <a:lnSpc>
                <a:spcPts val="2999"/>
              </a:lnSpc>
            </a:pPr>
            <a:r>
              <a:rPr lang="en-US" sz="2999" spc="74">
                <a:solidFill>
                  <a:srgbClr val="FFFFFF"/>
                </a:solidFill>
                <a:latin typeface="Gotham 3 Bold"/>
              </a:rPr>
              <a:t>State Events</a:t>
            </a:r>
          </a:p>
        </p:txBody>
      </p:sp>
      <p:grpSp>
        <p:nvGrpSpPr>
          <p:cNvPr name="Group 14" id="14"/>
          <p:cNvGrpSpPr/>
          <p:nvPr/>
        </p:nvGrpSpPr>
        <p:grpSpPr>
          <a:xfrm rot="0">
            <a:off x="647579" y="4193709"/>
            <a:ext cx="4491969" cy="2426801"/>
            <a:chOff x="0" y="0"/>
            <a:chExt cx="5989292" cy="3235735"/>
          </a:xfrm>
        </p:grpSpPr>
        <p:sp>
          <p:nvSpPr>
            <p:cNvPr name="Freeform 15" id="15"/>
            <p:cNvSpPr/>
            <p:nvPr/>
          </p:nvSpPr>
          <p:spPr>
            <a:xfrm flipH="false" flipV="false" rot="0">
              <a:off x="0" y="349548"/>
              <a:ext cx="2806221" cy="2443381"/>
            </a:xfrm>
            <a:custGeom>
              <a:avLst/>
              <a:gdLst/>
              <a:ahLst/>
              <a:cxnLst/>
              <a:rect r="r" b="b" t="t" l="l"/>
              <a:pathLst>
                <a:path h="2443381" w="2806221">
                  <a:moveTo>
                    <a:pt x="0" y="0"/>
                  </a:moveTo>
                  <a:lnTo>
                    <a:pt x="2806221" y="0"/>
                  </a:lnTo>
                  <a:lnTo>
                    <a:pt x="2806221" y="2443380"/>
                  </a:lnTo>
                  <a:lnTo>
                    <a:pt x="0" y="2443380"/>
                  </a:lnTo>
                  <a:lnTo>
                    <a:pt x="0" y="0"/>
                  </a:lnTo>
                  <a:close/>
                </a:path>
              </a:pathLst>
            </a:custGeom>
            <a:blipFill>
              <a:blip r:embed="rId5"/>
              <a:stretch>
                <a:fillRect l="0" t="0" r="0" b="0"/>
              </a:stretch>
            </a:blipFill>
          </p:spPr>
        </p:sp>
        <p:sp>
          <p:nvSpPr>
            <p:cNvPr name="Freeform 16" id="16"/>
            <p:cNvSpPr/>
            <p:nvPr/>
          </p:nvSpPr>
          <p:spPr>
            <a:xfrm flipH="false" flipV="false" rot="0">
              <a:off x="3588671" y="349548"/>
              <a:ext cx="2400621" cy="2443381"/>
            </a:xfrm>
            <a:custGeom>
              <a:avLst/>
              <a:gdLst/>
              <a:ahLst/>
              <a:cxnLst/>
              <a:rect r="r" b="b" t="t" l="l"/>
              <a:pathLst>
                <a:path h="2443381" w="2400621">
                  <a:moveTo>
                    <a:pt x="0" y="0"/>
                  </a:moveTo>
                  <a:lnTo>
                    <a:pt x="2400621" y="0"/>
                  </a:lnTo>
                  <a:lnTo>
                    <a:pt x="2400621" y="2443380"/>
                  </a:lnTo>
                  <a:lnTo>
                    <a:pt x="0" y="2443380"/>
                  </a:lnTo>
                  <a:lnTo>
                    <a:pt x="0" y="0"/>
                  </a:lnTo>
                  <a:close/>
                </a:path>
              </a:pathLst>
            </a:custGeom>
            <a:blipFill>
              <a:blip r:embed="rId6"/>
              <a:stretch>
                <a:fillRect l="0" t="0" r="0" b="0"/>
              </a:stretch>
            </a:blipFill>
          </p:spPr>
        </p:sp>
        <p:sp>
          <p:nvSpPr>
            <p:cNvPr name="AutoShape 17" id="17"/>
            <p:cNvSpPr/>
            <p:nvPr/>
          </p:nvSpPr>
          <p:spPr>
            <a:xfrm rot="-5400000">
              <a:off x="1672766" y="1592468"/>
              <a:ext cx="3235735" cy="0"/>
            </a:xfrm>
            <a:prstGeom prst="line">
              <a:avLst/>
            </a:prstGeom>
            <a:ln cap="rnd" w="50800">
              <a:solidFill>
                <a:srgbClr val="37424A"/>
              </a:solidFill>
              <a:prstDash val="solid"/>
              <a:headEnd type="none" len="sm" w="sm"/>
              <a:tailEnd type="none" len="sm" w="sm"/>
            </a:ln>
          </p:spPr>
        </p:sp>
      </p:grpSp>
      <p:sp>
        <p:nvSpPr>
          <p:cNvPr name="TextBox 18" id="18"/>
          <p:cNvSpPr txBox="true"/>
          <p:nvPr/>
        </p:nvSpPr>
        <p:spPr>
          <a:xfrm rot="0">
            <a:off x="366460" y="300355"/>
            <a:ext cx="4773088" cy="3143251"/>
          </a:xfrm>
          <a:prstGeom prst="rect">
            <a:avLst/>
          </a:prstGeom>
        </p:spPr>
        <p:txBody>
          <a:bodyPr anchor="t" rtlCol="false" tIns="0" lIns="0" bIns="0" rIns="0">
            <a:spAutoFit/>
          </a:bodyPr>
          <a:lstStyle/>
          <a:p>
            <a:pPr algn="ctr">
              <a:lnSpc>
                <a:spcPts val="8399"/>
              </a:lnSpc>
            </a:pPr>
            <a:r>
              <a:rPr lang="en-US" sz="5999">
                <a:solidFill>
                  <a:srgbClr val="339966"/>
                </a:solidFill>
                <a:latin typeface="Franklin Gothic Demi"/>
              </a:rPr>
              <a:t>The Opportunities are ENDLESS!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423847" y="514350"/>
            <a:ext cx="7440307" cy="9258300"/>
          </a:xfrm>
          <a:custGeom>
            <a:avLst/>
            <a:gdLst/>
            <a:ahLst/>
            <a:cxnLst/>
            <a:rect r="r" b="b" t="t" l="l"/>
            <a:pathLst>
              <a:path h="9258300" w="7440307">
                <a:moveTo>
                  <a:pt x="0" y="0"/>
                </a:moveTo>
                <a:lnTo>
                  <a:pt x="7440306" y="0"/>
                </a:lnTo>
                <a:lnTo>
                  <a:pt x="7440306"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976720" y="5363002"/>
            <a:ext cx="6334559" cy="997899"/>
          </a:xfrm>
          <a:prstGeom prst="rect">
            <a:avLst/>
          </a:prstGeom>
        </p:spPr>
        <p:txBody>
          <a:bodyPr anchor="t" rtlCol="false" tIns="0" lIns="0" bIns="0" rIns="0">
            <a:spAutoFit/>
          </a:bodyPr>
          <a:lstStyle/>
          <a:p>
            <a:pPr algn="ctr">
              <a:lnSpc>
                <a:spcPts val="8035"/>
              </a:lnSpc>
            </a:pPr>
            <a:r>
              <a:rPr lang="en-US" sz="5739">
                <a:solidFill>
                  <a:srgbClr val="339966"/>
                </a:solidFill>
                <a:latin typeface="Franklin Gothic Demi"/>
              </a:rPr>
              <a:t>Successful 4-H Year</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339966"/>
        </a:solidFill>
      </p:bgPr>
    </p:bg>
    <p:spTree>
      <p:nvGrpSpPr>
        <p:cNvPr id="1" name=""/>
        <p:cNvGrpSpPr/>
        <p:nvPr/>
      </p:nvGrpSpPr>
      <p:grpSpPr>
        <a:xfrm>
          <a:off x="0" y="0"/>
          <a:ext cx="0" cy="0"/>
          <a:chOff x="0" y="0"/>
          <a:chExt cx="0" cy="0"/>
        </a:xfrm>
      </p:grpSpPr>
      <p:sp>
        <p:nvSpPr>
          <p:cNvPr name="Freeform 2" id="2"/>
          <p:cNvSpPr/>
          <p:nvPr/>
        </p:nvSpPr>
        <p:spPr>
          <a:xfrm flipH="false" flipV="false" rot="0">
            <a:off x="8534530" y="2587847"/>
            <a:ext cx="1218939" cy="1240067"/>
          </a:xfrm>
          <a:custGeom>
            <a:avLst/>
            <a:gdLst/>
            <a:ahLst/>
            <a:cxnLst/>
            <a:rect r="r" b="b" t="t" l="l"/>
            <a:pathLst>
              <a:path h="1240067" w="1218939">
                <a:moveTo>
                  <a:pt x="0" y="0"/>
                </a:moveTo>
                <a:lnTo>
                  <a:pt x="1218940" y="0"/>
                </a:lnTo>
                <a:lnTo>
                  <a:pt x="1218940" y="1240068"/>
                </a:lnTo>
                <a:lnTo>
                  <a:pt x="0" y="1240068"/>
                </a:lnTo>
                <a:lnTo>
                  <a:pt x="0" y="0"/>
                </a:lnTo>
                <a:close/>
              </a:path>
            </a:pathLst>
          </a:custGeom>
          <a:blipFill>
            <a:blip r:embed="rId2"/>
            <a:stretch>
              <a:fillRect l="0" t="0" r="0" b="0"/>
            </a:stretch>
          </a:blipFill>
        </p:spPr>
      </p:sp>
      <p:sp>
        <p:nvSpPr>
          <p:cNvPr name="TextBox 3" id="3"/>
          <p:cNvSpPr txBox="true"/>
          <p:nvPr/>
        </p:nvSpPr>
        <p:spPr>
          <a:xfrm rot="0">
            <a:off x="0" y="4471987"/>
            <a:ext cx="18288000" cy="1200150"/>
          </a:xfrm>
          <a:prstGeom prst="rect">
            <a:avLst/>
          </a:prstGeom>
        </p:spPr>
        <p:txBody>
          <a:bodyPr anchor="t" rtlCol="false" tIns="0" lIns="0" bIns="0" rIns="0">
            <a:spAutoFit/>
          </a:bodyPr>
          <a:lstStyle/>
          <a:p>
            <a:pPr algn="ctr">
              <a:lnSpc>
                <a:spcPts val="8399"/>
              </a:lnSpc>
            </a:pPr>
            <a:r>
              <a:rPr lang="en-US" sz="6999">
                <a:solidFill>
                  <a:srgbClr val="FFFFFF"/>
                </a:solidFill>
                <a:latin typeface="Gotham 1 Bold"/>
              </a:rPr>
              <a:t>Financials</a:t>
            </a:r>
          </a:p>
        </p:txBody>
      </p:sp>
      <p:sp>
        <p:nvSpPr>
          <p:cNvPr name="TextBox 4" id="4"/>
          <p:cNvSpPr txBox="true"/>
          <p:nvPr/>
        </p:nvSpPr>
        <p:spPr>
          <a:xfrm rot="0">
            <a:off x="4771719" y="5810512"/>
            <a:ext cx="8744562" cy="476250"/>
          </a:xfrm>
          <a:prstGeom prst="rect">
            <a:avLst/>
          </a:prstGeom>
        </p:spPr>
        <p:txBody>
          <a:bodyPr anchor="t" rtlCol="false" tIns="0" lIns="0" bIns="0" rIns="0">
            <a:spAutoFit/>
          </a:bodyPr>
          <a:lstStyle/>
          <a:p>
            <a:pPr algn="ctr" marL="0" indent="0" lvl="0">
              <a:lnSpc>
                <a:spcPts val="3360"/>
              </a:lnSpc>
              <a:spcBef>
                <a:spcPct val="0"/>
              </a:spcBef>
            </a:pPr>
            <a:r>
              <a:rPr lang="en-US" sz="2800">
                <a:solidFill>
                  <a:srgbClr val="FFFFFF"/>
                </a:solidFill>
                <a:latin typeface="Gotham 2"/>
              </a:rPr>
              <a:t>GALLATIN COUNTY 4-H</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06665" y="1116062"/>
            <a:ext cx="10116042" cy="8161288"/>
          </a:xfrm>
          <a:prstGeom prst="rect">
            <a:avLst/>
          </a:prstGeom>
        </p:spPr>
        <p:txBody>
          <a:bodyPr anchor="t" rtlCol="false" tIns="0" lIns="0" bIns="0" rIns="0">
            <a:spAutoFit/>
          </a:bodyPr>
          <a:lstStyle/>
          <a:p>
            <a:pPr marL="453388" indent="-226694" lvl="1">
              <a:lnSpc>
                <a:spcPts val="3044"/>
              </a:lnSpc>
              <a:spcBef>
                <a:spcPts val="1140"/>
              </a:spcBef>
              <a:buFont typeface="Arial"/>
              <a:buChar char="•"/>
            </a:pPr>
            <a:r>
              <a:rPr lang="en-US" sz="2099">
                <a:solidFill>
                  <a:srgbClr val="37424A"/>
                </a:solidFill>
                <a:latin typeface="Arimo Bold"/>
              </a:rPr>
              <a:t>Unlimited Leaders Council “ULC”</a:t>
            </a:r>
          </a:p>
          <a:p>
            <a:pPr marL="906777" indent="-302259" lvl="2">
              <a:lnSpc>
                <a:spcPts val="3044"/>
              </a:lnSpc>
              <a:spcBef>
                <a:spcPts val="1140"/>
              </a:spcBef>
              <a:buFont typeface="Arial"/>
              <a:buChar char="⚬"/>
            </a:pPr>
            <a:r>
              <a:rPr lang="en-US" sz="2099">
                <a:solidFill>
                  <a:srgbClr val="37424A"/>
                </a:solidFill>
                <a:latin typeface="Gotham 2"/>
              </a:rPr>
              <a:t>Group of volunteers that help run the Gallatin County 4-H Program, offers assistance for volunteers and youth to attend 4-H events. Main funding source.</a:t>
            </a:r>
          </a:p>
          <a:p>
            <a:pPr marL="453388" indent="-226694" lvl="1">
              <a:lnSpc>
                <a:spcPts val="3044"/>
              </a:lnSpc>
              <a:spcBef>
                <a:spcPts val="1140"/>
              </a:spcBef>
              <a:buFont typeface="Arial"/>
              <a:buChar char="•"/>
            </a:pPr>
            <a:r>
              <a:rPr lang="en-US" sz="2099">
                <a:solidFill>
                  <a:srgbClr val="37424A"/>
                </a:solidFill>
                <a:latin typeface="Arimo Bold"/>
              </a:rPr>
              <a:t>Gallatin County 4-H/FFA Market Livestock Committee</a:t>
            </a:r>
          </a:p>
          <a:p>
            <a:pPr marL="906777" indent="-302259" lvl="2">
              <a:lnSpc>
                <a:spcPts val="3044"/>
              </a:lnSpc>
              <a:spcBef>
                <a:spcPts val="1140"/>
              </a:spcBef>
              <a:buFont typeface="Arial"/>
              <a:buChar char="⚬"/>
            </a:pPr>
            <a:r>
              <a:rPr lang="en-US" sz="2099">
                <a:solidFill>
                  <a:srgbClr val="37424A"/>
                </a:solidFill>
                <a:latin typeface="Gotham 2"/>
              </a:rPr>
              <a:t>Group of volunteers that oversee all livestock projects and events. They organize the fair, market livestock auction and secure sponsorships/donations from the community to support youth in livestock projects.</a:t>
            </a:r>
          </a:p>
          <a:p>
            <a:pPr marL="453388" indent="-226694" lvl="1">
              <a:lnSpc>
                <a:spcPts val="3044"/>
              </a:lnSpc>
              <a:spcBef>
                <a:spcPts val="1140"/>
              </a:spcBef>
              <a:buFont typeface="Arial"/>
              <a:buChar char="•"/>
            </a:pPr>
            <a:r>
              <a:rPr lang="en-US" sz="2099">
                <a:solidFill>
                  <a:srgbClr val="37424A"/>
                </a:solidFill>
                <a:latin typeface="Arimo Bold"/>
              </a:rPr>
              <a:t>Gallatin County 4-H Foundation</a:t>
            </a:r>
          </a:p>
          <a:p>
            <a:pPr marL="906777" indent="-302259" lvl="2">
              <a:lnSpc>
                <a:spcPts val="3044"/>
              </a:lnSpc>
              <a:spcBef>
                <a:spcPts val="1140"/>
              </a:spcBef>
              <a:buFont typeface="Arial"/>
              <a:buChar char="⚬"/>
            </a:pPr>
            <a:r>
              <a:rPr lang="en-US" sz="2099">
                <a:solidFill>
                  <a:srgbClr val="37424A"/>
                </a:solidFill>
                <a:latin typeface="Gotham 2"/>
              </a:rPr>
              <a:t>Group of volunteers that provide scholarships for Gallatin County 4-H members, Grants to clubs and projects.</a:t>
            </a:r>
          </a:p>
          <a:p>
            <a:pPr marL="453388" indent="-226694" lvl="1">
              <a:lnSpc>
                <a:spcPts val="3044"/>
              </a:lnSpc>
              <a:spcBef>
                <a:spcPts val="1140"/>
              </a:spcBef>
              <a:buFont typeface="Arial"/>
              <a:buChar char="•"/>
            </a:pPr>
            <a:r>
              <a:rPr lang="en-US" sz="2099">
                <a:solidFill>
                  <a:srgbClr val="37424A"/>
                </a:solidFill>
                <a:latin typeface="Arimo Bold"/>
              </a:rPr>
              <a:t>Montana 4-H Foundation</a:t>
            </a:r>
          </a:p>
          <a:p>
            <a:pPr marL="906777" indent="-302259" lvl="2">
              <a:lnSpc>
                <a:spcPts val="3044"/>
              </a:lnSpc>
              <a:spcBef>
                <a:spcPts val="1140"/>
              </a:spcBef>
              <a:buFont typeface="Arial"/>
              <a:buChar char="⚬"/>
            </a:pPr>
            <a:r>
              <a:rPr lang="en-US" sz="2099">
                <a:solidFill>
                  <a:srgbClr val="37424A"/>
                </a:solidFill>
                <a:latin typeface="Gotham 2"/>
              </a:rPr>
              <a:t>Supports state events for volunteers and youth, offers scholarships to 4-H members.</a:t>
            </a:r>
          </a:p>
          <a:p>
            <a:pPr marL="453388" indent="-226694" lvl="1">
              <a:lnSpc>
                <a:spcPts val="3044"/>
              </a:lnSpc>
              <a:spcBef>
                <a:spcPts val="1140"/>
              </a:spcBef>
              <a:buFont typeface="Arial"/>
              <a:buChar char="•"/>
            </a:pPr>
            <a:r>
              <a:rPr lang="en-US" sz="2099">
                <a:solidFill>
                  <a:srgbClr val="37424A"/>
                </a:solidFill>
                <a:latin typeface="Arimo Bold"/>
              </a:rPr>
              <a:t>Community Support</a:t>
            </a:r>
          </a:p>
          <a:p>
            <a:pPr algn="l" marL="906777" indent="-302259" lvl="2">
              <a:lnSpc>
                <a:spcPts val="3044"/>
              </a:lnSpc>
              <a:spcBef>
                <a:spcPts val="1140"/>
              </a:spcBef>
              <a:buFont typeface="Arial"/>
              <a:buChar char="⚬"/>
            </a:pPr>
            <a:r>
              <a:rPr lang="en-US" sz="2099">
                <a:solidFill>
                  <a:srgbClr val="37424A"/>
                </a:solidFill>
                <a:latin typeface="Gotham 2"/>
              </a:rPr>
              <a:t>Family foundations, grants, donations of services and products, market sale buyers.</a:t>
            </a:r>
          </a:p>
        </p:txBody>
      </p:sp>
      <p:sp>
        <p:nvSpPr>
          <p:cNvPr name="Freeform 3" id="3"/>
          <p:cNvSpPr/>
          <p:nvPr/>
        </p:nvSpPr>
        <p:spPr>
          <a:xfrm flipH="false" flipV="false" rot="0">
            <a:off x="2303704" y="9258300"/>
            <a:ext cx="6457343" cy="839455"/>
          </a:xfrm>
          <a:custGeom>
            <a:avLst/>
            <a:gdLst/>
            <a:ahLst/>
            <a:cxnLst/>
            <a:rect r="r" b="b" t="t" l="l"/>
            <a:pathLst>
              <a:path h="839455" w="6457343">
                <a:moveTo>
                  <a:pt x="0" y="0"/>
                </a:moveTo>
                <a:lnTo>
                  <a:pt x="6457344" y="0"/>
                </a:lnTo>
                <a:lnTo>
                  <a:pt x="6457344" y="839455"/>
                </a:lnTo>
                <a:lnTo>
                  <a:pt x="0" y="839455"/>
                </a:lnTo>
                <a:lnTo>
                  <a:pt x="0" y="0"/>
                </a:lnTo>
                <a:close/>
              </a:path>
            </a:pathLst>
          </a:custGeom>
          <a:blipFill>
            <a:blip r:embed="rId2"/>
            <a:stretch>
              <a:fillRect l="0" t="0" r="0" b="0"/>
            </a:stretch>
          </a:blipFill>
        </p:spPr>
      </p:sp>
      <p:sp>
        <p:nvSpPr>
          <p:cNvPr name="Freeform 4" id="4"/>
          <p:cNvSpPr/>
          <p:nvPr/>
        </p:nvSpPr>
        <p:spPr>
          <a:xfrm flipH="false" flipV="false" rot="0">
            <a:off x="10830821" y="0"/>
            <a:ext cx="7457179" cy="10287000"/>
          </a:xfrm>
          <a:custGeom>
            <a:avLst/>
            <a:gdLst/>
            <a:ahLst/>
            <a:cxnLst/>
            <a:rect r="r" b="b" t="t" l="l"/>
            <a:pathLst>
              <a:path h="10287000" w="7457179">
                <a:moveTo>
                  <a:pt x="0" y="0"/>
                </a:moveTo>
                <a:lnTo>
                  <a:pt x="7457179" y="0"/>
                </a:lnTo>
                <a:lnTo>
                  <a:pt x="7457179" y="10287000"/>
                </a:lnTo>
                <a:lnTo>
                  <a:pt x="0" y="10287000"/>
                </a:lnTo>
                <a:lnTo>
                  <a:pt x="0" y="0"/>
                </a:lnTo>
                <a:close/>
              </a:path>
            </a:pathLst>
          </a:custGeom>
          <a:blipFill>
            <a:blip r:embed="rId3"/>
            <a:stretch>
              <a:fillRect l="-1730" t="0" r="-1730" b="0"/>
            </a:stretch>
          </a:blipFill>
        </p:spPr>
      </p:sp>
      <p:sp>
        <p:nvSpPr>
          <p:cNvPr name="TextBox 5" id="5"/>
          <p:cNvSpPr txBox="true"/>
          <p:nvPr/>
        </p:nvSpPr>
        <p:spPr>
          <a:xfrm rot="0">
            <a:off x="-87560" y="125141"/>
            <a:ext cx="10810268" cy="801077"/>
          </a:xfrm>
          <a:prstGeom prst="rect">
            <a:avLst/>
          </a:prstGeom>
        </p:spPr>
        <p:txBody>
          <a:bodyPr anchor="t" rtlCol="false" tIns="0" lIns="0" bIns="0" rIns="0">
            <a:spAutoFit/>
          </a:bodyPr>
          <a:lstStyle/>
          <a:p>
            <a:pPr algn="ctr" marL="0" indent="0" lvl="0">
              <a:lnSpc>
                <a:spcPts val="5288"/>
              </a:lnSpc>
            </a:pPr>
            <a:r>
              <a:rPr lang="en-US" sz="5288" spc="-132">
                <a:solidFill>
                  <a:srgbClr val="339966"/>
                </a:solidFill>
                <a:latin typeface="Gotham 3 Bold"/>
              </a:rPr>
              <a:t>Support of Gallatin County 4-H</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334807" y="8572363"/>
            <a:ext cx="945290" cy="961675"/>
          </a:xfrm>
          <a:custGeom>
            <a:avLst/>
            <a:gdLst/>
            <a:ahLst/>
            <a:cxnLst/>
            <a:rect r="r" b="b" t="t" l="l"/>
            <a:pathLst>
              <a:path h="961675" w="945290">
                <a:moveTo>
                  <a:pt x="0" y="0"/>
                </a:moveTo>
                <a:lnTo>
                  <a:pt x="945291" y="0"/>
                </a:lnTo>
                <a:lnTo>
                  <a:pt x="945291" y="961676"/>
                </a:lnTo>
                <a:lnTo>
                  <a:pt x="0" y="961676"/>
                </a:lnTo>
                <a:lnTo>
                  <a:pt x="0" y="0"/>
                </a:lnTo>
                <a:close/>
              </a:path>
            </a:pathLst>
          </a:custGeom>
          <a:blipFill>
            <a:blip r:embed="rId2"/>
            <a:stretch>
              <a:fillRect l="0" t="-23" r="0" b="-23"/>
            </a:stretch>
          </a:blipFill>
        </p:spPr>
      </p:sp>
      <p:sp>
        <p:nvSpPr>
          <p:cNvPr name="TextBox 3" id="3"/>
          <p:cNvSpPr txBox="true"/>
          <p:nvPr/>
        </p:nvSpPr>
        <p:spPr>
          <a:xfrm rot="0">
            <a:off x="8682586" y="598884"/>
            <a:ext cx="8652221" cy="534468"/>
          </a:xfrm>
          <a:prstGeom prst="rect">
            <a:avLst/>
          </a:prstGeom>
        </p:spPr>
        <p:txBody>
          <a:bodyPr anchor="t" rtlCol="false" tIns="0" lIns="0" bIns="0" rIns="0">
            <a:spAutoFit/>
          </a:bodyPr>
          <a:lstStyle/>
          <a:p>
            <a:pPr>
              <a:lnSpc>
                <a:spcPts val="3925"/>
              </a:lnSpc>
            </a:pPr>
            <a:r>
              <a:rPr lang="en-US" sz="2803">
                <a:solidFill>
                  <a:srgbClr val="37424A"/>
                </a:solidFill>
                <a:latin typeface="Gotham 3"/>
              </a:rPr>
              <a:t>Public Organization</a:t>
            </a:r>
          </a:p>
        </p:txBody>
      </p:sp>
      <p:sp>
        <p:nvSpPr>
          <p:cNvPr name="TextBox 4" id="4"/>
          <p:cNvSpPr txBox="true"/>
          <p:nvPr/>
        </p:nvSpPr>
        <p:spPr>
          <a:xfrm rot="0">
            <a:off x="914776" y="2219770"/>
            <a:ext cx="8652221" cy="534468"/>
          </a:xfrm>
          <a:prstGeom prst="rect">
            <a:avLst/>
          </a:prstGeom>
        </p:spPr>
        <p:txBody>
          <a:bodyPr anchor="t" rtlCol="false" tIns="0" lIns="0" bIns="0" rIns="0">
            <a:spAutoFit/>
          </a:bodyPr>
          <a:lstStyle/>
          <a:p>
            <a:pPr>
              <a:lnSpc>
                <a:spcPts val="3925"/>
              </a:lnSpc>
            </a:pPr>
            <a:r>
              <a:rPr lang="en-US" sz="2803">
                <a:solidFill>
                  <a:srgbClr val="37424A"/>
                </a:solidFill>
                <a:latin typeface="Gotham 3 Bold"/>
              </a:rPr>
              <a:t>4-H money belongs to 4-H</a:t>
            </a:r>
          </a:p>
        </p:txBody>
      </p:sp>
      <p:sp>
        <p:nvSpPr>
          <p:cNvPr name="TextBox 5" id="5"/>
          <p:cNvSpPr txBox="true"/>
          <p:nvPr/>
        </p:nvSpPr>
        <p:spPr>
          <a:xfrm rot="0">
            <a:off x="8682586" y="1207772"/>
            <a:ext cx="8652221" cy="1025851"/>
          </a:xfrm>
          <a:prstGeom prst="rect">
            <a:avLst/>
          </a:prstGeom>
        </p:spPr>
        <p:txBody>
          <a:bodyPr anchor="t" rtlCol="false" tIns="0" lIns="0" bIns="0" rIns="0">
            <a:spAutoFit/>
          </a:bodyPr>
          <a:lstStyle/>
          <a:p>
            <a:pPr>
              <a:lnSpc>
                <a:spcPts val="3925"/>
              </a:lnSpc>
            </a:pPr>
            <a:r>
              <a:rPr lang="en-US" sz="2803">
                <a:solidFill>
                  <a:srgbClr val="37424A"/>
                </a:solidFill>
                <a:latin typeface="Gotham 2"/>
              </a:rPr>
              <a:t>Gallatin County 4-H is not "owned" by any individual, we are a public organization.</a:t>
            </a:r>
          </a:p>
        </p:txBody>
      </p:sp>
      <p:sp>
        <p:nvSpPr>
          <p:cNvPr name="TextBox 6" id="6"/>
          <p:cNvSpPr txBox="true"/>
          <p:nvPr/>
        </p:nvSpPr>
        <p:spPr>
          <a:xfrm rot="0">
            <a:off x="8682586" y="2429854"/>
            <a:ext cx="8652221" cy="1517235"/>
          </a:xfrm>
          <a:prstGeom prst="rect">
            <a:avLst/>
          </a:prstGeom>
        </p:spPr>
        <p:txBody>
          <a:bodyPr anchor="t" rtlCol="false" tIns="0" lIns="0" bIns="0" rIns="0">
            <a:spAutoFit/>
          </a:bodyPr>
          <a:lstStyle/>
          <a:p>
            <a:pPr>
              <a:lnSpc>
                <a:spcPts val="3925"/>
              </a:lnSpc>
            </a:pPr>
            <a:r>
              <a:rPr lang="en-US" sz="2803">
                <a:solidFill>
                  <a:srgbClr val="37424A"/>
                </a:solidFill>
                <a:latin typeface="Gotham 2"/>
              </a:rPr>
              <a:t>The money a club or project receives from dues or fundraising events belongs to the club.  It is not owned by a member or volunteer.</a:t>
            </a:r>
          </a:p>
        </p:txBody>
      </p:sp>
      <p:sp>
        <p:nvSpPr>
          <p:cNvPr name="TextBox 7" id="7"/>
          <p:cNvSpPr txBox="true"/>
          <p:nvPr/>
        </p:nvSpPr>
        <p:spPr>
          <a:xfrm rot="0">
            <a:off x="914776" y="990477"/>
            <a:ext cx="7660795" cy="1243146"/>
          </a:xfrm>
          <a:prstGeom prst="rect">
            <a:avLst/>
          </a:prstGeom>
        </p:spPr>
        <p:txBody>
          <a:bodyPr anchor="t" rtlCol="false" tIns="0" lIns="0" bIns="0" rIns="0">
            <a:spAutoFit/>
          </a:bodyPr>
          <a:lstStyle/>
          <a:p>
            <a:pPr>
              <a:lnSpc>
                <a:spcPts val="8747"/>
              </a:lnSpc>
            </a:pPr>
            <a:r>
              <a:rPr lang="en-US" sz="7289">
                <a:solidFill>
                  <a:srgbClr val="339966"/>
                </a:solidFill>
                <a:latin typeface="Gotham 1 Bold"/>
              </a:rPr>
              <a:t>4-H Funds</a:t>
            </a:r>
          </a:p>
        </p:txBody>
      </p:sp>
      <p:grpSp>
        <p:nvGrpSpPr>
          <p:cNvPr name="Group 8" id="8"/>
          <p:cNvGrpSpPr/>
          <p:nvPr/>
        </p:nvGrpSpPr>
        <p:grpSpPr>
          <a:xfrm rot="0">
            <a:off x="914776" y="6527949"/>
            <a:ext cx="5037723" cy="2721646"/>
            <a:chOff x="0" y="0"/>
            <a:chExt cx="6716963" cy="3628862"/>
          </a:xfrm>
        </p:grpSpPr>
        <p:sp>
          <p:nvSpPr>
            <p:cNvPr name="Freeform 9" id="9"/>
            <p:cNvSpPr/>
            <p:nvPr/>
          </p:nvSpPr>
          <p:spPr>
            <a:xfrm flipH="false" flipV="false" rot="0">
              <a:off x="0" y="392016"/>
              <a:ext cx="3147163" cy="2740240"/>
            </a:xfrm>
            <a:custGeom>
              <a:avLst/>
              <a:gdLst/>
              <a:ahLst/>
              <a:cxnLst/>
              <a:rect r="r" b="b" t="t" l="l"/>
              <a:pathLst>
                <a:path h="2740240" w="3147163">
                  <a:moveTo>
                    <a:pt x="0" y="0"/>
                  </a:moveTo>
                  <a:lnTo>
                    <a:pt x="3147163" y="0"/>
                  </a:lnTo>
                  <a:lnTo>
                    <a:pt x="3147163" y="2740240"/>
                  </a:lnTo>
                  <a:lnTo>
                    <a:pt x="0" y="2740240"/>
                  </a:lnTo>
                  <a:lnTo>
                    <a:pt x="0" y="0"/>
                  </a:lnTo>
                  <a:close/>
                </a:path>
              </a:pathLst>
            </a:custGeom>
            <a:blipFill>
              <a:blip r:embed="rId3"/>
              <a:stretch>
                <a:fillRect l="0" t="0" r="0" b="0"/>
              </a:stretch>
            </a:blipFill>
          </p:spPr>
        </p:sp>
        <p:sp>
          <p:nvSpPr>
            <p:cNvPr name="Freeform 10" id="10"/>
            <p:cNvSpPr/>
            <p:nvPr/>
          </p:nvSpPr>
          <p:spPr>
            <a:xfrm flipH="false" flipV="false" rot="0">
              <a:off x="4024678" y="392016"/>
              <a:ext cx="2692286" cy="2740240"/>
            </a:xfrm>
            <a:custGeom>
              <a:avLst/>
              <a:gdLst/>
              <a:ahLst/>
              <a:cxnLst/>
              <a:rect r="r" b="b" t="t" l="l"/>
              <a:pathLst>
                <a:path h="2740240" w="2692286">
                  <a:moveTo>
                    <a:pt x="0" y="0"/>
                  </a:moveTo>
                  <a:lnTo>
                    <a:pt x="2692285" y="0"/>
                  </a:lnTo>
                  <a:lnTo>
                    <a:pt x="2692285" y="2740240"/>
                  </a:lnTo>
                  <a:lnTo>
                    <a:pt x="0" y="2740240"/>
                  </a:lnTo>
                  <a:lnTo>
                    <a:pt x="0" y="0"/>
                  </a:lnTo>
                  <a:close/>
                </a:path>
              </a:pathLst>
            </a:custGeom>
            <a:blipFill>
              <a:blip r:embed="rId4"/>
              <a:stretch>
                <a:fillRect l="0" t="0" r="0" b="0"/>
              </a:stretch>
            </a:blipFill>
          </p:spPr>
        </p:sp>
        <p:sp>
          <p:nvSpPr>
            <p:cNvPr name="AutoShape 11" id="11"/>
            <p:cNvSpPr/>
            <p:nvPr/>
          </p:nvSpPr>
          <p:spPr>
            <a:xfrm rot="-5400000">
              <a:off x="1875999" y="1785945"/>
              <a:ext cx="3628862" cy="0"/>
            </a:xfrm>
            <a:prstGeom prst="line">
              <a:avLst/>
            </a:prstGeom>
            <a:ln cap="rnd" w="56972">
              <a:solidFill>
                <a:srgbClr val="37424A"/>
              </a:solidFill>
              <a:prstDash val="solid"/>
              <a:headEnd type="none" len="sm" w="sm"/>
              <a:tailEnd type="none" len="sm" w="sm"/>
            </a:ln>
          </p:spPr>
        </p:sp>
      </p:grpSp>
      <p:sp>
        <p:nvSpPr>
          <p:cNvPr name="TextBox 12" id="12"/>
          <p:cNvSpPr txBox="true"/>
          <p:nvPr/>
        </p:nvSpPr>
        <p:spPr>
          <a:xfrm rot="0">
            <a:off x="8682586" y="4505738"/>
            <a:ext cx="8652221" cy="534468"/>
          </a:xfrm>
          <a:prstGeom prst="rect">
            <a:avLst/>
          </a:prstGeom>
        </p:spPr>
        <p:txBody>
          <a:bodyPr anchor="t" rtlCol="false" tIns="0" lIns="0" bIns="0" rIns="0">
            <a:spAutoFit/>
          </a:bodyPr>
          <a:lstStyle/>
          <a:p>
            <a:pPr>
              <a:lnSpc>
                <a:spcPts val="3925"/>
              </a:lnSpc>
            </a:pPr>
            <a:r>
              <a:rPr lang="en-US" sz="2803">
                <a:solidFill>
                  <a:srgbClr val="37424A"/>
                </a:solidFill>
                <a:latin typeface="Gotham 3"/>
              </a:rPr>
              <a:t>Club Funds</a:t>
            </a:r>
          </a:p>
        </p:txBody>
      </p:sp>
      <p:sp>
        <p:nvSpPr>
          <p:cNvPr name="TextBox 13" id="13"/>
          <p:cNvSpPr txBox="true"/>
          <p:nvPr/>
        </p:nvSpPr>
        <p:spPr>
          <a:xfrm rot="0">
            <a:off x="8682586" y="5068505"/>
            <a:ext cx="8652221" cy="4465534"/>
          </a:xfrm>
          <a:prstGeom prst="rect">
            <a:avLst/>
          </a:prstGeom>
        </p:spPr>
        <p:txBody>
          <a:bodyPr anchor="t" rtlCol="false" tIns="0" lIns="0" bIns="0" rIns="0">
            <a:spAutoFit/>
          </a:bodyPr>
          <a:lstStyle/>
          <a:p>
            <a:pPr>
              <a:lnSpc>
                <a:spcPts val="3925"/>
              </a:lnSpc>
            </a:pPr>
            <a:r>
              <a:rPr lang="en-US" sz="2803">
                <a:solidFill>
                  <a:srgbClr val="37424A"/>
                </a:solidFill>
                <a:latin typeface="Gotham 2"/>
              </a:rPr>
              <a:t>Club and Project funds need to benefit all members.</a:t>
            </a:r>
          </a:p>
          <a:p>
            <a:pPr>
              <a:lnSpc>
                <a:spcPts val="3925"/>
              </a:lnSpc>
            </a:pPr>
          </a:p>
          <a:p>
            <a:pPr>
              <a:lnSpc>
                <a:spcPts val="3925"/>
              </a:lnSpc>
            </a:pPr>
            <a:r>
              <a:rPr lang="en-US" sz="2803">
                <a:solidFill>
                  <a:srgbClr val="37424A"/>
                </a:solidFill>
                <a:latin typeface="Gotham 2"/>
              </a:rPr>
              <a:t>Clubs that have disbanded must turn their remaining funds over to Unlimited Leader's Council or MSU Extension Office.  </a:t>
            </a:r>
          </a:p>
          <a:p>
            <a:pPr>
              <a:lnSpc>
                <a:spcPts val="3925"/>
              </a:lnSpc>
            </a:pPr>
          </a:p>
          <a:p>
            <a:pPr>
              <a:lnSpc>
                <a:spcPts val="3925"/>
              </a:lnSpc>
            </a:pPr>
            <a:r>
              <a:rPr lang="en-US" sz="2803">
                <a:solidFill>
                  <a:srgbClr val="37424A"/>
                </a:solidFill>
                <a:latin typeface="Gotham 2"/>
              </a:rPr>
              <a:t>Clubs that divide must evenly distribute their money based on membership enrollment.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339966"/>
        </a:solidFill>
      </p:bgPr>
    </p:bg>
    <p:spTree>
      <p:nvGrpSpPr>
        <p:cNvPr id="1" name=""/>
        <p:cNvGrpSpPr/>
        <p:nvPr/>
      </p:nvGrpSpPr>
      <p:grpSpPr>
        <a:xfrm>
          <a:off x="0" y="0"/>
          <a:ext cx="0" cy="0"/>
          <a:chOff x="0" y="0"/>
          <a:chExt cx="0" cy="0"/>
        </a:xfrm>
      </p:grpSpPr>
      <p:grpSp>
        <p:nvGrpSpPr>
          <p:cNvPr name="Group 2" id="2"/>
          <p:cNvGrpSpPr/>
          <p:nvPr/>
        </p:nvGrpSpPr>
        <p:grpSpPr>
          <a:xfrm rot="0">
            <a:off x="9616715" y="8606168"/>
            <a:ext cx="7642585" cy="1003472"/>
            <a:chOff x="0" y="0"/>
            <a:chExt cx="10190113" cy="1337963"/>
          </a:xfrm>
        </p:grpSpPr>
        <p:sp>
          <p:nvSpPr>
            <p:cNvPr name="Freeform 3" id="3"/>
            <p:cNvSpPr/>
            <p:nvPr/>
          </p:nvSpPr>
          <p:spPr>
            <a:xfrm flipH="false" flipV="false" rot="0">
              <a:off x="8874946" y="0"/>
              <a:ext cx="1315166" cy="1337963"/>
            </a:xfrm>
            <a:custGeom>
              <a:avLst/>
              <a:gdLst/>
              <a:ahLst/>
              <a:cxnLst/>
              <a:rect r="r" b="b" t="t" l="l"/>
              <a:pathLst>
                <a:path h="1337963" w="1315166">
                  <a:moveTo>
                    <a:pt x="0" y="0"/>
                  </a:moveTo>
                  <a:lnTo>
                    <a:pt x="1315167" y="0"/>
                  </a:lnTo>
                  <a:lnTo>
                    <a:pt x="1315167" y="1337963"/>
                  </a:lnTo>
                  <a:lnTo>
                    <a:pt x="0" y="1337963"/>
                  </a:lnTo>
                  <a:lnTo>
                    <a:pt x="0" y="0"/>
                  </a:lnTo>
                  <a:close/>
                </a:path>
              </a:pathLst>
            </a:custGeom>
            <a:blipFill>
              <a:blip r:embed="rId2"/>
              <a:stretch>
                <a:fillRect l="0" t="0" r="0" b="0"/>
              </a:stretch>
            </a:blipFill>
          </p:spPr>
        </p:sp>
        <p:sp>
          <p:nvSpPr>
            <p:cNvPr name="Freeform 4" id="4"/>
            <p:cNvSpPr/>
            <p:nvPr/>
          </p:nvSpPr>
          <p:spPr>
            <a:xfrm flipH="false" flipV="false" rot="0">
              <a:off x="0" y="0"/>
              <a:ext cx="8495000" cy="1337963"/>
            </a:xfrm>
            <a:custGeom>
              <a:avLst/>
              <a:gdLst/>
              <a:ahLst/>
              <a:cxnLst/>
              <a:rect r="r" b="b" t="t" l="l"/>
              <a:pathLst>
                <a:path h="1337963" w="8495000">
                  <a:moveTo>
                    <a:pt x="0" y="0"/>
                  </a:moveTo>
                  <a:lnTo>
                    <a:pt x="8495000" y="0"/>
                  </a:lnTo>
                  <a:lnTo>
                    <a:pt x="8495000" y="1337963"/>
                  </a:lnTo>
                  <a:lnTo>
                    <a:pt x="0" y="1337963"/>
                  </a:lnTo>
                  <a:lnTo>
                    <a:pt x="0" y="0"/>
                  </a:lnTo>
                  <a:close/>
                </a:path>
              </a:pathLst>
            </a:custGeom>
            <a:blipFill>
              <a:blip r:embed="rId3"/>
              <a:stretch>
                <a:fillRect l="0" t="0" r="0" b="0"/>
              </a:stretch>
            </a:blipFill>
          </p:spPr>
        </p:sp>
      </p:grpSp>
      <p:sp>
        <p:nvSpPr>
          <p:cNvPr name="TextBox 5" id="5"/>
          <p:cNvSpPr txBox="true"/>
          <p:nvPr/>
        </p:nvSpPr>
        <p:spPr>
          <a:xfrm rot="0">
            <a:off x="1028700" y="2202113"/>
            <a:ext cx="7517074" cy="7407527"/>
          </a:xfrm>
          <a:prstGeom prst="rect">
            <a:avLst/>
          </a:prstGeom>
        </p:spPr>
        <p:txBody>
          <a:bodyPr anchor="t" rtlCol="false" tIns="0" lIns="0" bIns="0" rIns="0">
            <a:spAutoFit/>
          </a:bodyPr>
          <a:lstStyle/>
          <a:p>
            <a:pPr algn="ctr">
              <a:lnSpc>
                <a:spcPts val="3591"/>
              </a:lnSpc>
            </a:pPr>
            <a:r>
              <a:rPr lang="en-US" sz="2565" u="sng">
                <a:solidFill>
                  <a:srgbClr val="FFFFFF"/>
                </a:solidFill>
                <a:latin typeface="Gotham 3"/>
              </a:rPr>
              <a:t>Committee/ Club Checking Account</a:t>
            </a:r>
          </a:p>
          <a:p>
            <a:pPr algn="ctr">
              <a:lnSpc>
                <a:spcPts val="3591"/>
              </a:lnSpc>
            </a:pPr>
          </a:p>
          <a:p>
            <a:pPr algn="ctr" marL="467445" indent="-233723" lvl="1">
              <a:lnSpc>
                <a:spcPts val="3031"/>
              </a:lnSpc>
              <a:buFont typeface="Arial"/>
              <a:buChar char="•"/>
            </a:pPr>
            <a:r>
              <a:rPr lang="en-US" sz="2165">
                <a:solidFill>
                  <a:srgbClr val="FFFFFF"/>
                </a:solidFill>
                <a:latin typeface="Gotham 2"/>
              </a:rPr>
              <a:t>Club Officers or Committees manage income and expenses</a:t>
            </a:r>
          </a:p>
          <a:p>
            <a:pPr algn="ctr">
              <a:lnSpc>
                <a:spcPts val="3031"/>
              </a:lnSpc>
            </a:pPr>
          </a:p>
          <a:p>
            <a:pPr algn="ctr" marL="467445" indent="-233723" lvl="1">
              <a:lnSpc>
                <a:spcPts val="3031"/>
              </a:lnSpc>
              <a:buFont typeface="Arial"/>
              <a:buChar char="•"/>
            </a:pPr>
            <a:r>
              <a:rPr lang="en-US" sz="2165">
                <a:solidFill>
                  <a:srgbClr val="FFFFFF"/>
                </a:solidFill>
                <a:latin typeface="Gotham 2"/>
              </a:rPr>
              <a:t>Committee provides Extension Office with Monthly Statements</a:t>
            </a:r>
          </a:p>
          <a:p>
            <a:pPr algn="ctr">
              <a:lnSpc>
                <a:spcPts val="3031"/>
              </a:lnSpc>
            </a:pPr>
          </a:p>
          <a:p>
            <a:pPr algn="ctr" marL="467445" indent="-233723" lvl="1">
              <a:lnSpc>
                <a:spcPts val="3031"/>
              </a:lnSpc>
              <a:buFont typeface="Arial"/>
              <a:buChar char="•"/>
            </a:pPr>
            <a:r>
              <a:rPr lang="en-US" sz="2165">
                <a:solidFill>
                  <a:srgbClr val="FFFFFF"/>
                </a:solidFill>
                <a:latin typeface="Gotham 2"/>
              </a:rPr>
              <a:t>Clubs/Committees responsible for completing 1% Form and submitting it to the office</a:t>
            </a:r>
          </a:p>
          <a:p>
            <a:pPr algn="ctr">
              <a:lnSpc>
                <a:spcPts val="3031"/>
              </a:lnSpc>
            </a:pPr>
          </a:p>
          <a:p>
            <a:pPr algn="ctr" marL="467445" indent="-233723" lvl="1">
              <a:lnSpc>
                <a:spcPts val="3031"/>
              </a:lnSpc>
              <a:buFont typeface="Arial"/>
              <a:buChar char="•"/>
            </a:pPr>
            <a:r>
              <a:rPr lang="en-US" sz="2165">
                <a:solidFill>
                  <a:srgbClr val="FFFFFF"/>
                </a:solidFill>
                <a:latin typeface="Gotham 2"/>
              </a:rPr>
              <a:t>Must have an EIN Federal tax number (not a personal SS number)</a:t>
            </a:r>
          </a:p>
          <a:p>
            <a:pPr algn="ctr">
              <a:lnSpc>
                <a:spcPts val="3031"/>
              </a:lnSpc>
            </a:pPr>
          </a:p>
          <a:p>
            <a:pPr algn="ctr" marL="467445" indent="-233723" lvl="1">
              <a:lnSpc>
                <a:spcPts val="3031"/>
              </a:lnSpc>
              <a:buFont typeface="Arial"/>
              <a:buChar char="•"/>
            </a:pPr>
            <a:r>
              <a:rPr lang="en-US" sz="2165">
                <a:solidFill>
                  <a:srgbClr val="FFFFFF"/>
                </a:solidFill>
                <a:latin typeface="Gotham 2"/>
              </a:rPr>
              <a:t>County Agent is authorized to be listed on the account</a:t>
            </a:r>
          </a:p>
          <a:p>
            <a:pPr algn="ctr">
              <a:lnSpc>
                <a:spcPts val="3031"/>
              </a:lnSpc>
            </a:pPr>
          </a:p>
          <a:p>
            <a:pPr algn="ctr" marL="467445" indent="-233723" lvl="1">
              <a:lnSpc>
                <a:spcPts val="3031"/>
              </a:lnSpc>
              <a:buFont typeface="Arial"/>
              <a:buChar char="•"/>
            </a:pPr>
            <a:r>
              <a:rPr lang="en-US" sz="2165">
                <a:solidFill>
                  <a:srgbClr val="FFFFFF"/>
                </a:solidFill>
                <a:latin typeface="Gotham 2"/>
              </a:rPr>
              <a:t>Extension Office can request a review or financial audit at anytime.</a:t>
            </a:r>
          </a:p>
        </p:txBody>
      </p:sp>
      <p:sp>
        <p:nvSpPr>
          <p:cNvPr name="TextBox 6" id="6"/>
          <p:cNvSpPr txBox="true"/>
          <p:nvPr/>
        </p:nvSpPr>
        <p:spPr>
          <a:xfrm rot="0">
            <a:off x="10402344" y="2192588"/>
            <a:ext cx="5043036" cy="5225821"/>
          </a:xfrm>
          <a:prstGeom prst="rect">
            <a:avLst/>
          </a:prstGeom>
        </p:spPr>
        <p:txBody>
          <a:bodyPr anchor="t" rtlCol="false" tIns="0" lIns="0" bIns="0" rIns="0">
            <a:spAutoFit/>
          </a:bodyPr>
          <a:lstStyle/>
          <a:p>
            <a:pPr algn="ctr">
              <a:lnSpc>
                <a:spcPts val="3617"/>
              </a:lnSpc>
            </a:pPr>
            <a:r>
              <a:rPr lang="en-US" sz="2583" u="sng">
                <a:solidFill>
                  <a:srgbClr val="FFFFFF"/>
                </a:solidFill>
                <a:latin typeface="Gotham 3"/>
              </a:rPr>
              <a:t>ULC Side Accounts</a:t>
            </a:r>
          </a:p>
          <a:p>
            <a:pPr algn="ctr">
              <a:lnSpc>
                <a:spcPts val="3617"/>
              </a:lnSpc>
            </a:pPr>
            <a:r>
              <a:rPr lang="en-US" sz="2583">
                <a:solidFill>
                  <a:srgbClr val="FFFFFF"/>
                </a:solidFill>
                <a:latin typeface="Gotham 2"/>
              </a:rPr>
              <a:t>(Majority is Projects)</a:t>
            </a:r>
          </a:p>
          <a:p>
            <a:pPr algn="ctr">
              <a:lnSpc>
                <a:spcPts val="3617"/>
              </a:lnSpc>
            </a:pPr>
          </a:p>
          <a:p>
            <a:pPr algn="ctr" marL="471527" indent="-235764" lvl="1">
              <a:lnSpc>
                <a:spcPts val="3057"/>
              </a:lnSpc>
              <a:buFont typeface="Arial"/>
              <a:buChar char="•"/>
            </a:pPr>
            <a:r>
              <a:rPr lang="en-US" sz="2184">
                <a:solidFill>
                  <a:srgbClr val="FFFFFF"/>
                </a:solidFill>
                <a:latin typeface="Gotham 2"/>
              </a:rPr>
              <a:t>ULC manages the income and expenses</a:t>
            </a:r>
          </a:p>
          <a:p>
            <a:pPr algn="ctr">
              <a:lnSpc>
                <a:spcPts val="3057"/>
              </a:lnSpc>
            </a:pPr>
          </a:p>
          <a:p>
            <a:pPr algn="ctr" marL="471527" indent="-235764" lvl="1">
              <a:lnSpc>
                <a:spcPts val="3057"/>
              </a:lnSpc>
              <a:buFont typeface="Arial"/>
              <a:buChar char="•"/>
            </a:pPr>
            <a:r>
              <a:rPr lang="en-US" sz="2184">
                <a:solidFill>
                  <a:srgbClr val="FFFFFF"/>
                </a:solidFill>
                <a:latin typeface="Gotham 2"/>
              </a:rPr>
              <a:t>The office provides leaders with a monthly report</a:t>
            </a:r>
          </a:p>
          <a:p>
            <a:pPr algn="ctr">
              <a:lnSpc>
                <a:spcPts val="3057"/>
              </a:lnSpc>
            </a:pPr>
          </a:p>
          <a:p>
            <a:pPr algn="ctr" marL="471527" indent="-235764" lvl="1">
              <a:lnSpc>
                <a:spcPts val="3057"/>
              </a:lnSpc>
              <a:buFont typeface="Arial"/>
              <a:buChar char="•"/>
            </a:pPr>
            <a:r>
              <a:rPr lang="en-US" sz="2184">
                <a:solidFill>
                  <a:srgbClr val="FFFFFF"/>
                </a:solidFill>
                <a:latin typeface="Gotham 2"/>
              </a:rPr>
              <a:t>1 % Form filing is done for you</a:t>
            </a:r>
          </a:p>
          <a:p>
            <a:pPr algn="ctr">
              <a:lnSpc>
                <a:spcPts val="3057"/>
              </a:lnSpc>
            </a:pPr>
          </a:p>
          <a:p>
            <a:pPr algn="ctr" marL="471526" indent="-235763" lvl="1">
              <a:lnSpc>
                <a:spcPts val="3057"/>
              </a:lnSpc>
              <a:buFont typeface="Arial"/>
              <a:buChar char="•"/>
            </a:pPr>
            <a:r>
              <a:rPr lang="en-US" sz="2184">
                <a:solidFill>
                  <a:srgbClr val="FFFFFF"/>
                </a:solidFill>
                <a:latin typeface="Gotham 2"/>
              </a:rPr>
              <a:t>Club/Project operates under ULC's tax ID/ EIN</a:t>
            </a:r>
          </a:p>
        </p:txBody>
      </p:sp>
      <p:sp>
        <p:nvSpPr>
          <p:cNvPr name="TextBox 7" id="7"/>
          <p:cNvSpPr txBox="true"/>
          <p:nvPr/>
        </p:nvSpPr>
        <p:spPr>
          <a:xfrm rot="0">
            <a:off x="0" y="784225"/>
            <a:ext cx="18288000" cy="885826"/>
          </a:xfrm>
          <a:prstGeom prst="rect">
            <a:avLst/>
          </a:prstGeom>
        </p:spPr>
        <p:txBody>
          <a:bodyPr anchor="t" rtlCol="false" tIns="0" lIns="0" bIns="0" rIns="0">
            <a:spAutoFit/>
          </a:bodyPr>
          <a:lstStyle/>
          <a:p>
            <a:pPr algn="ctr">
              <a:lnSpc>
                <a:spcPts val="6524"/>
              </a:lnSpc>
              <a:spcBef>
                <a:spcPts val="4886"/>
              </a:spcBef>
            </a:pPr>
            <a:r>
              <a:rPr lang="en-US" sz="4499" u="sng">
                <a:solidFill>
                  <a:srgbClr val="FFFFFF"/>
                </a:solidFill>
                <a:latin typeface="Gotham 3"/>
              </a:rPr>
              <a:t> </a:t>
            </a:r>
            <a:r>
              <a:rPr lang="en-US" sz="4499" u="sng">
                <a:solidFill>
                  <a:srgbClr val="FFFFFF"/>
                </a:solidFill>
                <a:latin typeface="Gotham 3"/>
              </a:rPr>
              <a:t>Club/Committee Checking Account OR ULC Side Account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2"/>
            <a:srcRect l="5416" t="0" r="5416" b="0"/>
            <a:stretch>
              <a:fillRect/>
            </a:stretch>
          </p:blipFill>
          <p:spPr>
            <a:xfrm flipH="false" flipV="false">
              <a:off x="0" y="0"/>
              <a:ext cx="12192000" cy="13716000"/>
            </a:xfrm>
            <a:prstGeom prst="rect">
              <a:avLst/>
            </a:prstGeom>
          </p:spPr>
        </p:pic>
      </p:grpSp>
      <p:sp>
        <p:nvSpPr>
          <p:cNvPr name="AutoShape 4" id="4"/>
          <p:cNvSpPr/>
          <p:nvPr/>
        </p:nvSpPr>
        <p:spPr>
          <a:xfrm rot="0">
            <a:off x="0" y="0"/>
            <a:ext cx="9144000" cy="10287000"/>
          </a:xfrm>
          <a:prstGeom prst="rect">
            <a:avLst/>
          </a:prstGeom>
          <a:solidFill>
            <a:srgbClr val="339966"/>
          </a:solidFill>
        </p:spPr>
      </p:sp>
      <p:sp>
        <p:nvSpPr>
          <p:cNvPr name="Freeform 5" id="5"/>
          <p:cNvSpPr/>
          <p:nvPr/>
        </p:nvSpPr>
        <p:spPr>
          <a:xfrm flipH="false" flipV="false" rot="0">
            <a:off x="7387766" y="9023264"/>
            <a:ext cx="986375" cy="1003472"/>
          </a:xfrm>
          <a:custGeom>
            <a:avLst/>
            <a:gdLst/>
            <a:ahLst/>
            <a:cxnLst/>
            <a:rect r="r" b="b" t="t" l="l"/>
            <a:pathLst>
              <a:path h="1003472" w="986375">
                <a:moveTo>
                  <a:pt x="0" y="0"/>
                </a:moveTo>
                <a:lnTo>
                  <a:pt x="986375" y="0"/>
                </a:lnTo>
                <a:lnTo>
                  <a:pt x="986375" y="1003472"/>
                </a:lnTo>
                <a:lnTo>
                  <a:pt x="0" y="1003472"/>
                </a:lnTo>
                <a:lnTo>
                  <a:pt x="0" y="0"/>
                </a:lnTo>
                <a:close/>
              </a:path>
            </a:pathLst>
          </a:custGeom>
          <a:blipFill>
            <a:blip r:embed="rId3"/>
            <a:stretch>
              <a:fillRect l="0" t="0" r="0" b="0"/>
            </a:stretch>
          </a:blipFill>
        </p:spPr>
      </p:sp>
      <p:sp>
        <p:nvSpPr>
          <p:cNvPr name="Freeform 6" id="6"/>
          <p:cNvSpPr/>
          <p:nvPr/>
        </p:nvSpPr>
        <p:spPr>
          <a:xfrm flipH="false" flipV="false" rot="0">
            <a:off x="607560" y="9023264"/>
            <a:ext cx="6371250" cy="1003472"/>
          </a:xfrm>
          <a:custGeom>
            <a:avLst/>
            <a:gdLst/>
            <a:ahLst/>
            <a:cxnLst/>
            <a:rect r="r" b="b" t="t" l="l"/>
            <a:pathLst>
              <a:path h="1003472" w="6371250">
                <a:moveTo>
                  <a:pt x="0" y="0"/>
                </a:moveTo>
                <a:lnTo>
                  <a:pt x="6371250" y="0"/>
                </a:lnTo>
                <a:lnTo>
                  <a:pt x="6371250" y="1003472"/>
                </a:lnTo>
                <a:lnTo>
                  <a:pt x="0" y="1003472"/>
                </a:lnTo>
                <a:lnTo>
                  <a:pt x="0" y="0"/>
                </a:lnTo>
                <a:close/>
              </a:path>
            </a:pathLst>
          </a:custGeom>
          <a:blipFill>
            <a:blip r:embed="rId4"/>
            <a:stretch>
              <a:fillRect l="0" t="0" r="0" b="0"/>
            </a:stretch>
          </a:blipFill>
        </p:spPr>
      </p:sp>
      <p:sp>
        <p:nvSpPr>
          <p:cNvPr name="TextBox 7" id="7"/>
          <p:cNvSpPr txBox="true"/>
          <p:nvPr/>
        </p:nvSpPr>
        <p:spPr>
          <a:xfrm rot="0">
            <a:off x="384929" y="1868371"/>
            <a:ext cx="8374141" cy="6886575"/>
          </a:xfrm>
          <a:prstGeom prst="rect">
            <a:avLst/>
          </a:prstGeom>
        </p:spPr>
        <p:txBody>
          <a:bodyPr anchor="t" rtlCol="false" tIns="0" lIns="0" bIns="0" rIns="0">
            <a:spAutoFit/>
          </a:bodyPr>
          <a:lstStyle/>
          <a:p>
            <a:pPr>
              <a:lnSpc>
                <a:spcPts val="4200"/>
              </a:lnSpc>
            </a:pPr>
            <a:r>
              <a:rPr lang="en-US" sz="2000">
                <a:solidFill>
                  <a:srgbClr val="FFFFFF"/>
                </a:solidFill>
                <a:latin typeface="Arimo Bold"/>
              </a:rPr>
              <a:t>Molly Yurdana: </a:t>
            </a:r>
            <a:r>
              <a:rPr lang="en-US" sz="2000">
                <a:solidFill>
                  <a:srgbClr val="FFFFFF"/>
                </a:solidFill>
                <a:latin typeface="Arimo Bold"/>
              </a:rPr>
              <a:t>4-H Extension Agent </a:t>
            </a:r>
            <a:r>
              <a:rPr lang="en-US" sz="2000">
                <a:solidFill>
                  <a:srgbClr val="FFFFFF"/>
                </a:solidFill>
                <a:latin typeface="Arimo"/>
              </a:rPr>
              <a:t>(</a:t>
            </a:r>
            <a:r>
              <a:rPr lang="en-US" sz="2000" u="sng">
                <a:solidFill>
                  <a:srgbClr val="FFFFFF"/>
                </a:solidFill>
                <a:latin typeface="Arimo"/>
                <a:hlinkClick r:id="rId5" tooltip="mailto:molly.yurdana@montana.edu"/>
              </a:rPr>
              <a:t>molly.yurdana@montana.edu</a:t>
            </a:r>
            <a:r>
              <a:rPr lang="en-US" sz="2000">
                <a:solidFill>
                  <a:srgbClr val="FFFFFF"/>
                </a:solidFill>
                <a:latin typeface="Arimo"/>
              </a:rPr>
              <a:t>) </a:t>
            </a:r>
          </a:p>
          <a:p>
            <a:pPr marL="431801" indent="-215900" lvl="1">
              <a:lnSpc>
                <a:spcPts val="4200"/>
              </a:lnSpc>
              <a:buFont typeface="Arial"/>
              <a:buChar char="•"/>
            </a:pPr>
            <a:r>
              <a:rPr lang="en-US" sz="2000">
                <a:solidFill>
                  <a:srgbClr val="FFFFFF"/>
                </a:solidFill>
                <a:latin typeface="Arimo"/>
              </a:rPr>
              <a:t>O</a:t>
            </a:r>
            <a:r>
              <a:rPr lang="en-US" sz="2000">
                <a:solidFill>
                  <a:srgbClr val="FFFFFF"/>
                </a:solidFill>
                <a:latin typeface="Arimo"/>
              </a:rPr>
              <a:t>versees the county 4-H Program - bridge between MSU, State 4-H and County</a:t>
            </a:r>
          </a:p>
          <a:p>
            <a:pPr marL="431801" indent="-215900" lvl="1">
              <a:lnSpc>
                <a:spcPts val="4200"/>
              </a:lnSpc>
              <a:buFont typeface="Arial"/>
              <a:buChar char="•"/>
            </a:pPr>
            <a:r>
              <a:rPr lang="en-US" sz="2000">
                <a:solidFill>
                  <a:srgbClr val="FFFFFF"/>
                </a:solidFill>
                <a:latin typeface="Arimo"/>
              </a:rPr>
              <a:t>F</a:t>
            </a:r>
            <a:r>
              <a:rPr lang="en-US" sz="2000">
                <a:solidFill>
                  <a:srgbClr val="FFFFFF"/>
                </a:solidFill>
                <a:latin typeface="Arimo"/>
              </a:rPr>
              <a:t>acilitates trainings and coordinates events such as Animal Quality Assurance, the Big Sky Country State Fair and Awards Night. </a:t>
            </a:r>
          </a:p>
          <a:p>
            <a:pPr>
              <a:lnSpc>
                <a:spcPts val="4200"/>
              </a:lnSpc>
            </a:pPr>
            <a:r>
              <a:rPr lang="en-US" sz="2000">
                <a:solidFill>
                  <a:srgbClr val="FFFFFF"/>
                </a:solidFill>
                <a:latin typeface="Arimo Bold"/>
              </a:rPr>
              <a:t>Colyn Wiening: 4-H Program Assistant </a:t>
            </a:r>
            <a:r>
              <a:rPr lang="en-US" sz="2000">
                <a:solidFill>
                  <a:srgbClr val="FFFFFF"/>
                </a:solidFill>
                <a:latin typeface="Arimo"/>
              </a:rPr>
              <a:t>(</a:t>
            </a:r>
            <a:r>
              <a:rPr lang="en-US" sz="2000" u="sng">
                <a:solidFill>
                  <a:srgbClr val="FFFFFF"/>
                </a:solidFill>
                <a:latin typeface="Arimo"/>
                <a:hlinkClick r:id="rId6" tooltip="mailto:gallatin4h@montana.edu"/>
              </a:rPr>
              <a:t>gallatin4h@montana.edu</a:t>
            </a:r>
            <a:r>
              <a:rPr lang="en-US" sz="2000">
                <a:solidFill>
                  <a:srgbClr val="FFFFFF"/>
                </a:solidFill>
                <a:latin typeface="Arimo"/>
              </a:rPr>
              <a:t>)</a:t>
            </a:r>
          </a:p>
          <a:p>
            <a:pPr marL="431801" indent="-215900" lvl="1">
              <a:lnSpc>
                <a:spcPts val="4200"/>
              </a:lnSpc>
              <a:buFont typeface="Arial"/>
              <a:buChar char="•"/>
            </a:pPr>
            <a:r>
              <a:rPr lang="en-US" sz="2000">
                <a:solidFill>
                  <a:srgbClr val="FFFFFF"/>
                </a:solidFill>
                <a:latin typeface="Arimo"/>
              </a:rPr>
              <a:t>P</a:t>
            </a:r>
            <a:r>
              <a:rPr lang="en-US" sz="2000">
                <a:solidFill>
                  <a:srgbClr val="FFFFFF"/>
                </a:solidFill>
                <a:latin typeface="Arimo"/>
              </a:rPr>
              <a:t>rovides support to the 4-H programs and families and handles all 4-H finances. </a:t>
            </a:r>
          </a:p>
          <a:p>
            <a:pPr marL="431801" indent="-215900" lvl="1">
              <a:lnSpc>
                <a:spcPts val="4200"/>
              </a:lnSpc>
              <a:buFont typeface="Arial"/>
              <a:buChar char="•"/>
            </a:pPr>
            <a:r>
              <a:rPr lang="en-US" sz="2000">
                <a:solidFill>
                  <a:srgbClr val="FFFFFF"/>
                </a:solidFill>
                <a:latin typeface="Arimo"/>
              </a:rPr>
              <a:t>A</a:t>
            </a:r>
            <a:r>
              <a:rPr lang="en-US" sz="2000">
                <a:solidFill>
                  <a:srgbClr val="FFFFFF"/>
                </a:solidFill>
                <a:latin typeface="Arimo"/>
              </a:rPr>
              <a:t>nswers questions on enrollment, club/projects, upcoming trainings and fundraisers. </a:t>
            </a:r>
          </a:p>
          <a:p>
            <a:pPr>
              <a:lnSpc>
                <a:spcPts val="4200"/>
              </a:lnSpc>
            </a:pPr>
            <a:r>
              <a:rPr lang="en-US" sz="2000">
                <a:solidFill>
                  <a:srgbClr val="FFFFFF"/>
                </a:solidFill>
                <a:latin typeface="Arimo Bold"/>
              </a:rPr>
              <a:t>Kari Ballenger:</a:t>
            </a:r>
            <a:r>
              <a:rPr lang="en-US" sz="2000">
                <a:solidFill>
                  <a:srgbClr val="FFFFFF"/>
                </a:solidFill>
                <a:latin typeface="Arimo"/>
              </a:rPr>
              <a:t> </a:t>
            </a:r>
            <a:r>
              <a:rPr lang="en-US" sz="2000">
                <a:solidFill>
                  <a:srgbClr val="FFFFFF"/>
                </a:solidFill>
                <a:latin typeface="Arimo Bold"/>
              </a:rPr>
              <a:t>A</a:t>
            </a:r>
            <a:r>
              <a:rPr lang="en-US" sz="2000">
                <a:solidFill>
                  <a:srgbClr val="FFFFFF"/>
                </a:solidFill>
                <a:latin typeface="Arimo Bold"/>
              </a:rPr>
              <a:t>dministrative Assistant</a:t>
            </a:r>
            <a:r>
              <a:rPr lang="en-US" sz="2000">
                <a:solidFill>
                  <a:srgbClr val="FFFFFF"/>
                </a:solidFill>
                <a:latin typeface="Arimo"/>
              </a:rPr>
              <a:t> (</a:t>
            </a:r>
            <a:r>
              <a:rPr lang="en-US" sz="2000" u="sng">
                <a:solidFill>
                  <a:srgbClr val="FFFFFF"/>
                </a:solidFill>
                <a:latin typeface="Arimo"/>
                <a:hlinkClick r:id="rId7" tooltip="mailto:gallatin@montana.edu"/>
              </a:rPr>
              <a:t>gallatin@montana.edu</a:t>
            </a:r>
            <a:r>
              <a:rPr lang="en-US" sz="2000">
                <a:solidFill>
                  <a:srgbClr val="FFFFFF"/>
                </a:solidFill>
                <a:latin typeface="Arimo"/>
              </a:rPr>
              <a:t>)</a:t>
            </a:r>
          </a:p>
          <a:p>
            <a:pPr algn="l" marL="431801" indent="-215900" lvl="1">
              <a:lnSpc>
                <a:spcPts val="4200"/>
              </a:lnSpc>
              <a:buFont typeface="Arial"/>
              <a:buChar char="•"/>
            </a:pPr>
            <a:r>
              <a:rPr lang="en-US" sz="2000">
                <a:solidFill>
                  <a:srgbClr val="FFFFFF"/>
                </a:solidFill>
                <a:latin typeface="Arimo"/>
              </a:rPr>
              <a:t>A</a:t>
            </a:r>
            <a:r>
              <a:rPr lang="en-US" sz="2000">
                <a:solidFill>
                  <a:srgbClr val="FFFFFF"/>
                </a:solidFill>
                <a:latin typeface="Arimo"/>
              </a:rPr>
              <a:t>t the front desk in our office and provides assistance to all Gallatin County MSU Extension events and programs.</a:t>
            </a:r>
          </a:p>
        </p:txBody>
      </p:sp>
      <p:sp>
        <p:nvSpPr>
          <p:cNvPr name="TextBox 8" id="8"/>
          <p:cNvSpPr txBox="true"/>
          <p:nvPr/>
        </p:nvSpPr>
        <p:spPr>
          <a:xfrm rot="0">
            <a:off x="0" y="210966"/>
            <a:ext cx="9144000" cy="1635467"/>
          </a:xfrm>
          <a:prstGeom prst="rect">
            <a:avLst/>
          </a:prstGeom>
        </p:spPr>
        <p:txBody>
          <a:bodyPr anchor="t" rtlCol="false" tIns="0" lIns="0" bIns="0" rIns="0">
            <a:spAutoFit/>
          </a:bodyPr>
          <a:lstStyle/>
          <a:p>
            <a:pPr algn="ctr" marL="0" indent="0" lvl="0">
              <a:lnSpc>
                <a:spcPts val="5888"/>
              </a:lnSpc>
            </a:pPr>
            <a:r>
              <a:rPr lang="en-US" sz="5888" spc="-147">
                <a:solidFill>
                  <a:srgbClr val="FFFFFF"/>
                </a:solidFill>
                <a:latin typeface="Gotham 3 Bold"/>
              </a:rPr>
              <a:t>Gallatin County 4-H Office Staff</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723695" y="8829553"/>
            <a:ext cx="842884" cy="857494"/>
          </a:xfrm>
          <a:custGeom>
            <a:avLst/>
            <a:gdLst/>
            <a:ahLst/>
            <a:cxnLst/>
            <a:rect r="r" b="b" t="t" l="l"/>
            <a:pathLst>
              <a:path h="857494" w="842884">
                <a:moveTo>
                  <a:pt x="0" y="0"/>
                </a:moveTo>
                <a:lnTo>
                  <a:pt x="842884" y="0"/>
                </a:lnTo>
                <a:lnTo>
                  <a:pt x="842884" y="857494"/>
                </a:lnTo>
                <a:lnTo>
                  <a:pt x="0" y="857494"/>
                </a:lnTo>
                <a:lnTo>
                  <a:pt x="0" y="0"/>
                </a:lnTo>
                <a:close/>
              </a:path>
            </a:pathLst>
          </a:custGeom>
          <a:blipFill>
            <a:blip r:embed="rId2"/>
            <a:stretch>
              <a:fillRect l="0" t="-23" r="0" b="-23"/>
            </a:stretch>
          </a:blipFill>
        </p:spPr>
      </p:sp>
      <p:grpSp>
        <p:nvGrpSpPr>
          <p:cNvPr name="Group 3" id="3"/>
          <p:cNvGrpSpPr/>
          <p:nvPr/>
        </p:nvGrpSpPr>
        <p:grpSpPr>
          <a:xfrm rot="0">
            <a:off x="1471363" y="6498278"/>
            <a:ext cx="4491969" cy="2426801"/>
            <a:chOff x="0" y="0"/>
            <a:chExt cx="5989292" cy="3235735"/>
          </a:xfrm>
        </p:grpSpPr>
        <p:sp>
          <p:nvSpPr>
            <p:cNvPr name="Freeform 4" id="4"/>
            <p:cNvSpPr/>
            <p:nvPr/>
          </p:nvSpPr>
          <p:spPr>
            <a:xfrm flipH="false" flipV="false" rot="0">
              <a:off x="0" y="349548"/>
              <a:ext cx="2806221" cy="2443381"/>
            </a:xfrm>
            <a:custGeom>
              <a:avLst/>
              <a:gdLst/>
              <a:ahLst/>
              <a:cxnLst/>
              <a:rect r="r" b="b" t="t" l="l"/>
              <a:pathLst>
                <a:path h="2443381" w="2806221">
                  <a:moveTo>
                    <a:pt x="0" y="0"/>
                  </a:moveTo>
                  <a:lnTo>
                    <a:pt x="2806221" y="0"/>
                  </a:lnTo>
                  <a:lnTo>
                    <a:pt x="2806221" y="2443380"/>
                  </a:lnTo>
                  <a:lnTo>
                    <a:pt x="0" y="2443380"/>
                  </a:lnTo>
                  <a:lnTo>
                    <a:pt x="0" y="0"/>
                  </a:lnTo>
                  <a:close/>
                </a:path>
              </a:pathLst>
            </a:custGeom>
            <a:blipFill>
              <a:blip r:embed="rId3"/>
              <a:stretch>
                <a:fillRect l="0" t="0" r="0" b="0"/>
              </a:stretch>
            </a:blipFill>
          </p:spPr>
        </p:sp>
        <p:sp>
          <p:nvSpPr>
            <p:cNvPr name="Freeform 5" id="5"/>
            <p:cNvSpPr/>
            <p:nvPr/>
          </p:nvSpPr>
          <p:spPr>
            <a:xfrm flipH="false" flipV="false" rot="0">
              <a:off x="3588671" y="349548"/>
              <a:ext cx="2400621" cy="2443381"/>
            </a:xfrm>
            <a:custGeom>
              <a:avLst/>
              <a:gdLst/>
              <a:ahLst/>
              <a:cxnLst/>
              <a:rect r="r" b="b" t="t" l="l"/>
              <a:pathLst>
                <a:path h="2443381" w="2400621">
                  <a:moveTo>
                    <a:pt x="0" y="0"/>
                  </a:moveTo>
                  <a:lnTo>
                    <a:pt x="2400621" y="0"/>
                  </a:lnTo>
                  <a:lnTo>
                    <a:pt x="2400621" y="2443380"/>
                  </a:lnTo>
                  <a:lnTo>
                    <a:pt x="0" y="2443380"/>
                  </a:lnTo>
                  <a:lnTo>
                    <a:pt x="0" y="0"/>
                  </a:lnTo>
                  <a:close/>
                </a:path>
              </a:pathLst>
            </a:custGeom>
            <a:blipFill>
              <a:blip r:embed="rId4"/>
              <a:stretch>
                <a:fillRect l="0" t="0" r="0" b="0"/>
              </a:stretch>
            </a:blipFill>
          </p:spPr>
        </p:sp>
        <p:sp>
          <p:nvSpPr>
            <p:cNvPr name="AutoShape 6" id="6"/>
            <p:cNvSpPr/>
            <p:nvPr/>
          </p:nvSpPr>
          <p:spPr>
            <a:xfrm rot="-5400000">
              <a:off x="1672766" y="1592468"/>
              <a:ext cx="3235735" cy="0"/>
            </a:xfrm>
            <a:prstGeom prst="line">
              <a:avLst/>
            </a:prstGeom>
            <a:ln cap="rnd" w="50800">
              <a:solidFill>
                <a:srgbClr val="37424A"/>
              </a:solidFill>
              <a:prstDash val="solid"/>
              <a:headEnd type="none" len="sm" w="sm"/>
              <a:tailEnd type="none" len="sm" w="sm"/>
            </a:ln>
          </p:spPr>
        </p:sp>
      </p:grpSp>
      <p:sp>
        <p:nvSpPr>
          <p:cNvPr name="TextBox 7" id="7"/>
          <p:cNvSpPr txBox="true"/>
          <p:nvPr/>
        </p:nvSpPr>
        <p:spPr>
          <a:xfrm rot="0">
            <a:off x="9144000" y="6977703"/>
            <a:ext cx="7714897" cy="1793875"/>
          </a:xfrm>
          <a:prstGeom prst="rect">
            <a:avLst/>
          </a:prstGeom>
        </p:spPr>
        <p:txBody>
          <a:bodyPr anchor="t" rtlCol="false" tIns="0" lIns="0" bIns="0" rIns="0">
            <a:spAutoFit/>
          </a:bodyPr>
          <a:lstStyle/>
          <a:p>
            <a:pPr>
              <a:lnSpc>
                <a:spcPts val="3499"/>
              </a:lnSpc>
            </a:pPr>
            <a:r>
              <a:rPr lang="en-US" sz="2499">
                <a:solidFill>
                  <a:srgbClr val="37424A"/>
                </a:solidFill>
                <a:latin typeface="Gotham 2"/>
              </a:rPr>
              <a:t>Montana 4-H Center requires all clubs and projects to submit a Financial review form at the end of each fiscal year, and pay 1% of their account balance to support state programs.</a:t>
            </a:r>
          </a:p>
        </p:txBody>
      </p:sp>
      <p:sp>
        <p:nvSpPr>
          <p:cNvPr name="TextBox 8" id="8"/>
          <p:cNvSpPr txBox="true"/>
          <p:nvPr/>
        </p:nvSpPr>
        <p:spPr>
          <a:xfrm rot="0">
            <a:off x="9144000" y="1591597"/>
            <a:ext cx="7714897" cy="469900"/>
          </a:xfrm>
          <a:prstGeom prst="rect">
            <a:avLst/>
          </a:prstGeom>
        </p:spPr>
        <p:txBody>
          <a:bodyPr anchor="t" rtlCol="false" tIns="0" lIns="0" bIns="0" rIns="0">
            <a:spAutoFit/>
          </a:bodyPr>
          <a:lstStyle/>
          <a:p>
            <a:pPr>
              <a:lnSpc>
                <a:spcPts val="3500"/>
              </a:lnSpc>
            </a:pPr>
            <a:r>
              <a:rPr lang="en-US" sz="2500">
                <a:solidFill>
                  <a:srgbClr val="37424A"/>
                </a:solidFill>
                <a:latin typeface="Gotham 3 Bold"/>
              </a:rPr>
              <a:t>What is a 501c3</a:t>
            </a:r>
          </a:p>
        </p:txBody>
      </p:sp>
      <p:sp>
        <p:nvSpPr>
          <p:cNvPr name="TextBox 9" id="9"/>
          <p:cNvSpPr txBox="true"/>
          <p:nvPr/>
        </p:nvSpPr>
        <p:spPr>
          <a:xfrm rot="0">
            <a:off x="9144000" y="6403028"/>
            <a:ext cx="7714897" cy="469900"/>
          </a:xfrm>
          <a:prstGeom prst="rect">
            <a:avLst/>
          </a:prstGeom>
        </p:spPr>
        <p:txBody>
          <a:bodyPr anchor="t" rtlCol="false" tIns="0" lIns="0" bIns="0" rIns="0">
            <a:spAutoFit/>
          </a:bodyPr>
          <a:lstStyle/>
          <a:p>
            <a:pPr>
              <a:lnSpc>
                <a:spcPts val="3500"/>
              </a:lnSpc>
            </a:pPr>
            <a:r>
              <a:rPr lang="en-US" sz="2500">
                <a:solidFill>
                  <a:srgbClr val="37424A"/>
                </a:solidFill>
                <a:latin typeface="Gotham 3 Bold"/>
              </a:rPr>
              <a:t>1% Forms</a:t>
            </a:r>
          </a:p>
        </p:txBody>
      </p:sp>
      <p:sp>
        <p:nvSpPr>
          <p:cNvPr name="TextBox 10" id="10"/>
          <p:cNvSpPr txBox="true"/>
          <p:nvPr/>
        </p:nvSpPr>
        <p:spPr>
          <a:xfrm rot="0">
            <a:off x="9144000" y="3994911"/>
            <a:ext cx="7714897" cy="469900"/>
          </a:xfrm>
          <a:prstGeom prst="rect">
            <a:avLst/>
          </a:prstGeom>
        </p:spPr>
        <p:txBody>
          <a:bodyPr anchor="t" rtlCol="false" tIns="0" lIns="0" bIns="0" rIns="0">
            <a:spAutoFit/>
          </a:bodyPr>
          <a:lstStyle/>
          <a:p>
            <a:pPr>
              <a:lnSpc>
                <a:spcPts val="3500"/>
              </a:lnSpc>
            </a:pPr>
            <a:r>
              <a:rPr lang="en-US" sz="2500">
                <a:solidFill>
                  <a:srgbClr val="37424A"/>
                </a:solidFill>
                <a:latin typeface="Gotham 3 Bold"/>
              </a:rPr>
              <a:t>Filing 990 annually</a:t>
            </a:r>
          </a:p>
        </p:txBody>
      </p:sp>
      <p:sp>
        <p:nvSpPr>
          <p:cNvPr name="TextBox 11" id="11"/>
          <p:cNvSpPr txBox="true"/>
          <p:nvPr/>
        </p:nvSpPr>
        <p:spPr>
          <a:xfrm rot="0">
            <a:off x="9144000" y="2217212"/>
            <a:ext cx="8422579" cy="1355725"/>
          </a:xfrm>
          <a:prstGeom prst="rect">
            <a:avLst/>
          </a:prstGeom>
        </p:spPr>
        <p:txBody>
          <a:bodyPr anchor="t" rtlCol="false" tIns="0" lIns="0" bIns="0" rIns="0">
            <a:spAutoFit/>
          </a:bodyPr>
          <a:lstStyle/>
          <a:p>
            <a:pPr>
              <a:lnSpc>
                <a:spcPts val="3499"/>
              </a:lnSpc>
            </a:pPr>
            <a:r>
              <a:rPr lang="en-US" sz="2499">
                <a:solidFill>
                  <a:srgbClr val="37424A"/>
                </a:solidFill>
                <a:latin typeface="Gotham 2"/>
              </a:rPr>
              <a:t>The 501c3 category is a Non-Profit Tax bracket. (Gallatin CO 4-H's 501c3: ULC, Gallatin County Foundation, Market Livestock)</a:t>
            </a:r>
          </a:p>
        </p:txBody>
      </p:sp>
      <p:sp>
        <p:nvSpPr>
          <p:cNvPr name="TextBox 12" id="12"/>
          <p:cNvSpPr txBox="true"/>
          <p:nvPr/>
        </p:nvSpPr>
        <p:spPr>
          <a:xfrm rot="0">
            <a:off x="9144000" y="4574124"/>
            <a:ext cx="7714897" cy="1355725"/>
          </a:xfrm>
          <a:prstGeom prst="rect">
            <a:avLst/>
          </a:prstGeom>
        </p:spPr>
        <p:txBody>
          <a:bodyPr anchor="t" rtlCol="false" tIns="0" lIns="0" bIns="0" rIns="0">
            <a:spAutoFit/>
          </a:bodyPr>
          <a:lstStyle/>
          <a:p>
            <a:pPr>
              <a:lnSpc>
                <a:spcPts val="3499"/>
              </a:lnSpc>
            </a:pPr>
            <a:r>
              <a:rPr lang="en-US" sz="2499">
                <a:solidFill>
                  <a:srgbClr val="37424A"/>
                </a:solidFill>
                <a:latin typeface="Gotham 2"/>
              </a:rPr>
              <a:t>To keep your 501c3 status you must file a 990 annually.  (Lucky for you, I do this for your club/project.)</a:t>
            </a:r>
          </a:p>
        </p:txBody>
      </p:sp>
      <p:sp>
        <p:nvSpPr>
          <p:cNvPr name="TextBox 13" id="13"/>
          <p:cNvSpPr txBox="true"/>
          <p:nvPr/>
        </p:nvSpPr>
        <p:spPr>
          <a:xfrm rot="0">
            <a:off x="1822032" y="1062960"/>
            <a:ext cx="4349570" cy="1114425"/>
          </a:xfrm>
          <a:prstGeom prst="rect">
            <a:avLst/>
          </a:prstGeom>
        </p:spPr>
        <p:txBody>
          <a:bodyPr anchor="t" rtlCol="false" tIns="0" lIns="0" bIns="0" rIns="0">
            <a:spAutoFit/>
          </a:bodyPr>
          <a:lstStyle/>
          <a:p>
            <a:pPr>
              <a:lnSpc>
                <a:spcPts val="7799"/>
              </a:lnSpc>
            </a:pPr>
            <a:r>
              <a:rPr lang="en-US" sz="6499">
                <a:solidFill>
                  <a:srgbClr val="339966"/>
                </a:solidFill>
                <a:latin typeface="Gotham 1 Bold"/>
              </a:rPr>
              <a:t>IRS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401242" y="4113972"/>
            <a:ext cx="10421820" cy="2372995"/>
          </a:xfrm>
          <a:prstGeom prst="rect">
            <a:avLst/>
          </a:prstGeom>
        </p:spPr>
        <p:txBody>
          <a:bodyPr anchor="t" rtlCol="false" tIns="0" lIns="0" bIns="0" rIns="0">
            <a:spAutoFit/>
          </a:bodyPr>
          <a:lstStyle/>
          <a:p>
            <a:pPr>
              <a:lnSpc>
                <a:spcPts val="3080"/>
              </a:lnSpc>
            </a:pPr>
            <a:r>
              <a:rPr lang="en-US" sz="2200">
                <a:solidFill>
                  <a:srgbClr val="37424A"/>
                </a:solidFill>
                <a:latin typeface="Gotham 2"/>
              </a:rPr>
              <a:t>Sometimes you need to spend a little money to have fun or create a hands-on learning activity with your club or project.  To request reimbursement for your expenses you must fill out the form and attach receipts.  Clubs and projects with possession of their own money will have a similar process.  You must also have an available balance in your side account to receive a reimbursement.</a:t>
            </a:r>
          </a:p>
        </p:txBody>
      </p:sp>
      <p:sp>
        <p:nvSpPr>
          <p:cNvPr name="Freeform 3" id="3"/>
          <p:cNvSpPr/>
          <p:nvPr/>
        </p:nvSpPr>
        <p:spPr>
          <a:xfrm flipH="false" flipV="false" rot="0">
            <a:off x="16724309" y="9258300"/>
            <a:ext cx="842884" cy="857494"/>
          </a:xfrm>
          <a:custGeom>
            <a:avLst/>
            <a:gdLst/>
            <a:ahLst/>
            <a:cxnLst/>
            <a:rect r="r" b="b" t="t" l="l"/>
            <a:pathLst>
              <a:path h="857494" w="842884">
                <a:moveTo>
                  <a:pt x="0" y="0"/>
                </a:moveTo>
                <a:lnTo>
                  <a:pt x="842884" y="0"/>
                </a:lnTo>
                <a:lnTo>
                  <a:pt x="842884" y="857494"/>
                </a:lnTo>
                <a:lnTo>
                  <a:pt x="0" y="857494"/>
                </a:lnTo>
                <a:lnTo>
                  <a:pt x="0" y="0"/>
                </a:lnTo>
                <a:close/>
              </a:path>
            </a:pathLst>
          </a:custGeom>
          <a:blipFill>
            <a:blip r:embed="rId2"/>
            <a:stretch>
              <a:fillRect l="0" t="-23" r="0" b="-23"/>
            </a:stretch>
          </a:blipFill>
        </p:spPr>
      </p:sp>
      <p:sp>
        <p:nvSpPr>
          <p:cNvPr name="TextBox 4" id="4"/>
          <p:cNvSpPr txBox="true"/>
          <p:nvPr/>
        </p:nvSpPr>
        <p:spPr>
          <a:xfrm rot="0">
            <a:off x="7073848" y="335861"/>
            <a:ext cx="7714897" cy="469900"/>
          </a:xfrm>
          <a:prstGeom prst="rect">
            <a:avLst/>
          </a:prstGeom>
        </p:spPr>
        <p:txBody>
          <a:bodyPr anchor="t" rtlCol="false" tIns="0" lIns="0" bIns="0" rIns="0">
            <a:spAutoFit/>
          </a:bodyPr>
          <a:lstStyle/>
          <a:p>
            <a:pPr>
              <a:lnSpc>
                <a:spcPts val="3500"/>
              </a:lnSpc>
            </a:pPr>
            <a:r>
              <a:rPr lang="en-US" sz="2500" u="sng">
                <a:solidFill>
                  <a:srgbClr val="37424A"/>
                </a:solidFill>
                <a:latin typeface="Gotham 3 Bold"/>
                <a:hlinkClick r:id="rId3" tooltip="https://www.montana.edu/extension/gallatin/documents/4hdocuments/forms/FundingRequestForm.pdf"/>
              </a:rPr>
              <a:t>Financial Request</a:t>
            </a:r>
          </a:p>
        </p:txBody>
      </p:sp>
      <p:sp>
        <p:nvSpPr>
          <p:cNvPr name="TextBox 5" id="5"/>
          <p:cNvSpPr txBox="true"/>
          <p:nvPr/>
        </p:nvSpPr>
        <p:spPr>
          <a:xfrm rot="0">
            <a:off x="7073848" y="6609281"/>
            <a:ext cx="7714897" cy="469900"/>
          </a:xfrm>
          <a:prstGeom prst="rect">
            <a:avLst/>
          </a:prstGeom>
        </p:spPr>
        <p:txBody>
          <a:bodyPr anchor="t" rtlCol="false" tIns="0" lIns="0" bIns="0" rIns="0">
            <a:spAutoFit/>
          </a:bodyPr>
          <a:lstStyle/>
          <a:p>
            <a:pPr>
              <a:lnSpc>
                <a:spcPts val="3500"/>
              </a:lnSpc>
            </a:pPr>
            <a:r>
              <a:rPr lang="en-US" sz="2500" u="sng">
                <a:solidFill>
                  <a:srgbClr val="37424A"/>
                </a:solidFill>
                <a:latin typeface="Gotham 3 Bold"/>
                <a:hlinkClick r:id="rId4" tooltip="https://www.montana.edu/extension/gallatin/documents/4hdocuments/forms/FinalAuthorizationForm.pdf"/>
              </a:rPr>
              <a:t>Fundraising Request</a:t>
            </a:r>
          </a:p>
        </p:txBody>
      </p:sp>
      <p:sp>
        <p:nvSpPr>
          <p:cNvPr name="TextBox 6" id="6"/>
          <p:cNvSpPr txBox="true"/>
          <p:nvPr/>
        </p:nvSpPr>
        <p:spPr>
          <a:xfrm rot="0">
            <a:off x="7073848" y="3510722"/>
            <a:ext cx="7714897" cy="469900"/>
          </a:xfrm>
          <a:prstGeom prst="rect">
            <a:avLst/>
          </a:prstGeom>
        </p:spPr>
        <p:txBody>
          <a:bodyPr anchor="t" rtlCol="false" tIns="0" lIns="0" bIns="0" rIns="0">
            <a:spAutoFit/>
          </a:bodyPr>
          <a:lstStyle/>
          <a:p>
            <a:pPr>
              <a:lnSpc>
                <a:spcPts val="3500"/>
              </a:lnSpc>
            </a:pPr>
            <a:r>
              <a:rPr lang="en-US" sz="2500" u="sng">
                <a:solidFill>
                  <a:srgbClr val="37424A"/>
                </a:solidFill>
                <a:latin typeface="Gotham 3 Bold"/>
                <a:hlinkClick r:id="rId5" tooltip="http://gallatin.msuextension.org/documents/4hdocuments/forms/FinalAuthorizationForm.pdf"/>
              </a:rPr>
              <a:t>Reimbursement Form</a:t>
            </a:r>
          </a:p>
        </p:txBody>
      </p:sp>
      <p:sp>
        <p:nvSpPr>
          <p:cNvPr name="TextBox 7" id="7"/>
          <p:cNvSpPr txBox="true"/>
          <p:nvPr/>
        </p:nvSpPr>
        <p:spPr>
          <a:xfrm rot="0">
            <a:off x="7401242" y="7212531"/>
            <a:ext cx="10588276" cy="2372995"/>
          </a:xfrm>
          <a:prstGeom prst="rect">
            <a:avLst/>
          </a:prstGeom>
        </p:spPr>
        <p:txBody>
          <a:bodyPr anchor="t" rtlCol="false" tIns="0" lIns="0" bIns="0" rIns="0">
            <a:spAutoFit/>
          </a:bodyPr>
          <a:lstStyle/>
          <a:p>
            <a:pPr>
              <a:lnSpc>
                <a:spcPts val="3080"/>
              </a:lnSpc>
            </a:pPr>
            <a:r>
              <a:rPr lang="en-US" sz="2200">
                <a:solidFill>
                  <a:srgbClr val="37424A"/>
                </a:solidFill>
                <a:latin typeface="Gotham 2"/>
              </a:rPr>
              <a:t>If your 4-H club or project is planning to participate in any fundraising activity it is necessary to notify the Gallatin County Extension office of your intention. Please complete the following form and turn it into the Gallatin County Extension office two weeks prior to the fundraising event or prior to soliciting donations. Guidelines for 4-H Fundraisers can be found in the Gallatin County 4-H Policy and Procedures manual.</a:t>
            </a:r>
          </a:p>
        </p:txBody>
      </p:sp>
      <p:sp>
        <p:nvSpPr>
          <p:cNvPr name="TextBox 8" id="8"/>
          <p:cNvSpPr txBox="true"/>
          <p:nvPr/>
        </p:nvSpPr>
        <p:spPr>
          <a:xfrm rot="0">
            <a:off x="1270835" y="1250285"/>
            <a:ext cx="6830876" cy="1114425"/>
          </a:xfrm>
          <a:prstGeom prst="rect">
            <a:avLst/>
          </a:prstGeom>
        </p:spPr>
        <p:txBody>
          <a:bodyPr anchor="t" rtlCol="false" tIns="0" lIns="0" bIns="0" rIns="0">
            <a:spAutoFit/>
          </a:bodyPr>
          <a:lstStyle/>
          <a:p>
            <a:pPr>
              <a:lnSpc>
                <a:spcPts val="7799"/>
              </a:lnSpc>
            </a:pPr>
            <a:r>
              <a:rPr lang="en-US" sz="6499">
                <a:solidFill>
                  <a:srgbClr val="339966"/>
                </a:solidFill>
                <a:latin typeface="Gotham 1"/>
              </a:rPr>
              <a:t>Forms</a:t>
            </a:r>
          </a:p>
        </p:txBody>
      </p:sp>
      <p:sp>
        <p:nvSpPr>
          <p:cNvPr name="TextBox 9" id="9"/>
          <p:cNvSpPr txBox="true"/>
          <p:nvPr/>
        </p:nvSpPr>
        <p:spPr>
          <a:xfrm rot="0">
            <a:off x="1270835" y="2340897"/>
            <a:ext cx="5300624" cy="409575"/>
          </a:xfrm>
          <a:prstGeom prst="rect">
            <a:avLst/>
          </a:prstGeom>
        </p:spPr>
        <p:txBody>
          <a:bodyPr anchor="t" rtlCol="false" tIns="0" lIns="0" bIns="0" rIns="0">
            <a:spAutoFit/>
          </a:bodyPr>
          <a:lstStyle/>
          <a:p>
            <a:pPr algn="l" marL="0" indent="0" lvl="0">
              <a:lnSpc>
                <a:spcPts val="2880"/>
              </a:lnSpc>
              <a:spcBef>
                <a:spcPct val="0"/>
              </a:spcBef>
            </a:pPr>
            <a:r>
              <a:rPr lang="en-US" sz="2400">
                <a:solidFill>
                  <a:srgbClr val="37424A"/>
                </a:solidFill>
                <a:latin typeface="Gotham 2"/>
              </a:rPr>
              <a:t>GALLATIN COUNTY 4-H</a:t>
            </a:r>
          </a:p>
        </p:txBody>
      </p:sp>
      <p:grpSp>
        <p:nvGrpSpPr>
          <p:cNvPr name="Group 10" id="10"/>
          <p:cNvGrpSpPr/>
          <p:nvPr/>
        </p:nvGrpSpPr>
        <p:grpSpPr>
          <a:xfrm rot="0">
            <a:off x="1471363" y="6498278"/>
            <a:ext cx="4491969" cy="2426801"/>
            <a:chOff x="0" y="0"/>
            <a:chExt cx="5989292" cy="3235735"/>
          </a:xfrm>
        </p:grpSpPr>
        <p:sp>
          <p:nvSpPr>
            <p:cNvPr name="Freeform 11" id="11"/>
            <p:cNvSpPr/>
            <p:nvPr/>
          </p:nvSpPr>
          <p:spPr>
            <a:xfrm flipH="false" flipV="false" rot="0">
              <a:off x="0" y="349548"/>
              <a:ext cx="2806221" cy="2443381"/>
            </a:xfrm>
            <a:custGeom>
              <a:avLst/>
              <a:gdLst/>
              <a:ahLst/>
              <a:cxnLst/>
              <a:rect r="r" b="b" t="t" l="l"/>
              <a:pathLst>
                <a:path h="2443381" w="2806221">
                  <a:moveTo>
                    <a:pt x="0" y="0"/>
                  </a:moveTo>
                  <a:lnTo>
                    <a:pt x="2806221" y="0"/>
                  </a:lnTo>
                  <a:lnTo>
                    <a:pt x="2806221" y="2443380"/>
                  </a:lnTo>
                  <a:lnTo>
                    <a:pt x="0" y="2443380"/>
                  </a:lnTo>
                  <a:lnTo>
                    <a:pt x="0" y="0"/>
                  </a:lnTo>
                  <a:close/>
                </a:path>
              </a:pathLst>
            </a:custGeom>
            <a:blipFill>
              <a:blip r:embed="rId6"/>
              <a:stretch>
                <a:fillRect l="0" t="0" r="0" b="0"/>
              </a:stretch>
            </a:blipFill>
          </p:spPr>
        </p:sp>
        <p:sp>
          <p:nvSpPr>
            <p:cNvPr name="Freeform 12" id="12"/>
            <p:cNvSpPr/>
            <p:nvPr/>
          </p:nvSpPr>
          <p:spPr>
            <a:xfrm flipH="false" flipV="false" rot="0">
              <a:off x="3588671" y="349548"/>
              <a:ext cx="2400621" cy="2443381"/>
            </a:xfrm>
            <a:custGeom>
              <a:avLst/>
              <a:gdLst/>
              <a:ahLst/>
              <a:cxnLst/>
              <a:rect r="r" b="b" t="t" l="l"/>
              <a:pathLst>
                <a:path h="2443381" w="2400621">
                  <a:moveTo>
                    <a:pt x="0" y="0"/>
                  </a:moveTo>
                  <a:lnTo>
                    <a:pt x="2400621" y="0"/>
                  </a:lnTo>
                  <a:lnTo>
                    <a:pt x="2400621" y="2443380"/>
                  </a:lnTo>
                  <a:lnTo>
                    <a:pt x="0" y="2443380"/>
                  </a:lnTo>
                  <a:lnTo>
                    <a:pt x="0" y="0"/>
                  </a:lnTo>
                  <a:close/>
                </a:path>
              </a:pathLst>
            </a:custGeom>
            <a:blipFill>
              <a:blip r:embed="rId7"/>
              <a:stretch>
                <a:fillRect l="0" t="0" r="0" b="0"/>
              </a:stretch>
            </a:blipFill>
          </p:spPr>
        </p:sp>
        <p:sp>
          <p:nvSpPr>
            <p:cNvPr name="AutoShape 13" id="13"/>
            <p:cNvSpPr/>
            <p:nvPr/>
          </p:nvSpPr>
          <p:spPr>
            <a:xfrm rot="-5400000">
              <a:off x="1672766" y="1592468"/>
              <a:ext cx="3235735" cy="0"/>
            </a:xfrm>
            <a:prstGeom prst="line">
              <a:avLst/>
            </a:prstGeom>
            <a:ln cap="rnd" w="50800">
              <a:solidFill>
                <a:srgbClr val="37424A"/>
              </a:solidFill>
              <a:prstDash val="solid"/>
              <a:headEnd type="none" len="sm" w="sm"/>
              <a:tailEnd type="none" len="sm" w="sm"/>
            </a:ln>
          </p:spPr>
        </p:sp>
      </p:grpSp>
      <p:sp>
        <p:nvSpPr>
          <p:cNvPr name="TextBox 14" id="14"/>
          <p:cNvSpPr txBox="true"/>
          <p:nvPr/>
        </p:nvSpPr>
        <p:spPr>
          <a:xfrm rot="0">
            <a:off x="7401242" y="942975"/>
            <a:ext cx="10692731" cy="2372995"/>
          </a:xfrm>
          <a:prstGeom prst="rect">
            <a:avLst/>
          </a:prstGeom>
        </p:spPr>
        <p:txBody>
          <a:bodyPr anchor="t" rtlCol="false" tIns="0" lIns="0" bIns="0" rIns="0">
            <a:spAutoFit/>
          </a:bodyPr>
          <a:lstStyle/>
          <a:p>
            <a:pPr>
              <a:lnSpc>
                <a:spcPts val="3080"/>
              </a:lnSpc>
              <a:spcBef>
                <a:spcPct val="0"/>
              </a:spcBef>
            </a:pPr>
            <a:r>
              <a:rPr lang="en-US" sz="2200">
                <a:solidFill>
                  <a:srgbClr val="000000"/>
                </a:solidFill>
                <a:latin typeface="Gotham 2 Bold"/>
              </a:rPr>
              <a:t>These funds aim to grow Gallatin County 4-H by supporting expenses associated with camps, workshops, training, money for projects, etc. Please note that your request may be funded in full or in part, depending on the funds available. We do request that each individual complete a form to be considered for funding. This form must be submitted PRIOR to the event occurring!</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95232" y="571500"/>
            <a:ext cx="14758503" cy="1231900"/>
          </a:xfrm>
          <a:prstGeom prst="rect">
            <a:avLst/>
          </a:prstGeom>
        </p:spPr>
        <p:txBody>
          <a:bodyPr anchor="t" rtlCol="false" tIns="0" lIns="0" bIns="0" rIns="0">
            <a:spAutoFit/>
          </a:bodyPr>
          <a:lstStyle/>
          <a:p>
            <a:pPr marL="0" indent="0" lvl="0">
              <a:lnSpc>
                <a:spcPts val="8000"/>
              </a:lnSpc>
            </a:pPr>
            <a:r>
              <a:rPr lang="en-US" sz="8000" spc="-200">
                <a:solidFill>
                  <a:srgbClr val="339966"/>
                </a:solidFill>
                <a:latin typeface="Gotham 3 Bold"/>
              </a:rPr>
              <a:t>MT 4-H Fundraising</a:t>
            </a:r>
          </a:p>
        </p:txBody>
      </p:sp>
      <p:sp>
        <p:nvSpPr>
          <p:cNvPr name="Freeform 3" id="3"/>
          <p:cNvSpPr/>
          <p:nvPr/>
        </p:nvSpPr>
        <p:spPr>
          <a:xfrm flipH="false" flipV="false" rot="0">
            <a:off x="10386522" y="8800388"/>
            <a:ext cx="7044796" cy="915823"/>
          </a:xfrm>
          <a:custGeom>
            <a:avLst/>
            <a:gdLst/>
            <a:ahLst/>
            <a:cxnLst/>
            <a:rect r="r" b="b" t="t" l="l"/>
            <a:pathLst>
              <a:path h="915823" w="7044796">
                <a:moveTo>
                  <a:pt x="0" y="0"/>
                </a:moveTo>
                <a:lnTo>
                  <a:pt x="7044795" y="0"/>
                </a:lnTo>
                <a:lnTo>
                  <a:pt x="7044795" y="915824"/>
                </a:lnTo>
                <a:lnTo>
                  <a:pt x="0" y="915824"/>
                </a:lnTo>
                <a:lnTo>
                  <a:pt x="0" y="0"/>
                </a:lnTo>
                <a:close/>
              </a:path>
            </a:pathLst>
          </a:custGeom>
          <a:blipFill>
            <a:blip r:embed="rId2"/>
            <a:stretch>
              <a:fillRect l="0" t="0" r="0" b="0"/>
            </a:stretch>
          </a:blipFill>
        </p:spPr>
      </p:sp>
      <p:sp>
        <p:nvSpPr>
          <p:cNvPr name="TextBox 4" id="4"/>
          <p:cNvSpPr txBox="true"/>
          <p:nvPr/>
        </p:nvSpPr>
        <p:spPr>
          <a:xfrm rot="0">
            <a:off x="1395232" y="1987550"/>
            <a:ext cx="15655343" cy="7353935"/>
          </a:xfrm>
          <a:prstGeom prst="rect">
            <a:avLst/>
          </a:prstGeom>
        </p:spPr>
        <p:txBody>
          <a:bodyPr anchor="t" rtlCol="false" tIns="0" lIns="0" bIns="0" rIns="0">
            <a:spAutoFit/>
          </a:bodyPr>
          <a:lstStyle/>
          <a:p>
            <a:pPr marL="561341" indent="-280670" lvl="1">
              <a:lnSpc>
                <a:spcPts val="3640"/>
              </a:lnSpc>
              <a:buFont typeface="Arial"/>
              <a:buChar char="•"/>
            </a:pPr>
            <a:r>
              <a:rPr lang="en-US" sz="2600">
                <a:solidFill>
                  <a:srgbClr val="000000"/>
                </a:solidFill>
                <a:latin typeface="Gotham 2 Bold"/>
              </a:rPr>
              <a:t>Fundraising should have a clear educational goal or purpose and should benefit the 4-H members</a:t>
            </a:r>
          </a:p>
          <a:p>
            <a:pPr>
              <a:lnSpc>
                <a:spcPts val="3640"/>
              </a:lnSpc>
            </a:pPr>
          </a:p>
          <a:p>
            <a:pPr marL="561341" indent="-280670" lvl="1">
              <a:lnSpc>
                <a:spcPts val="3640"/>
              </a:lnSpc>
              <a:buFont typeface="Arial"/>
              <a:buChar char="•"/>
            </a:pPr>
            <a:r>
              <a:rPr lang="en-US" sz="2600">
                <a:solidFill>
                  <a:srgbClr val="000000"/>
                </a:solidFill>
                <a:latin typeface="Gotham 2 Bold"/>
              </a:rPr>
              <a:t>Funds belong to 4-H </a:t>
            </a:r>
          </a:p>
          <a:p>
            <a:pPr marL="1122681" indent="-374227" lvl="2">
              <a:lnSpc>
                <a:spcPts val="3640"/>
              </a:lnSpc>
              <a:buFont typeface="Arial"/>
              <a:buChar char="⚬"/>
            </a:pPr>
            <a:r>
              <a:rPr lang="en-US" sz="2600">
                <a:solidFill>
                  <a:srgbClr val="000000"/>
                </a:solidFill>
                <a:latin typeface="Gotham 2 Bold"/>
              </a:rPr>
              <a:t>not divided amongst individuals, used for personal expenses or non-4H activities</a:t>
            </a:r>
          </a:p>
          <a:p>
            <a:pPr>
              <a:lnSpc>
                <a:spcPts val="3640"/>
              </a:lnSpc>
            </a:pPr>
          </a:p>
          <a:p>
            <a:pPr marL="561341" indent="-280670" lvl="1">
              <a:lnSpc>
                <a:spcPts val="3640"/>
              </a:lnSpc>
              <a:buFont typeface="Arial"/>
              <a:buChar char="•"/>
            </a:pPr>
            <a:r>
              <a:rPr lang="en-US" sz="2600">
                <a:solidFill>
                  <a:srgbClr val="000000"/>
                </a:solidFill>
                <a:latin typeface="Gotham 2 Bold"/>
              </a:rPr>
              <a:t>Fill out a Fundraiser Form BEFORE the event and submit to office</a:t>
            </a:r>
          </a:p>
          <a:p>
            <a:pPr>
              <a:lnSpc>
                <a:spcPts val="3640"/>
              </a:lnSpc>
            </a:pPr>
          </a:p>
          <a:p>
            <a:pPr marL="561341" indent="-280670" lvl="1">
              <a:lnSpc>
                <a:spcPts val="3640"/>
              </a:lnSpc>
              <a:buFont typeface="Arial"/>
              <a:buChar char="•"/>
            </a:pPr>
            <a:r>
              <a:rPr lang="en-US" sz="2600">
                <a:solidFill>
                  <a:srgbClr val="000000"/>
                </a:solidFill>
                <a:latin typeface="Gotham 2 Bold"/>
              </a:rPr>
              <a:t>Don’ts = 50/50 raffle and BINGO (in some cases)</a:t>
            </a:r>
          </a:p>
          <a:p>
            <a:pPr marL="1122681" indent="-374227" lvl="2">
              <a:lnSpc>
                <a:spcPts val="3640"/>
              </a:lnSpc>
              <a:buFont typeface="Arial"/>
              <a:buChar char="⚬"/>
            </a:pPr>
            <a:r>
              <a:rPr lang="en-US" sz="2600">
                <a:solidFill>
                  <a:srgbClr val="000000"/>
                </a:solidFill>
                <a:latin typeface="Gotham 2 Bold"/>
              </a:rPr>
              <a:t>Gambling, alcohol</a:t>
            </a:r>
          </a:p>
          <a:p>
            <a:pPr marL="1122681" indent="-374227" lvl="2">
              <a:lnSpc>
                <a:spcPts val="3640"/>
              </a:lnSpc>
              <a:buFont typeface="Arial"/>
              <a:buChar char="⚬"/>
            </a:pPr>
            <a:r>
              <a:rPr lang="en-US" sz="2600">
                <a:solidFill>
                  <a:srgbClr val="000000"/>
                </a:solidFill>
                <a:latin typeface="Gotham 2 Bold"/>
              </a:rPr>
              <a:t>Regular raffles OK - product must be awarded, not cash</a:t>
            </a:r>
          </a:p>
          <a:p>
            <a:pPr>
              <a:lnSpc>
                <a:spcPts val="3640"/>
              </a:lnSpc>
            </a:pPr>
          </a:p>
          <a:p>
            <a:pPr marL="561341" indent="-280670" lvl="1">
              <a:lnSpc>
                <a:spcPts val="3640"/>
              </a:lnSpc>
              <a:buFont typeface="Arial"/>
              <a:buChar char="•"/>
            </a:pPr>
            <a:r>
              <a:rPr lang="en-US" sz="2600">
                <a:solidFill>
                  <a:srgbClr val="000000"/>
                </a:solidFill>
                <a:latin typeface="Gotham 2 Bold"/>
              </a:rPr>
              <a:t>Do’s = Butter Braid, Car Wash, MSU Concessions, Movie Night, Cotton Candy, etc.</a:t>
            </a:r>
          </a:p>
          <a:p>
            <a:pPr>
              <a:lnSpc>
                <a:spcPts val="3640"/>
              </a:lnSpc>
            </a:pPr>
          </a:p>
          <a:p>
            <a:pPr marL="561341" indent="-280670" lvl="1">
              <a:lnSpc>
                <a:spcPts val="3640"/>
              </a:lnSpc>
              <a:buFont typeface="Arial"/>
              <a:buChar char="•"/>
            </a:pPr>
            <a:r>
              <a:rPr lang="en-US" sz="2600">
                <a:solidFill>
                  <a:srgbClr val="000000"/>
                </a:solidFill>
                <a:latin typeface="Gotham 2 Bold"/>
              </a:rPr>
              <a:t>Submit form to office BEFORE event</a:t>
            </a:r>
          </a:p>
          <a:p>
            <a:pPr marL="1122681" indent="-374227" lvl="2">
              <a:lnSpc>
                <a:spcPts val="3640"/>
              </a:lnSpc>
              <a:buFont typeface="Arial"/>
              <a:buChar char="⚬"/>
            </a:pPr>
            <a:r>
              <a:rPr lang="en-US" sz="2600">
                <a:solidFill>
                  <a:srgbClr val="000000"/>
                </a:solidFill>
                <a:latin typeface="Gotham 2 Bold"/>
              </a:rPr>
              <a:t>If money was exchanged, form AFTER event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339966"/>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2"/>
            <a:srcRect l="19305" t="0" r="19305" b="0"/>
            <a:stretch>
              <a:fillRect/>
            </a:stretch>
          </p:blipFill>
          <p:spPr>
            <a:xfrm flipH="false" flipV="false">
              <a:off x="0" y="0"/>
              <a:ext cx="12192000" cy="13716000"/>
            </a:xfrm>
            <a:prstGeom prst="rect">
              <a:avLst/>
            </a:prstGeom>
          </p:spPr>
        </p:pic>
      </p:grpSp>
      <p:sp>
        <p:nvSpPr>
          <p:cNvPr name="AutoShape 4" id="4"/>
          <p:cNvSpPr/>
          <p:nvPr/>
        </p:nvSpPr>
        <p:spPr>
          <a:xfrm rot="0">
            <a:off x="0" y="0"/>
            <a:ext cx="9144000" cy="10287000"/>
          </a:xfrm>
          <a:prstGeom prst="rect">
            <a:avLst/>
          </a:prstGeom>
          <a:solidFill>
            <a:srgbClr val="339966"/>
          </a:solidFill>
        </p:spPr>
      </p:sp>
      <p:sp>
        <p:nvSpPr>
          <p:cNvPr name="Freeform 5" id="5"/>
          <p:cNvSpPr/>
          <p:nvPr/>
        </p:nvSpPr>
        <p:spPr>
          <a:xfrm flipH="false" flipV="false" rot="0">
            <a:off x="7387766" y="8756564"/>
            <a:ext cx="986375" cy="1003472"/>
          </a:xfrm>
          <a:custGeom>
            <a:avLst/>
            <a:gdLst/>
            <a:ahLst/>
            <a:cxnLst/>
            <a:rect r="r" b="b" t="t" l="l"/>
            <a:pathLst>
              <a:path h="1003472" w="986375">
                <a:moveTo>
                  <a:pt x="0" y="0"/>
                </a:moveTo>
                <a:lnTo>
                  <a:pt x="986375" y="0"/>
                </a:lnTo>
                <a:lnTo>
                  <a:pt x="986375" y="1003472"/>
                </a:lnTo>
                <a:lnTo>
                  <a:pt x="0" y="1003472"/>
                </a:lnTo>
                <a:lnTo>
                  <a:pt x="0" y="0"/>
                </a:lnTo>
                <a:close/>
              </a:path>
            </a:pathLst>
          </a:custGeom>
          <a:blipFill>
            <a:blip r:embed="rId3"/>
            <a:stretch>
              <a:fillRect l="0" t="0" r="0" b="0"/>
            </a:stretch>
          </a:blipFill>
        </p:spPr>
      </p:sp>
      <p:sp>
        <p:nvSpPr>
          <p:cNvPr name="Freeform 6" id="6"/>
          <p:cNvSpPr/>
          <p:nvPr/>
        </p:nvSpPr>
        <p:spPr>
          <a:xfrm flipH="false" flipV="false" rot="0">
            <a:off x="607560" y="8756564"/>
            <a:ext cx="6371250" cy="1003472"/>
          </a:xfrm>
          <a:custGeom>
            <a:avLst/>
            <a:gdLst/>
            <a:ahLst/>
            <a:cxnLst/>
            <a:rect r="r" b="b" t="t" l="l"/>
            <a:pathLst>
              <a:path h="1003472" w="6371250">
                <a:moveTo>
                  <a:pt x="0" y="0"/>
                </a:moveTo>
                <a:lnTo>
                  <a:pt x="6371250" y="0"/>
                </a:lnTo>
                <a:lnTo>
                  <a:pt x="6371250" y="1003472"/>
                </a:lnTo>
                <a:lnTo>
                  <a:pt x="0" y="1003472"/>
                </a:lnTo>
                <a:lnTo>
                  <a:pt x="0" y="0"/>
                </a:lnTo>
                <a:close/>
              </a:path>
            </a:pathLst>
          </a:custGeom>
          <a:blipFill>
            <a:blip r:embed="rId4"/>
            <a:stretch>
              <a:fillRect l="0" t="0" r="0" b="0"/>
            </a:stretch>
          </a:blipFill>
        </p:spPr>
      </p:sp>
      <p:sp>
        <p:nvSpPr>
          <p:cNvPr name="Freeform 7" id="7"/>
          <p:cNvSpPr/>
          <p:nvPr/>
        </p:nvSpPr>
        <p:spPr>
          <a:xfrm flipH="false" flipV="false" rot="0">
            <a:off x="1699545" y="4730031"/>
            <a:ext cx="5744909" cy="3307753"/>
          </a:xfrm>
          <a:custGeom>
            <a:avLst/>
            <a:gdLst/>
            <a:ahLst/>
            <a:cxnLst/>
            <a:rect r="r" b="b" t="t" l="l"/>
            <a:pathLst>
              <a:path h="3307753" w="5744909">
                <a:moveTo>
                  <a:pt x="0" y="0"/>
                </a:moveTo>
                <a:lnTo>
                  <a:pt x="5744910" y="0"/>
                </a:lnTo>
                <a:lnTo>
                  <a:pt x="5744910" y="3307753"/>
                </a:lnTo>
                <a:lnTo>
                  <a:pt x="0" y="3307753"/>
                </a:lnTo>
                <a:lnTo>
                  <a:pt x="0" y="0"/>
                </a:lnTo>
                <a:close/>
              </a:path>
            </a:pathLst>
          </a:custGeom>
          <a:blipFill>
            <a:blip r:embed="rId5"/>
            <a:stretch>
              <a:fillRect l="0" t="-35427" r="-99" b="-38424"/>
            </a:stretch>
          </a:blipFill>
        </p:spPr>
      </p:sp>
      <p:sp>
        <p:nvSpPr>
          <p:cNvPr name="TextBox 8" id="8"/>
          <p:cNvSpPr txBox="true"/>
          <p:nvPr/>
        </p:nvSpPr>
        <p:spPr>
          <a:xfrm rot="0">
            <a:off x="0" y="828675"/>
            <a:ext cx="9144000" cy="3466954"/>
          </a:xfrm>
          <a:prstGeom prst="rect">
            <a:avLst/>
          </a:prstGeom>
        </p:spPr>
        <p:txBody>
          <a:bodyPr anchor="t" rtlCol="false" tIns="0" lIns="0" bIns="0" rIns="0">
            <a:spAutoFit/>
          </a:bodyPr>
          <a:lstStyle/>
          <a:p>
            <a:pPr algn="ctr">
              <a:lnSpc>
                <a:spcPts val="5988"/>
              </a:lnSpc>
            </a:pPr>
            <a:r>
              <a:rPr lang="en-US" sz="5988" spc="-149">
                <a:solidFill>
                  <a:srgbClr val="FFFFFF"/>
                </a:solidFill>
                <a:latin typeface="Gotham 3 Bold"/>
              </a:rPr>
              <a:t>Questions?</a:t>
            </a:r>
          </a:p>
          <a:p>
            <a:pPr algn="ctr">
              <a:lnSpc>
                <a:spcPts val="5988"/>
              </a:lnSpc>
            </a:pPr>
          </a:p>
          <a:p>
            <a:pPr algn="ctr">
              <a:lnSpc>
                <a:spcPts val="5988"/>
              </a:lnSpc>
            </a:pPr>
            <a:r>
              <a:rPr lang="en-US" sz="5988" spc="-149">
                <a:solidFill>
                  <a:srgbClr val="FFFFFF"/>
                </a:solidFill>
                <a:latin typeface="Gotham 3"/>
              </a:rPr>
              <a:t>Thank you!</a:t>
            </a:r>
          </a:p>
          <a:p>
            <a:pPr algn="ctr">
              <a:lnSpc>
                <a:spcPts val="2599"/>
              </a:lnSpc>
            </a:pPr>
          </a:p>
          <a:p>
            <a:pPr algn="ctr">
              <a:lnSpc>
                <a:spcPts val="3000"/>
              </a:lnSpc>
            </a:pPr>
            <a:r>
              <a:rPr lang="en-US" sz="3000" spc="-75">
                <a:solidFill>
                  <a:srgbClr val="FFFFFF"/>
                </a:solidFill>
                <a:latin typeface="Gotham 3 Bold"/>
              </a:rPr>
              <a:t>We are excited to have you in </a:t>
            </a:r>
          </a:p>
          <a:p>
            <a:pPr algn="ctr" marL="0" indent="0" lvl="0">
              <a:lnSpc>
                <a:spcPts val="3000"/>
              </a:lnSpc>
            </a:pPr>
            <a:r>
              <a:rPr lang="en-US" sz="3000" spc="-75">
                <a:solidFill>
                  <a:srgbClr val="FFFFFF"/>
                </a:solidFill>
                <a:latin typeface="Gotham 3 Bold"/>
              </a:rPr>
              <a:t>Gallatin County 4-H!</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252844" y="-639693"/>
            <a:ext cx="11367966" cy="11367920"/>
            <a:chOff x="0" y="0"/>
            <a:chExt cx="6350000" cy="6349975"/>
          </a:xfrm>
        </p:grpSpPr>
        <p:sp>
          <p:nvSpPr>
            <p:cNvPr name="Freeform 3" id="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21856" r="0" b="-19237"/>
              </a:stretch>
            </a:blipFill>
          </p:spPr>
        </p:sp>
      </p:grpSp>
      <p:sp>
        <p:nvSpPr>
          <p:cNvPr name="Freeform 4" id="4"/>
          <p:cNvSpPr/>
          <p:nvPr/>
        </p:nvSpPr>
        <p:spPr>
          <a:xfrm flipH="false" flipV="false" rot="0">
            <a:off x="1405752" y="8599860"/>
            <a:ext cx="7044796" cy="915823"/>
          </a:xfrm>
          <a:custGeom>
            <a:avLst/>
            <a:gdLst/>
            <a:ahLst/>
            <a:cxnLst/>
            <a:rect r="r" b="b" t="t" l="l"/>
            <a:pathLst>
              <a:path h="915823" w="7044796">
                <a:moveTo>
                  <a:pt x="0" y="0"/>
                </a:moveTo>
                <a:lnTo>
                  <a:pt x="7044796" y="0"/>
                </a:lnTo>
                <a:lnTo>
                  <a:pt x="7044796" y="915824"/>
                </a:lnTo>
                <a:lnTo>
                  <a:pt x="0" y="915824"/>
                </a:lnTo>
                <a:lnTo>
                  <a:pt x="0" y="0"/>
                </a:lnTo>
                <a:close/>
              </a:path>
            </a:pathLst>
          </a:custGeom>
          <a:blipFill>
            <a:blip r:embed="rId3"/>
            <a:stretch>
              <a:fillRect l="0" t="0" r="0" b="0"/>
            </a:stretch>
          </a:blipFill>
        </p:spPr>
      </p:sp>
      <p:sp>
        <p:nvSpPr>
          <p:cNvPr name="Freeform 5" id="5"/>
          <p:cNvSpPr/>
          <p:nvPr/>
        </p:nvSpPr>
        <p:spPr>
          <a:xfrm flipH="false" flipV="false" rot="0">
            <a:off x="419373" y="1225064"/>
            <a:ext cx="1608904" cy="2201237"/>
          </a:xfrm>
          <a:custGeom>
            <a:avLst/>
            <a:gdLst/>
            <a:ahLst/>
            <a:cxnLst/>
            <a:rect r="r" b="b" t="t" l="l"/>
            <a:pathLst>
              <a:path h="2201237" w="1608904">
                <a:moveTo>
                  <a:pt x="0" y="0"/>
                </a:moveTo>
                <a:lnTo>
                  <a:pt x="1608905" y="0"/>
                </a:lnTo>
                <a:lnTo>
                  <a:pt x="1608905" y="2201237"/>
                </a:lnTo>
                <a:lnTo>
                  <a:pt x="0" y="2201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2028278" y="2052002"/>
            <a:ext cx="8386855" cy="1224619"/>
          </a:xfrm>
          <a:prstGeom prst="rect">
            <a:avLst/>
          </a:prstGeom>
        </p:spPr>
        <p:txBody>
          <a:bodyPr anchor="t" rtlCol="false" tIns="0" lIns="0" bIns="0" rIns="0">
            <a:spAutoFit/>
          </a:bodyPr>
          <a:lstStyle/>
          <a:p>
            <a:pPr marL="0" indent="0" lvl="0">
              <a:lnSpc>
                <a:spcPts val="8088"/>
              </a:lnSpc>
            </a:pPr>
            <a:r>
              <a:rPr lang="en-US" sz="8088" spc="-202">
                <a:solidFill>
                  <a:srgbClr val="339966"/>
                </a:solidFill>
                <a:latin typeface="Gotham 3 Bold"/>
              </a:rPr>
              <a:t>Kahoot Review</a:t>
            </a:r>
          </a:p>
        </p:txBody>
      </p:sp>
      <p:sp>
        <p:nvSpPr>
          <p:cNvPr name="TextBox 7" id="7"/>
          <p:cNvSpPr txBox="true"/>
          <p:nvPr/>
        </p:nvSpPr>
        <p:spPr>
          <a:xfrm rot="0">
            <a:off x="2299683" y="3321526"/>
            <a:ext cx="6681756" cy="479425"/>
          </a:xfrm>
          <a:prstGeom prst="rect">
            <a:avLst/>
          </a:prstGeom>
        </p:spPr>
        <p:txBody>
          <a:bodyPr anchor="t" rtlCol="false" tIns="0" lIns="0" bIns="0" rIns="0">
            <a:spAutoFit/>
          </a:bodyPr>
          <a:lstStyle/>
          <a:p>
            <a:pPr>
              <a:lnSpc>
                <a:spcPts val="3499"/>
              </a:lnSpc>
            </a:pPr>
            <a:r>
              <a:rPr lang="en-US" sz="2499" u="sng">
                <a:solidFill>
                  <a:srgbClr val="37424A"/>
                </a:solidFill>
                <a:latin typeface="Gotham 2"/>
                <a:hlinkClick r:id="rId6" tooltip="https://create.kahoot.it/my-library/kahoots/8c804dd5-89ef-401f-9347-7dcbb7d27233"/>
              </a:rPr>
              <a:t>LINK TO KAHOOT GAME</a:t>
            </a:r>
          </a:p>
        </p:txBody>
      </p:sp>
    </p:spTree>
  </p:cSld>
  <p:clrMapOvr>
    <a:masterClrMapping/>
  </p:clrMapOvr>
</p:sld>
</file>

<file path=ppt/slides/slide2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2"/>
            <a:srcRect l="20370" t="0" r="20370" b="0"/>
            <a:stretch>
              <a:fillRect/>
            </a:stretch>
          </p:blipFill>
          <p:spPr>
            <a:xfrm flipH="false" flipV="false">
              <a:off x="0" y="0"/>
              <a:ext cx="12192000" cy="13716000"/>
            </a:xfrm>
            <a:prstGeom prst="rect">
              <a:avLst/>
            </a:prstGeom>
          </p:spPr>
        </p:pic>
      </p:grpSp>
      <p:sp>
        <p:nvSpPr>
          <p:cNvPr name="AutoShape 4" id="4"/>
          <p:cNvSpPr/>
          <p:nvPr/>
        </p:nvSpPr>
        <p:spPr>
          <a:xfrm rot="0">
            <a:off x="0" y="0"/>
            <a:ext cx="9144000" cy="10287000"/>
          </a:xfrm>
          <a:prstGeom prst="rect">
            <a:avLst/>
          </a:prstGeom>
          <a:solidFill>
            <a:srgbClr val="339966"/>
          </a:solidFill>
        </p:spPr>
      </p:sp>
      <p:sp>
        <p:nvSpPr>
          <p:cNvPr name="Freeform 5" id="5"/>
          <p:cNvSpPr/>
          <p:nvPr/>
        </p:nvSpPr>
        <p:spPr>
          <a:xfrm flipH="false" flipV="false" rot="0">
            <a:off x="7387766" y="8756564"/>
            <a:ext cx="986375" cy="1003472"/>
          </a:xfrm>
          <a:custGeom>
            <a:avLst/>
            <a:gdLst/>
            <a:ahLst/>
            <a:cxnLst/>
            <a:rect r="r" b="b" t="t" l="l"/>
            <a:pathLst>
              <a:path h="1003472" w="986375">
                <a:moveTo>
                  <a:pt x="0" y="0"/>
                </a:moveTo>
                <a:lnTo>
                  <a:pt x="986375" y="0"/>
                </a:lnTo>
                <a:lnTo>
                  <a:pt x="986375" y="1003472"/>
                </a:lnTo>
                <a:lnTo>
                  <a:pt x="0" y="1003472"/>
                </a:lnTo>
                <a:lnTo>
                  <a:pt x="0" y="0"/>
                </a:lnTo>
                <a:close/>
              </a:path>
            </a:pathLst>
          </a:custGeom>
          <a:blipFill>
            <a:blip r:embed="rId3"/>
            <a:stretch>
              <a:fillRect l="0" t="0" r="0" b="0"/>
            </a:stretch>
          </a:blipFill>
        </p:spPr>
      </p:sp>
      <p:sp>
        <p:nvSpPr>
          <p:cNvPr name="Freeform 6" id="6"/>
          <p:cNvSpPr/>
          <p:nvPr/>
        </p:nvSpPr>
        <p:spPr>
          <a:xfrm flipH="false" flipV="false" rot="0">
            <a:off x="607560" y="8756564"/>
            <a:ext cx="6371250" cy="1003472"/>
          </a:xfrm>
          <a:custGeom>
            <a:avLst/>
            <a:gdLst/>
            <a:ahLst/>
            <a:cxnLst/>
            <a:rect r="r" b="b" t="t" l="l"/>
            <a:pathLst>
              <a:path h="1003472" w="6371250">
                <a:moveTo>
                  <a:pt x="0" y="0"/>
                </a:moveTo>
                <a:lnTo>
                  <a:pt x="6371250" y="0"/>
                </a:lnTo>
                <a:lnTo>
                  <a:pt x="6371250" y="1003472"/>
                </a:lnTo>
                <a:lnTo>
                  <a:pt x="0" y="1003472"/>
                </a:lnTo>
                <a:lnTo>
                  <a:pt x="0" y="0"/>
                </a:lnTo>
                <a:close/>
              </a:path>
            </a:pathLst>
          </a:custGeom>
          <a:blipFill>
            <a:blip r:embed="rId4"/>
            <a:stretch>
              <a:fillRect l="0" t="0" r="0" b="0"/>
            </a:stretch>
          </a:blipFill>
        </p:spPr>
      </p:sp>
      <p:sp>
        <p:nvSpPr>
          <p:cNvPr name="TextBox 7" id="7"/>
          <p:cNvSpPr txBox="true"/>
          <p:nvPr/>
        </p:nvSpPr>
        <p:spPr>
          <a:xfrm rot="0">
            <a:off x="1450142" y="3900193"/>
            <a:ext cx="5528668" cy="3298825"/>
          </a:xfrm>
          <a:prstGeom prst="rect">
            <a:avLst/>
          </a:prstGeom>
        </p:spPr>
        <p:txBody>
          <a:bodyPr anchor="t" rtlCol="false" tIns="0" lIns="0" bIns="0" rIns="0">
            <a:spAutoFit/>
          </a:bodyPr>
          <a:lstStyle/>
          <a:p>
            <a:pPr algn="l" marL="0" indent="0" lvl="0">
              <a:lnSpc>
                <a:spcPts val="2900"/>
              </a:lnSpc>
              <a:spcBef>
                <a:spcPts val="2175"/>
              </a:spcBef>
            </a:pPr>
            <a:r>
              <a:rPr lang="en-US" sz="2000">
                <a:solidFill>
                  <a:srgbClr val="FFFFFF"/>
                </a:solidFill>
                <a:latin typeface="Gotham 2"/>
              </a:rPr>
              <a:t>Lo</a:t>
            </a:r>
            <a:r>
              <a:rPr lang="en-US" sz="2000" u="none">
                <a:solidFill>
                  <a:srgbClr val="FFFFFF"/>
                </a:solidFill>
                <a:latin typeface="Gotham 2"/>
              </a:rPr>
              <a:t>rem ipsum dolor sit amet, consectetur adipiscing elit. Aenean vitae semper enim. Vivamus nec viverra ex. Praesent commodo ac dolor posuere laoreet. Proin at neque vitae erat rhoncus cursus. Fusce at fermentum tellus. Proin ut laoreet enim, vitae consequat metus. Curabitur sed ligula sed orci placerat dignissim. Nullam luctus dui in purus rutrum iaculis. </a:t>
            </a:r>
          </a:p>
        </p:txBody>
      </p:sp>
      <p:sp>
        <p:nvSpPr>
          <p:cNvPr name="TextBox 8" id="8"/>
          <p:cNvSpPr txBox="true"/>
          <p:nvPr/>
        </p:nvSpPr>
        <p:spPr>
          <a:xfrm rot="0">
            <a:off x="1450142" y="2597305"/>
            <a:ext cx="5707574" cy="1224619"/>
          </a:xfrm>
          <a:prstGeom prst="rect">
            <a:avLst/>
          </a:prstGeom>
        </p:spPr>
        <p:txBody>
          <a:bodyPr anchor="t" rtlCol="false" tIns="0" lIns="0" bIns="0" rIns="0">
            <a:spAutoFit/>
          </a:bodyPr>
          <a:lstStyle/>
          <a:p>
            <a:pPr marL="0" indent="0" lvl="0">
              <a:lnSpc>
                <a:spcPts val="8088"/>
              </a:lnSpc>
            </a:pPr>
            <a:r>
              <a:rPr lang="en-US" sz="8088" spc="-202">
                <a:solidFill>
                  <a:srgbClr val="FFFFFF"/>
                </a:solidFill>
                <a:latin typeface="Gotham 3 Bold"/>
              </a:rPr>
              <a:t>Header</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339966"/>
        </a:solidFill>
      </p:bgPr>
    </p:bg>
    <p:spTree>
      <p:nvGrpSpPr>
        <p:cNvPr id="1" name=""/>
        <p:cNvGrpSpPr/>
        <p:nvPr/>
      </p:nvGrpSpPr>
      <p:grpSpPr>
        <a:xfrm>
          <a:off x="0" y="0"/>
          <a:ext cx="0" cy="0"/>
          <a:chOff x="0" y="0"/>
          <a:chExt cx="0" cy="0"/>
        </a:xfrm>
      </p:grpSpPr>
      <p:sp>
        <p:nvSpPr>
          <p:cNvPr name="TextBox 2" id="2"/>
          <p:cNvSpPr txBox="true"/>
          <p:nvPr/>
        </p:nvSpPr>
        <p:spPr>
          <a:xfrm rot="0">
            <a:off x="1395232" y="4444306"/>
            <a:ext cx="15060927" cy="3589685"/>
          </a:xfrm>
          <a:prstGeom prst="rect">
            <a:avLst/>
          </a:prstGeom>
        </p:spPr>
        <p:txBody>
          <a:bodyPr anchor="t" rtlCol="false" tIns="0" lIns="0" bIns="0" rIns="0">
            <a:spAutoFit/>
          </a:bodyPr>
          <a:lstStyle/>
          <a:p>
            <a:pPr algn="l" marL="539748" indent="-269874" lvl="1">
              <a:lnSpc>
                <a:spcPts val="3624"/>
              </a:lnSpc>
              <a:spcBef>
                <a:spcPts val="1357"/>
              </a:spcBef>
              <a:buFont typeface="Arial"/>
              <a:buChar char="•"/>
            </a:pPr>
            <a:r>
              <a:rPr lang="en-US" sz="2499">
                <a:solidFill>
                  <a:srgbClr val="FFFFFF"/>
                </a:solidFill>
                <a:latin typeface="Gotham 2"/>
              </a:rPr>
              <a:t>S</a:t>
            </a:r>
            <a:r>
              <a:rPr lang="en-US" sz="2499" u="none">
                <a:solidFill>
                  <a:srgbClr val="FFFFFF"/>
                </a:solidFill>
                <a:latin typeface="Gotham 2"/>
              </a:rPr>
              <a:t>ed mattis, ipsum vitae pulvinar consectetur, nibh diam rhoncus urna, eu lobortis orci turpis ut nisl. Sed eu sem sit amet felis aliquet facilisis. </a:t>
            </a:r>
          </a:p>
          <a:p>
            <a:pPr algn="l" marL="539748" indent="-269874" lvl="1">
              <a:lnSpc>
                <a:spcPts val="3624"/>
              </a:lnSpc>
              <a:spcBef>
                <a:spcPts val="1357"/>
              </a:spcBef>
              <a:buFont typeface="Arial"/>
              <a:buChar char="•"/>
            </a:pPr>
            <a:r>
              <a:rPr lang="en-US" sz="2499" u="none">
                <a:solidFill>
                  <a:srgbClr val="FFFFFF"/>
                </a:solidFill>
                <a:latin typeface="Gotham 2"/>
              </a:rPr>
              <a:t>Integer non aliquam diam, at mattis tellus. Vivamus sit amet nunc accumsan tellus rhoncus suscipit ut sed lorem. Sed pharetra commodo ante vitae bibendum. Integer blandit arcu sed elementum ullamcorper. </a:t>
            </a:r>
          </a:p>
          <a:p>
            <a:pPr algn="l" marL="539748" indent="-269874" lvl="1">
              <a:lnSpc>
                <a:spcPts val="3624"/>
              </a:lnSpc>
              <a:spcBef>
                <a:spcPts val="1359"/>
              </a:spcBef>
              <a:buFont typeface="Arial"/>
              <a:buChar char="•"/>
            </a:pPr>
            <a:r>
              <a:rPr lang="en-US" sz="2499" u="none">
                <a:solidFill>
                  <a:srgbClr val="FFFFFF"/>
                </a:solidFill>
                <a:latin typeface="Gotham 2"/>
              </a:rPr>
              <a:t>Sed sed dolor eu nisi dapibus sollicitudin eget pulvinar diam. Nulla facilisi. Duis pharetra felis finibus elit porttitor commodo. </a:t>
            </a:r>
          </a:p>
        </p:txBody>
      </p:sp>
      <p:sp>
        <p:nvSpPr>
          <p:cNvPr name="TextBox 3" id="3"/>
          <p:cNvSpPr txBox="true"/>
          <p:nvPr/>
        </p:nvSpPr>
        <p:spPr>
          <a:xfrm rot="0">
            <a:off x="1395232" y="1028700"/>
            <a:ext cx="5707574" cy="1224619"/>
          </a:xfrm>
          <a:prstGeom prst="rect">
            <a:avLst/>
          </a:prstGeom>
        </p:spPr>
        <p:txBody>
          <a:bodyPr anchor="t" rtlCol="false" tIns="0" lIns="0" bIns="0" rIns="0">
            <a:spAutoFit/>
          </a:bodyPr>
          <a:lstStyle/>
          <a:p>
            <a:pPr marL="0" indent="0" lvl="0">
              <a:lnSpc>
                <a:spcPts val="8088"/>
              </a:lnSpc>
            </a:pPr>
            <a:r>
              <a:rPr lang="en-US" sz="8088" spc="-202">
                <a:solidFill>
                  <a:srgbClr val="FFFFFF"/>
                </a:solidFill>
                <a:latin typeface="Gotham 3 Bold"/>
              </a:rPr>
              <a:t>Header</a:t>
            </a:r>
          </a:p>
        </p:txBody>
      </p:sp>
      <p:sp>
        <p:nvSpPr>
          <p:cNvPr name="TextBox 4" id="4"/>
          <p:cNvSpPr txBox="true"/>
          <p:nvPr/>
        </p:nvSpPr>
        <p:spPr>
          <a:xfrm rot="0">
            <a:off x="1395232" y="2639809"/>
            <a:ext cx="7714897" cy="469900"/>
          </a:xfrm>
          <a:prstGeom prst="rect">
            <a:avLst/>
          </a:prstGeom>
        </p:spPr>
        <p:txBody>
          <a:bodyPr anchor="t" rtlCol="false" tIns="0" lIns="0" bIns="0" rIns="0">
            <a:spAutoFit/>
          </a:bodyPr>
          <a:lstStyle/>
          <a:p>
            <a:pPr>
              <a:lnSpc>
                <a:spcPts val="3500"/>
              </a:lnSpc>
            </a:pPr>
            <a:r>
              <a:rPr lang="en-US" sz="2500">
                <a:solidFill>
                  <a:srgbClr val="CAE3E9"/>
                </a:solidFill>
                <a:latin typeface="Gotham 3 Bold"/>
              </a:rPr>
              <a:t>Second Subheader</a:t>
            </a:r>
          </a:p>
        </p:txBody>
      </p:sp>
      <p:sp>
        <p:nvSpPr>
          <p:cNvPr name="TextBox 5" id="5"/>
          <p:cNvSpPr txBox="true"/>
          <p:nvPr/>
        </p:nvSpPr>
        <p:spPr>
          <a:xfrm rot="0">
            <a:off x="1395232" y="3191028"/>
            <a:ext cx="15476496" cy="917575"/>
          </a:xfrm>
          <a:prstGeom prst="rect">
            <a:avLst/>
          </a:prstGeom>
        </p:spPr>
        <p:txBody>
          <a:bodyPr anchor="t" rtlCol="false" tIns="0" lIns="0" bIns="0" rIns="0">
            <a:spAutoFit/>
          </a:bodyPr>
          <a:lstStyle/>
          <a:p>
            <a:pPr>
              <a:lnSpc>
                <a:spcPts val="3499"/>
              </a:lnSpc>
            </a:pPr>
            <a:r>
              <a:rPr lang="en-US" sz="2499">
                <a:solidFill>
                  <a:srgbClr val="FFFFFF"/>
                </a:solidFill>
                <a:latin typeface="Gotham 2"/>
              </a:rPr>
              <a:t>Ut accumsan eros lectus. Vivamus congue faucibus diam, et molestie ligula dictum ullamcorper. Sed venenatis dui eu faucibus. Sed pharetra commodo ante vitae bibendum. </a:t>
            </a:r>
          </a:p>
        </p:txBody>
      </p:sp>
      <p:grpSp>
        <p:nvGrpSpPr>
          <p:cNvPr name="Group 6" id="6"/>
          <p:cNvGrpSpPr/>
          <p:nvPr/>
        </p:nvGrpSpPr>
        <p:grpSpPr>
          <a:xfrm rot="0">
            <a:off x="9616715" y="8606168"/>
            <a:ext cx="7642585" cy="1003472"/>
            <a:chOff x="0" y="0"/>
            <a:chExt cx="10190113" cy="1337963"/>
          </a:xfrm>
        </p:grpSpPr>
        <p:sp>
          <p:nvSpPr>
            <p:cNvPr name="Freeform 7" id="7"/>
            <p:cNvSpPr/>
            <p:nvPr/>
          </p:nvSpPr>
          <p:spPr>
            <a:xfrm flipH="false" flipV="false" rot="0">
              <a:off x="8874946" y="0"/>
              <a:ext cx="1315166" cy="1337963"/>
            </a:xfrm>
            <a:custGeom>
              <a:avLst/>
              <a:gdLst/>
              <a:ahLst/>
              <a:cxnLst/>
              <a:rect r="r" b="b" t="t" l="l"/>
              <a:pathLst>
                <a:path h="1337963" w="1315166">
                  <a:moveTo>
                    <a:pt x="0" y="0"/>
                  </a:moveTo>
                  <a:lnTo>
                    <a:pt x="1315167" y="0"/>
                  </a:lnTo>
                  <a:lnTo>
                    <a:pt x="1315167" y="1337963"/>
                  </a:lnTo>
                  <a:lnTo>
                    <a:pt x="0" y="1337963"/>
                  </a:lnTo>
                  <a:lnTo>
                    <a:pt x="0" y="0"/>
                  </a:lnTo>
                  <a:close/>
                </a:path>
              </a:pathLst>
            </a:custGeom>
            <a:blipFill>
              <a:blip r:embed="rId2"/>
              <a:stretch>
                <a:fillRect l="0" t="0" r="0" b="0"/>
              </a:stretch>
            </a:blipFill>
          </p:spPr>
        </p:sp>
        <p:sp>
          <p:nvSpPr>
            <p:cNvPr name="Freeform 8" id="8"/>
            <p:cNvSpPr/>
            <p:nvPr/>
          </p:nvSpPr>
          <p:spPr>
            <a:xfrm flipH="false" flipV="false" rot="0">
              <a:off x="0" y="0"/>
              <a:ext cx="8495000" cy="1337963"/>
            </a:xfrm>
            <a:custGeom>
              <a:avLst/>
              <a:gdLst/>
              <a:ahLst/>
              <a:cxnLst/>
              <a:rect r="r" b="b" t="t" l="l"/>
              <a:pathLst>
                <a:path h="1337963" w="8495000">
                  <a:moveTo>
                    <a:pt x="0" y="0"/>
                  </a:moveTo>
                  <a:lnTo>
                    <a:pt x="8495000" y="0"/>
                  </a:lnTo>
                  <a:lnTo>
                    <a:pt x="8495000" y="1337963"/>
                  </a:lnTo>
                  <a:lnTo>
                    <a:pt x="0" y="1337963"/>
                  </a:lnTo>
                  <a:lnTo>
                    <a:pt x="0" y="0"/>
                  </a:lnTo>
                  <a:close/>
                </a:path>
              </a:pathLst>
            </a:custGeom>
            <a:blipFill>
              <a:blip r:embed="rId3"/>
              <a:stretch>
                <a:fillRect l="0" t="0" r="0" b="0"/>
              </a:stretch>
            </a:blipFill>
          </p:spPr>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3575113" y="0"/>
            <a:ext cx="4712887" cy="5143500"/>
          </a:xfrm>
          <a:prstGeom prst="rect">
            <a:avLst/>
          </a:prstGeom>
          <a:solidFill>
            <a:srgbClr val="339966"/>
          </a:solidFill>
        </p:spPr>
      </p:sp>
      <p:sp>
        <p:nvSpPr>
          <p:cNvPr name="Freeform 3" id="3"/>
          <p:cNvSpPr/>
          <p:nvPr/>
        </p:nvSpPr>
        <p:spPr>
          <a:xfrm flipH="false" flipV="false" rot="0">
            <a:off x="13390448" y="5143500"/>
            <a:ext cx="4897552" cy="5410901"/>
          </a:xfrm>
          <a:custGeom>
            <a:avLst/>
            <a:gdLst/>
            <a:ahLst/>
            <a:cxnLst/>
            <a:rect r="r" b="b" t="t" l="l"/>
            <a:pathLst>
              <a:path h="5410901" w="4897552">
                <a:moveTo>
                  <a:pt x="0" y="0"/>
                </a:moveTo>
                <a:lnTo>
                  <a:pt x="4897552" y="0"/>
                </a:lnTo>
                <a:lnTo>
                  <a:pt x="4897552" y="5410901"/>
                </a:lnTo>
                <a:lnTo>
                  <a:pt x="0" y="5410901"/>
                </a:lnTo>
                <a:lnTo>
                  <a:pt x="0" y="0"/>
                </a:lnTo>
                <a:close/>
              </a:path>
            </a:pathLst>
          </a:custGeom>
          <a:blipFill>
            <a:blip r:embed="rId2"/>
            <a:stretch>
              <a:fillRect l="-16805" t="0" r="-49021" b="0"/>
            </a:stretch>
          </a:blipFill>
        </p:spPr>
      </p:sp>
      <p:sp>
        <p:nvSpPr>
          <p:cNvPr name="AutoShape 4" id="4"/>
          <p:cNvSpPr/>
          <p:nvPr/>
        </p:nvSpPr>
        <p:spPr>
          <a:xfrm rot="0">
            <a:off x="8862226" y="5143500"/>
            <a:ext cx="4712887" cy="5143500"/>
          </a:xfrm>
          <a:prstGeom prst="rect">
            <a:avLst/>
          </a:prstGeom>
          <a:solidFill>
            <a:srgbClr val="CAE3E9"/>
          </a:solidFill>
        </p:spPr>
      </p:sp>
      <p:sp>
        <p:nvSpPr>
          <p:cNvPr name="Freeform 5" id="5"/>
          <p:cNvSpPr/>
          <p:nvPr/>
        </p:nvSpPr>
        <p:spPr>
          <a:xfrm flipH="false" flipV="false" rot="0">
            <a:off x="8862226" y="-267401"/>
            <a:ext cx="4712887" cy="5410901"/>
          </a:xfrm>
          <a:custGeom>
            <a:avLst/>
            <a:gdLst/>
            <a:ahLst/>
            <a:cxnLst/>
            <a:rect r="r" b="b" t="t" l="l"/>
            <a:pathLst>
              <a:path h="5410901" w="4712887">
                <a:moveTo>
                  <a:pt x="0" y="0"/>
                </a:moveTo>
                <a:lnTo>
                  <a:pt x="4712887" y="0"/>
                </a:lnTo>
                <a:lnTo>
                  <a:pt x="4712887" y="5410901"/>
                </a:lnTo>
                <a:lnTo>
                  <a:pt x="0" y="5410901"/>
                </a:lnTo>
                <a:lnTo>
                  <a:pt x="0" y="0"/>
                </a:lnTo>
                <a:close/>
              </a:path>
            </a:pathLst>
          </a:custGeom>
          <a:blipFill>
            <a:blip r:embed="rId3"/>
            <a:stretch>
              <a:fillRect l="-36108" t="0" r="-36108" b="0"/>
            </a:stretch>
          </a:blipFill>
        </p:spPr>
      </p:sp>
      <p:sp>
        <p:nvSpPr>
          <p:cNvPr name="Freeform 6" id="6"/>
          <p:cNvSpPr/>
          <p:nvPr/>
        </p:nvSpPr>
        <p:spPr>
          <a:xfrm flipH="false" flipV="false" rot="0">
            <a:off x="12962999" y="680413"/>
            <a:ext cx="612114" cy="696573"/>
          </a:xfrm>
          <a:custGeom>
            <a:avLst/>
            <a:gdLst/>
            <a:ahLst/>
            <a:cxnLst/>
            <a:rect r="r" b="b" t="t" l="l"/>
            <a:pathLst>
              <a:path h="696573" w="612114">
                <a:moveTo>
                  <a:pt x="0" y="0"/>
                </a:moveTo>
                <a:lnTo>
                  <a:pt x="612114" y="0"/>
                </a:lnTo>
                <a:lnTo>
                  <a:pt x="612114" y="696574"/>
                </a:lnTo>
                <a:lnTo>
                  <a:pt x="0" y="6965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507908">
            <a:off x="13375719" y="1405301"/>
            <a:ext cx="420061" cy="478021"/>
          </a:xfrm>
          <a:custGeom>
            <a:avLst/>
            <a:gdLst/>
            <a:ahLst/>
            <a:cxnLst/>
            <a:rect r="r" b="b" t="t" l="l"/>
            <a:pathLst>
              <a:path h="478021" w="420061">
                <a:moveTo>
                  <a:pt x="0" y="0"/>
                </a:moveTo>
                <a:lnTo>
                  <a:pt x="420061" y="0"/>
                </a:lnTo>
                <a:lnTo>
                  <a:pt x="420061" y="478021"/>
                </a:lnTo>
                <a:lnTo>
                  <a:pt x="0" y="4780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450142" y="3845335"/>
            <a:ext cx="5707574" cy="3212802"/>
          </a:xfrm>
          <a:prstGeom prst="rect">
            <a:avLst/>
          </a:prstGeom>
        </p:spPr>
        <p:txBody>
          <a:bodyPr anchor="t" rtlCol="false" tIns="0" lIns="0" bIns="0" rIns="0">
            <a:spAutoFit/>
          </a:bodyPr>
          <a:lstStyle/>
          <a:p>
            <a:pPr algn="l" marL="431801" indent="-215900" lvl="1">
              <a:lnSpc>
                <a:spcPts val="2900"/>
              </a:lnSpc>
              <a:spcBef>
                <a:spcPts val="1086"/>
              </a:spcBef>
              <a:buFont typeface="Arial"/>
              <a:buChar char="•"/>
            </a:pPr>
            <a:r>
              <a:rPr lang="en-US" sz="2000">
                <a:solidFill>
                  <a:srgbClr val="37424A"/>
                </a:solidFill>
                <a:latin typeface="Gotham 2"/>
              </a:rPr>
              <a:t>Lo</a:t>
            </a:r>
            <a:r>
              <a:rPr lang="en-US" sz="2000" u="none">
                <a:solidFill>
                  <a:srgbClr val="37424A"/>
                </a:solidFill>
                <a:latin typeface="Gotham 2"/>
              </a:rPr>
              <a:t>rem ipsum dolor sit amet, consectetur adipiscing elit. </a:t>
            </a:r>
          </a:p>
          <a:p>
            <a:pPr algn="l" marL="431801" indent="-215900" lvl="1">
              <a:lnSpc>
                <a:spcPts val="2900"/>
              </a:lnSpc>
              <a:spcBef>
                <a:spcPts val="1086"/>
              </a:spcBef>
              <a:buFont typeface="Arial"/>
              <a:buChar char="•"/>
            </a:pPr>
            <a:r>
              <a:rPr lang="en-US" sz="2000" u="none">
                <a:solidFill>
                  <a:srgbClr val="37424A"/>
                </a:solidFill>
                <a:latin typeface="Gotham 2"/>
              </a:rPr>
              <a:t>Aenean vitae semper enim. Vivamus nec viverra ex. Praesent commodo ac dolor posuere laoreet. </a:t>
            </a:r>
          </a:p>
          <a:p>
            <a:pPr algn="l" marL="431801" indent="-215900" lvl="1">
              <a:lnSpc>
                <a:spcPts val="2900"/>
              </a:lnSpc>
              <a:spcBef>
                <a:spcPts val="1087"/>
              </a:spcBef>
              <a:buFont typeface="Arial"/>
              <a:buChar char="•"/>
            </a:pPr>
            <a:r>
              <a:rPr lang="en-US" sz="2000" u="none">
                <a:solidFill>
                  <a:srgbClr val="37424A"/>
                </a:solidFill>
                <a:latin typeface="Gotham 2"/>
              </a:rPr>
              <a:t>Proin at neque vitae erat rhoncus cursus. Fusce at fermentum tellus. Proin ut laoreet enim, vitae consequat metus. </a:t>
            </a:r>
          </a:p>
        </p:txBody>
      </p:sp>
      <p:sp>
        <p:nvSpPr>
          <p:cNvPr name="TextBox 9" id="9"/>
          <p:cNvSpPr txBox="true"/>
          <p:nvPr/>
        </p:nvSpPr>
        <p:spPr>
          <a:xfrm rot="0">
            <a:off x="1450142" y="2438050"/>
            <a:ext cx="5707574" cy="1224619"/>
          </a:xfrm>
          <a:prstGeom prst="rect">
            <a:avLst/>
          </a:prstGeom>
        </p:spPr>
        <p:txBody>
          <a:bodyPr anchor="t" rtlCol="false" tIns="0" lIns="0" bIns="0" rIns="0">
            <a:spAutoFit/>
          </a:bodyPr>
          <a:lstStyle/>
          <a:p>
            <a:pPr marL="0" indent="0" lvl="0">
              <a:lnSpc>
                <a:spcPts val="8088"/>
              </a:lnSpc>
            </a:pPr>
            <a:r>
              <a:rPr lang="en-US" sz="8088" spc="-202">
                <a:solidFill>
                  <a:srgbClr val="339966"/>
                </a:solidFill>
                <a:latin typeface="Gotham 3 Bold"/>
              </a:rPr>
              <a:t>Header</a:t>
            </a:r>
          </a:p>
        </p:txBody>
      </p:sp>
      <p:sp>
        <p:nvSpPr>
          <p:cNvPr name="TextBox 10" id="10"/>
          <p:cNvSpPr txBox="true"/>
          <p:nvPr/>
        </p:nvSpPr>
        <p:spPr>
          <a:xfrm rot="0">
            <a:off x="9654495" y="6399552"/>
            <a:ext cx="3128348" cy="1851025"/>
          </a:xfrm>
          <a:prstGeom prst="rect">
            <a:avLst/>
          </a:prstGeom>
        </p:spPr>
        <p:txBody>
          <a:bodyPr anchor="t" rtlCol="false" tIns="0" lIns="0" bIns="0" rIns="0">
            <a:spAutoFit/>
          </a:bodyPr>
          <a:lstStyle/>
          <a:p>
            <a:pPr algn="ctr" marL="0" indent="0" lvl="0">
              <a:lnSpc>
                <a:spcPts val="2900"/>
              </a:lnSpc>
              <a:spcBef>
                <a:spcPts val="2175"/>
              </a:spcBef>
            </a:pPr>
            <a:r>
              <a:rPr lang="en-US" sz="2000">
                <a:solidFill>
                  <a:srgbClr val="FFFFFF"/>
                </a:solidFill>
                <a:latin typeface="Gotham 3"/>
              </a:rPr>
              <a:t>"Lo</a:t>
            </a:r>
            <a:r>
              <a:rPr lang="en-US" sz="2000" u="none">
                <a:solidFill>
                  <a:srgbClr val="FFFFFF"/>
                </a:solidFill>
                <a:latin typeface="Gotham 3"/>
              </a:rPr>
              <a:t>rem ipsum dolor sit amet, consectetur adipiscing elit. Aenean vitae semper enim. Vivamus viverra ex."</a:t>
            </a:r>
          </a:p>
        </p:txBody>
      </p:sp>
      <p:sp>
        <p:nvSpPr>
          <p:cNvPr name="TextBox 11" id="11"/>
          <p:cNvSpPr txBox="true"/>
          <p:nvPr/>
        </p:nvSpPr>
        <p:spPr>
          <a:xfrm rot="0">
            <a:off x="9654495" y="8615024"/>
            <a:ext cx="3128348" cy="311150"/>
          </a:xfrm>
          <a:prstGeom prst="rect">
            <a:avLst/>
          </a:prstGeom>
        </p:spPr>
        <p:txBody>
          <a:bodyPr anchor="t" rtlCol="false" tIns="0" lIns="0" bIns="0" rIns="0">
            <a:spAutoFit/>
          </a:bodyPr>
          <a:lstStyle/>
          <a:p>
            <a:pPr algn="ctr" marL="0" indent="0" lvl="0">
              <a:lnSpc>
                <a:spcPts val="2320"/>
              </a:lnSpc>
              <a:spcBef>
                <a:spcPts val="1740"/>
              </a:spcBef>
            </a:pPr>
            <a:r>
              <a:rPr lang="en-US" sz="1600" spc="160">
                <a:solidFill>
                  <a:srgbClr val="FFFFFF"/>
                </a:solidFill>
                <a:latin typeface="Gotham 2"/>
              </a:rPr>
              <a:t>NAME</a:t>
            </a:r>
          </a:p>
        </p:txBody>
      </p:sp>
      <p:sp>
        <p:nvSpPr>
          <p:cNvPr name="TextBox 12" id="12"/>
          <p:cNvSpPr txBox="true"/>
          <p:nvPr/>
        </p:nvSpPr>
        <p:spPr>
          <a:xfrm rot="0">
            <a:off x="14367382" y="3386343"/>
            <a:ext cx="3128348" cy="311150"/>
          </a:xfrm>
          <a:prstGeom prst="rect">
            <a:avLst/>
          </a:prstGeom>
        </p:spPr>
        <p:txBody>
          <a:bodyPr anchor="t" rtlCol="false" tIns="0" lIns="0" bIns="0" rIns="0">
            <a:spAutoFit/>
          </a:bodyPr>
          <a:lstStyle/>
          <a:p>
            <a:pPr algn="ctr" marL="0" indent="0" lvl="0">
              <a:lnSpc>
                <a:spcPts val="2320"/>
              </a:lnSpc>
              <a:spcBef>
                <a:spcPts val="1740"/>
              </a:spcBef>
            </a:pPr>
            <a:r>
              <a:rPr lang="en-US" sz="1600" spc="160">
                <a:solidFill>
                  <a:srgbClr val="FFFFFF"/>
                </a:solidFill>
                <a:latin typeface="Gotham 2"/>
              </a:rPr>
              <a:t>NAME</a:t>
            </a:r>
          </a:p>
        </p:txBody>
      </p:sp>
      <p:sp>
        <p:nvSpPr>
          <p:cNvPr name="TextBox 13" id="13"/>
          <p:cNvSpPr txBox="true"/>
          <p:nvPr/>
        </p:nvSpPr>
        <p:spPr>
          <a:xfrm rot="0">
            <a:off x="14367382" y="1341233"/>
            <a:ext cx="3128348" cy="1851025"/>
          </a:xfrm>
          <a:prstGeom prst="rect">
            <a:avLst/>
          </a:prstGeom>
        </p:spPr>
        <p:txBody>
          <a:bodyPr anchor="t" rtlCol="false" tIns="0" lIns="0" bIns="0" rIns="0">
            <a:spAutoFit/>
          </a:bodyPr>
          <a:lstStyle/>
          <a:p>
            <a:pPr algn="ctr" marL="0" indent="0" lvl="0">
              <a:lnSpc>
                <a:spcPts val="2900"/>
              </a:lnSpc>
              <a:spcBef>
                <a:spcPts val="2175"/>
              </a:spcBef>
            </a:pPr>
            <a:r>
              <a:rPr lang="en-US" sz="2000">
                <a:solidFill>
                  <a:srgbClr val="FFFFFF"/>
                </a:solidFill>
                <a:latin typeface="Gotham 3"/>
              </a:rPr>
              <a:t>"Lo</a:t>
            </a:r>
            <a:r>
              <a:rPr lang="en-US" sz="2000" u="none">
                <a:solidFill>
                  <a:srgbClr val="FFFFFF"/>
                </a:solidFill>
                <a:latin typeface="Gotham 3"/>
              </a:rPr>
              <a:t>rem ipsum dolor sit amet, consectetur adipiscing elit. Aenean vitae semper enim. Vivamus viverra ex."</a:t>
            </a:r>
          </a:p>
        </p:txBody>
      </p:sp>
      <p:sp>
        <p:nvSpPr>
          <p:cNvPr name="Freeform 14" id="14"/>
          <p:cNvSpPr/>
          <p:nvPr/>
        </p:nvSpPr>
        <p:spPr>
          <a:xfrm flipH="false" flipV="false" rot="0">
            <a:off x="1028700" y="8691224"/>
            <a:ext cx="7044796" cy="915823"/>
          </a:xfrm>
          <a:custGeom>
            <a:avLst/>
            <a:gdLst/>
            <a:ahLst/>
            <a:cxnLst/>
            <a:rect r="r" b="b" t="t" l="l"/>
            <a:pathLst>
              <a:path h="915823" w="7044796">
                <a:moveTo>
                  <a:pt x="0" y="0"/>
                </a:moveTo>
                <a:lnTo>
                  <a:pt x="7044796" y="0"/>
                </a:lnTo>
                <a:lnTo>
                  <a:pt x="7044796" y="915823"/>
                </a:lnTo>
                <a:lnTo>
                  <a:pt x="0" y="915823"/>
                </a:lnTo>
                <a:lnTo>
                  <a:pt x="0" y="0"/>
                </a:lnTo>
                <a:close/>
              </a:path>
            </a:pathLst>
          </a:custGeom>
          <a:blipFill>
            <a:blip r:embed="rId6"/>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9144000" y="7569354"/>
            <a:ext cx="7714897" cy="1355725"/>
          </a:xfrm>
          <a:prstGeom prst="rect">
            <a:avLst/>
          </a:prstGeom>
        </p:spPr>
        <p:txBody>
          <a:bodyPr anchor="t" rtlCol="false" tIns="0" lIns="0" bIns="0" rIns="0">
            <a:spAutoFit/>
          </a:bodyPr>
          <a:lstStyle/>
          <a:p>
            <a:pPr>
              <a:lnSpc>
                <a:spcPts val="3499"/>
              </a:lnSpc>
            </a:pPr>
            <a:r>
              <a:rPr lang="en-US" sz="2499">
                <a:solidFill>
                  <a:srgbClr val="37424A"/>
                </a:solidFill>
                <a:latin typeface="Gotham 2"/>
              </a:rPr>
              <a:t>Ut accumsan eros lectus. Vivamus congue faucibus diam, et molestie ligula dictum ullamcorper. Sed venenatis dui eu faucibus.</a:t>
            </a:r>
          </a:p>
        </p:txBody>
      </p:sp>
      <p:sp>
        <p:nvSpPr>
          <p:cNvPr name="Freeform 3" id="3"/>
          <p:cNvSpPr/>
          <p:nvPr/>
        </p:nvSpPr>
        <p:spPr>
          <a:xfrm flipH="false" flipV="false" rot="0">
            <a:off x="16723695" y="8829553"/>
            <a:ext cx="842884" cy="857494"/>
          </a:xfrm>
          <a:custGeom>
            <a:avLst/>
            <a:gdLst/>
            <a:ahLst/>
            <a:cxnLst/>
            <a:rect r="r" b="b" t="t" l="l"/>
            <a:pathLst>
              <a:path h="857494" w="842884">
                <a:moveTo>
                  <a:pt x="0" y="0"/>
                </a:moveTo>
                <a:lnTo>
                  <a:pt x="842884" y="0"/>
                </a:lnTo>
                <a:lnTo>
                  <a:pt x="842884" y="857494"/>
                </a:lnTo>
                <a:lnTo>
                  <a:pt x="0" y="857494"/>
                </a:lnTo>
                <a:lnTo>
                  <a:pt x="0" y="0"/>
                </a:lnTo>
                <a:close/>
              </a:path>
            </a:pathLst>
          </a:custGeom>
          <a:blipFill>
            <a:blip r:embed="rId2"/>
            <a:stretch>
              <a:fillRect l="0" t="-23" r="0" b="-23"/>
            </a:stretch>
          </a:blipFill>
        </p:spPr>
      </p:sp>
      <p:sp>
        <p:nvSpPr>
          <p:cNvPr name="TextBox 4" id="4"/>
          <p:cNvSpPr txBox="true"/>
          <p:nvPr/>
        </p:nvSpPr>
        <p:spPr>
          <a:xfrm rot="0">
            <a:off x="9144000" y="1293147"/>
            <a:ext cx="7714897" cy="469900"/>
          </a:xfrm>
          <a:prstGeom prst="rect">
            <a:avLst/>
          </a:prstGeom>
        </p:spPr>
        <p:txBody>
          <a:bodyPr anchor="t" rtlCol="false" tIns="0" lIns="0" bIns="0" rIns="0">
            <a:spAutoFit/>
          </a:bodyPr>
          <a:lstStyle/>
          <a:p>
            <a:pPr>
              <a:lnSpc>
                <a:spcPts val="3500"/>
              </a:lnSpc>
            </a:pPr>
            <a:r>
              <a:rPr lang="en-US" sz="2500">
                <a:solidFill>
                  <a:srgbClr val="37424A"/>
                </a:solidFill>
                <a:latin typeface="Gotham 3 Bold"/>
              </a:rPr>
              <a:t>Second Subheader</a:t>
            </a:r>
          </a:p>
        </p:txBody>
      </p:sp>
      <p:sp>
        <p:nvSpPr>
          <p:cNvPr name="TextBox 5" id="5"/>
          <p:cNvSpPr txBox="true"/>
          <p:nvPr/>
        </p:nvSpPr>
        <p:spPr>
          <a:xfrm rot="0">
            <a:off x="9144000" y="6869047"/>
            <a:ext cx="7714897" cy="469900"/>
          </a:xfrm>
          <a:prstGeom prst="rect">
            <a:avLst/>
          </a:prstGeom>
        </p:spPr>
        <p:txBody>
          <a:bodyPr anchor="t" rtlCol="false" tIns="0" lIns="0" bIns="0" rIns="0">
            <a:spAutoFit/>
          </a:bodyPr>
          <a:lstStyle/>
          <a:p>
            <a:pPr>
              <a:lnSpc>
                <a:spcPts val="3500"/>
              </a:lnSpc>
            </a:pPr>
            <a:r>
              <a:rPr lang="en-US" sz="2500">
                <a:solidFill>
                  <a:srgbClr val="37424A"/>
                </a:solidFill>
                <a:latin typeface="Gotham 3 Bold"/>
              </a:rPr>
              <a:t>Second Subheader</a:t>
            </a:r>
          </a:p>
        </p:txBody>
      </p:sp>
      <p:sp>
        <p:nvSpPr>
          <p:cNvPr name="TextBox 6" id="6"/>
          <p:cNvSpPr txBox="true"/>
          <p:nvPr/>
        </p:nvSpPr>
        <p:spPr>
          <a:xfrm rot="0">
            <a:off x="9144000" y="4123754"/>
            <a:ext cx="7714897" cy="469900"/>
          </a:xfrm>
          <a:prstGeom prst="rect">
            <a:avLst/>
          </a:prstGeom>
        </p:spPr>
        <p:txBody>
          <a:bodyPr anchor="t" rtlCol="false" tIns="0" lIns="0" bIns="0" rIns="0">
            <a:spAutoFit/>
          </a:bodyPr>
          <a:lstStyle/>
          <a:p>
            <a:pPr>
              <a:lnSpc>
                <a:spcPts val="3500"/>
              </a:lnSpc>
            </a:pPr>
            <a:r>
              <a:rPr lang="en-US" sz="2500">
                <a:solidFill>
                  <a:srgbClr val="37424A"/>
                </a:solidFill>
                <a:latin typeface="Gotham 3 Bold"/>
              </a:rPr>
              <a:t>Second Subheader</a:t>
            </a:r>
          </a:p>
        </p:txBody>
      </p:sp>
      <p:sp>
        <p:nvSpPr>
          <p:cNvPr name="TextBox 7" id="7"/>
          <p:cNvSpPr txBox="true"/>
          <p:nvPr/>
        </p:nvSpPr>
        <p:spPr>
          <a:xfrm rot="0">
            <a:off x="9144000" y="1993455"/>
            <a:ext cx="7714897" cy="1355725"/>
          </a:xfrm>
          <a:prstGeom prst="rect">
            <a:avLst/>
          </a:prstGeom>
        </p:spPr>
        <p:txBody>
          <a:bodyPr anchor="t" rtlCol="false" tIns="0" lIns="0" bIns="0" rIns="0">
            <a:spAutoFit/>
          </a:bodyPr>
          <a:lstStyle/>
          <a:p>
            <a:pPr>
              <a:lnSpc>
                <a:spcPts val="3499"/>
              </a:lnSpc>
            </a:pPr>
            <a:r>
              <a:rPr lang="en-US" sz="2499">
                <a:solidFill>
                  <a:srgbClr val="37424A"/>
                </a:solidFill>
                <a:latin typeface="Gotham 2"/>
              </a:rPr>
              <a:t>Ut accumsan eros lectus. Vivamus congue faucibus diam, et molestie ligula dictum ullamcorper. Sed venenatis dui eu faucibus.</a:t>
            </a:r>
          </a:p>
        </p:txBody>
      </p:sp>
      <p:sp>
        <p:nvSpPr>
          <p:cNvPr name="TextBox 8" id="8"/>
          <p:cNvSpPr txBox="true"/>
          <p:nvPr/>
        </p:nvSpPr>
        <p:spPr>
          <a:xfrm rot="0">
            <a:off x="9144000" y="4733366"/>
            <a:ext cx="7714897" cy="1355725"/>
          </a:xfrm>
          <a:prstGeom prst="rect">
            <a:avLst/>
          </a:prstGeom>
        </p:spPr>
        <p:txBody>
          <a:bodyPr anchor="t" rtlCol="false" tIns="0" lIns="0" bIns="0" rIns="0">
            <a:spAutoFit/>
          </a:bodyPr>
          <a:lstStyle/>
          <a:p>
            <a:pPr>
              <a:lnSpc>
                <a:spcPts val="3499"/>
              </a:lnSpc>
            </a:pPr>
            <a:r>
              <a:rPr lang="en-US" sz="2499">
                <a:solidFill>
                  <a:srgbClr val="37424A"/>
                </a:solidFill>
                <a:latin typeface="Gotham 2"/>
              </a:rPr>
              <a:t>Pellentesque commodo justo non orci volutpat, facilisis pretium velit pretium. Curabitur vel mauris eget odio congue malesuada ac non risus.</a:t>
            </a:r>
          </a:p>
        </p:txBody>
      </p:sp>
      <p:sp>
        <p:nvSpPr>
          <p:cNvPr name="TextBox 9" id="9"/>
          <p:cNvSpPr txBox="true"/>
          <p:nvPr/>
        </p:nvSpPr>
        <p:spPr>
          <a:xfrm rot="0">
            <a:off x="1270835" y="1250285"/>
            <a:ext cx="6830876" cy="1114425"/>
          </a:xfrm>
          <a:prstGeom prst="rect">
            <a:avLst/>
          </a:prstGeom>
        </p:spPr>
        <p:txBody>
          <a:bodyPr anchor="t" rtlCol="false" tIns="0" lIns="0" bIns="0" rIns="0">
            <a:spAutoFit/>
          </a:bodyPr>
          <a:lstStyle/>
          <a:p>
            <a:pPr>
              <a:lnSpc>
                <a:spcPts val="7799"/>
              </a:lnSpc>
            </a:pPr>
            <a:r>
              <a:rPr lang="en-US" sz="6499">
                <a:solidFill>
                  <a:srgbClr val="339966"/>
                </a:solidFill>
                <a:latin typeface="Gotham 1 Bold"/>
              </a:rPr>
              <a:t>Header</a:t>
            </a:r>
          </a:p>
        </p:txBody>
      </p:sp>
      <p:sp>
        <p:nvSpPr>
          <p:cNvPr name="TextBox 10" id="10"/>
          <p:cNvSpPr txBox="true"/>
          <p:nvPr/>
        </p:nvSpPr>
        <p:spPr>
          <a:xfrm rot="0">
            <a:off x="1270835" y="2340897"/>
            <a:ext cx="5300624" cy="409575"/>
          </a:xfrm>
          <a:prstGeom prst="rect">
            <a:avLst/>
          </a:prstGeom>
        </p:spPr>
        <p:txBody>
          <a:bodyPr anchor="t" rtlCol="false" tIns="0" lIns="0" bIns="0" rIns="0">
            <a:spAutoFit/>
          </a:bodyPr>
          <a:lstStyle/>
          <a:p>
            <a:pPr algn="l" marL="0" indent="0" lvl="0">
              <a:lnSpc>
                <a:spcPts val="2880"/>
              </a:lnSpc>
              <a:spcBef>
                <a:spcPct val="0"/>
              </a:spcBef>
            </a:pPr>
            <a:r>
              <a:rPr lang="en-US" sz="2400">
                <a:solidFill>
                  <a:srgbClr val="37424A"/>
                </a:solidFill>
                <a:latin typeface="Gotham 2"/>
              </a:rPr>
              <a:t>SUBHEADER </a:t>
            </a:r>
          </a:p>
        </p:txBody>
      </p:sp>
      <p:grpSp>
        <p:nvGrpSpPr>
          <p:cNvPr name="Group 11" id="11"/>
          <p:cNvGrpSpPr/>
          <p:nvPr/>
        </p:nvGrpSpPr>
        <p:grpSpPr>
          <a:xfrm rot="0">
            <a:off x="1471363" y="6498278"/>
            <a:ext cx="4491969" cy="2426801"/>
            <a:chOff x="0" y="0"/>
            <a:chExt cx="5989292" cy="3235735"/>
          </a:xfrm>
        </p:grpSpPr>
        <p:sp>
          <p:nvSpPr>
            <p:cNvPr name="Freeform 12" id="12"/>
            <p:cNvSpPr/>
            <p:nvPr/>
          </p:nvSpPr>
          <p:spPr>
            <a:xfrm flipH="false" flipV="false" rot="0">
              <a:off x="0" y="349548"/>
              <a:ext cx="2806221" cy="2443381"/>
            </a:xfrm>
            <a:custGeom>
              <a:avLst/>
              <a:gdLst/>
              <a:ahLst/>
              <a:cxnLst/>
              <a:rect r="r" b="b" t="t" l="l"/>
              <a:pathLst>
                <a:path h="2443381" w="2806221">
                  <a:moveTo>
                    <a:pt x="0" y="0"/>
                  </a:moveTo>
                  <a:lnTo>
                    <a:pt x="2806221" y="0"/>
                  </a:lnTo>
                  <a:lnTo>
                    <a:pt x="2806221" y="2443380"/>
                  </a:lnTo>
                  <a:lnTo>
                    <a:pt x="0" y="2443380"/>
                  </a:lnTo>
                  <a:lnTo>
                    <a:pt x="0" y="0"/>
                  </a:lnTo>
                  <a:close/>
                </a:path>
              </a:pathLst>
            </a:custGeom>
            <a:blipFill>
              <a:blip r:embed="rId3"/>
              <a:stretch>
                <a:fillRect l="0" t="0" r="0" b="0"/>
              </a:stretch>
            </a:blipFill>
          </p:spPr>
        </p:sp>
        <p:sp>
          <p:nvSpPr>
            <p:cNvPr name="Freeform 13" id="13"/>
            <p:cNvSpPr/>
            <p:nvPr/>
          </p:nvSpPr>
          <p:spPr>
            <a:xfrm flipH="false" flipV="false" rot="0">
              <a:off x="3588671" y="349548"/>
              <a:ext cx="2400621" cy="2443381"/>
            </a:xfrm>
            <a:custGeom>
              <a:avLst/>
              <a:gdLst/>
              <a:ahLst/>
              <a:cxnLst/>
              <a:rect r="r" b="b" t="t" l="l"/>
              <a:pathLst>
                <a:path h="2443381" w="2400621">
                  <a:moveTo>
                    <a:pt x="0" y="0"/>
                  </a:moveTo>
                  <a:lnTo>
                    <a:pt x="2400621" y="0"/>
                  </a:lnTo>
                  <a:lnTo>
                    <a:pt x="2400621" y="2443380"/>
                  </a:lnTo>
                  <a:lnTo>
                    <a:pt x="0" y="2443380"/>
                  </a:lnTo>
                  <a:lnTo>
                    <a:pt x="0" y="0"/>
                  </a:lnTo>
                  <a:close/>
                </a:path>
              </a:pathLst>
            </a:custGeom>
            <a:blipFill>
              <a:blip r:embed="rId4"/>
              <a:stretch>
                <a:fillRect l="0" t="0" r="0" b="0"/>
              </a:stretch>
            </a:blipFill>
          </p:spPr>
        </p:sp>
        <p:sp>
          <p:nvSpPr>
            <p:cNvPr name="AutoShape 14" id="14"/>
            <p:cNvSpPr/>
            <p:nvPr/>
          </p:nvSpPr>
          <p:spPr>
            <a:xfrm rot="-5400000">
              <a:off x="1672766" y="1592468"/>
              <a:ext cx="3235735" cy="0"/>
            </a:xfrm>
            <a:prstGeom prst="line">
              <a:avLst/>
            </a:prstGeom>
            <a:ln cap="rnd" w="50800">
              <a:solidFill>
                <a:srgbClr val="37424A"/>
              </a:solidFill>
              <a:prstDash val="solid"/>
              <a:headEnd type="none" len="sm" w="sm"/>
              <a:tailEnd type="none" len="sm" w="sm"/>
            </a:ln>
          </p:spPr>
        </p:sp>
      </p:grpSp>
    </p:spTree>
  </p:cSld>
  <p:clrMapOvr>
    <a:masterClrMapping/>
  </p:clrMapOvr>
</p:sld>
</file>

<file path=ppt/slides/slide3.xml><?xml version="1.0" encoding="utf-8"?>
<p:sld xmlns:p="http://schemas.openxmlformats.org/presentationml/2006/main" xmlns:a="http://schemas.openxmlformats.org/drawingml/2006/main">
  <p:cSld>
    <p:bg>
      <p:bgPr>
        <a:solidFill>
          <a:srgbClr val="CAE3E9"/>
        </a:solidFill>
      </p:bgPr>
    </p:bg>
    <p:spTree>
      <p:nvGrpSpPr>
        <p:cNvPr id="1" name=""/>
        <p:cNvGrpSpPr/>
        <p:nvPr/>
      </p:nvGrpSpPr>
      <p:grpSpPr>
        <a:xfrm>
          <a:off x="0" y="0"/>
          <a:ext cx="0" cy="0"/>
          <a:chOff x="0" y="0"/>
          <a:chExt cx="0" cy="0"/>
        </a:xfrm>
      </p:grpSpPr>
      <p:sp>
        <p:nvSpPr>
          <p:cNvPr name="TextBox 2" id="2"/>
          <p:cNvSpPr txBox="true"/>
          <p:nvPr/>
        </p:nvSpPr>
        <p:spPr>
          <a:xfrm rot="0">
            <a:off x="3800227" y="2509996"/>
            <a:ext cx="10687546" cy="617096"/>
          </a:xfrm>
          <a:prstGeom prst="rect">
            <a:avLst/>
          </a:prstGeom>
        </p:spPr>
        <p:txBody>
          <a:bodyPr anchor="t" rtlCol="false" tIns="0" lIns="0" bIns="0" rIns="0">
            <a:spAutoFit/>
          </a:bodyPr>
          <a:lstStyle/>
          <a:p>
            <a:pPr algn="ctr">
              <a:lnSpc>
                <a:spcPts val="5065"/>
              </a:lnSpc>
            </a:pPr>
            <a:r>
              <a:rPr lang="en-US" sz="3618">
                <a:solidFill>
                  <a:srgbClr val="000000"/>
                </a:solidFill>
                <a:latin typeface="Garet"/>
              </a:rPr>
              <a:t>Montana 4-H Volunteer Orientation Modules</a:t>
            </a:r>
          </a:p>
        </p:txBody>
      </p:sp>
      <p:sp>
        <p:nvSpPr>
          <p:cNvPr name="TextBox 3" id="3"/>
          <p:cNvSpPr txBox="true"/>
          <p:nvPr/>
        </p:nvSpPr>
        <p:spPr>
          <a:xfrm rot="0">
            <a:off x="6768193" y="1726775"/>
            <a:ext cx="4751614" cy="617096"/>
          </a:xfrm>
          <a:prstGeom prst="rect">
            <a:avLst/>
          </a:prstGeom>
        </p:spPr>
        <p:txBody>
          <a:bodyPr anchor="t" rtlCol="false" tIns="0" lIns="0" bIns="0" rIns="0">
            <a:spAutoFit/>
          </a:bodyPr>
          <a:lstStyle/>
          <a:p>
            <a:pPr algn="ctr">
              <a:lnSpc>
                <a:spcPts val="5065"/>
              </a:lnSpc>
            </a:pPr>
            <a:r>
              <a:rPr lang="en-US" sz="3618">
                <a:solidFill>
                  <a:srgbClr val="000000"/>
                </a:solidFill>
                <a:latin typeface="Garet Bold"/>
              </a:rPr>
              <a:t>8:00AM - 9:30 AM</a:t>
            </a:r>
          </a:p>
        </p:txBody>
      </p:sp>
      <p:sp>
        <p:nvSpPr>
          <p:cNvPr name="TextBox 4" id="4"/>
          <p:cNvSpPr txBox="true"/>
          <p:nvPr/>
        </p:nvSpPr>
        <p:spPr>
          <a:xfrm rot="0">
            <a:off x="4461705" y="563535"/>
            <a:ext cx="9364590" cy="844605"/>
          </a:xfrm>
          <a:prstGeom prst="rect">
            <a:avLst/>
          </a:prstGeom>
        </p:spPr>
        <p:txBody>
          <a:bodyPr anchor="t" rtlCol="false" tIns="0" lIns="0" bIns="0" rIns="0">
            <a:spAutoFit/>
          </a:bodyPr>
          <a:lstStyle/>
          <a:p>
            <a:pPr algn="ctr">
              <a:lnSpc>
                <a:spcPts val="7068"/>
              </a:lnSpc>
            </a:pPr>
            <a:r>
              <a:rPr lang="en-US" sz="5049">
                <a:solidFill>
                  <a:srgbClr val="FFA02F"/>
                </a:solidFill>
                <a:latin typeface="Garet Bold"/>
              </a:rPr>
              <a:t>Volunteer Training Agenda</a:t>
            </a:r>
          </a:p>
        </p:txBody>
      </p:sp>
      <p:sp>
        <p:nvSpPr>
          <p:cNvPr name="TextBox 5" id="5"/>
          <p:cNvSpPr txBox="true"/>
          <p:nvPr/>
        </p:nvSpPr>
        <p:spPr>
          <a:xfrm rot="0">
            <a:off x="5254412" y="4475067"/>
            <a:ext cx="7779177" cy="617096"/>
          </a:xfrm>
          <a:prstGeom prst="rect">
            <a:avLst/>
          </a:prstGeom>
        </p:spPr>
        <p:txBody>
          <a:bodyPr anchor="t" rtlCol="false" tIns="0" lIns="0" bIns="0" rIns="0">
            <a:spAutoFit/>
          </a:bodyPr>
          <a:lstStyle/>
          <a:p>
            <a:pPr algn="ctr">
              <a:lnSpc>
                <a:spcPts val="5065"/>
              </a:lnSpc>
            </a:pPr>
            <a:r>
              <a:rPr lang="en-US" sz="3618">
                <a:solidFill>
                  <a:srgbClr val="000000"/>
                </a:solidFill>
                <a:latin typeface="Garet"/>
              </a:rPr>
              <a:t>Tools for a Successful 4-H Year</a:t>
            </a:r>
          </a:p>
        </p:txBody>
      </p:sp>
      <p:sp>
        <p:nvSpPr>
          <p:cNvPr name="TextBox 6" id="6"/>
          <p:cNvSpPr txBox="true"/>
          <p:nvPr/>
        </p:nvSpPr>
        <p:spPr>
          <a:xfrm rot="0">
            <a:off x="6768193" y="3665968"/>
            <a:ext cx="4751614" cy="617096"/>
          </a:xfrm>
          <a:prstGeom prst="rect">
            <a:avLst/>
          </a:prstGeom>
        </p:spPr>
        <p:txBody>
          <a:bodyPr anchor="t" rtlCol="false" tIns="0" lIns="0" bIns="0" rIns="0">
            <a:spAutoFit/>
          </a:bodyPr>
          <a:lstStyle/>
          <a:p>
            <a:pPr algn="ctr">
              <a:lnSpc>
                <a:spcPts val="5065"/>
              </a:lnSpc>
            </a:pPr>
            <a:r>
              <a:rPr lang="en-US" sz="3618">
                <a:solidFill>
                  <a:srgbClr val="000000"/>
                </a:solidFill>
                <a:latin typeface="Garet Bold"/>
              </a:rPr>
              <a:t>9:30 AM - 10:15 AM</a:t>
            </a:r>
          </a:p>
        </p:txBody>
      </p:sp>
      <p:sp>
        <p:nvSpPr>
          <p:cNvPr name="TextBox 7" id="7"/>
          <p:cNvSpPr txBox="true"/>
          <p:nvPr/>
        </p:nvSpPr>
        <p:spPr>
          <a:xfrm rot="0">
            <a:off x="5255150" y="6440138"/>
            <a:ext cx="7777701" cy="617096"/>
          </a:xfrm>
          <a:prstGeom prst="rect">
            <a:avLst/>
          </a:prstGeom>
        </p:spPr>
        <p:txBody>
          <a:bodyPr anchor="t" rtlCol="false" tIns="0" lIns="0" bIns="0" rIns="0">
            <a:spAutoFit/>
          </a:bodyPr>
          <a:lstStyle/>
          <a:p>
            <a:pPr algn="ctr">
              <a:lnSpc>
                <a:spcPts val="5065"/>
              </a:lnSpc>
            </a:pPr>
            <a:r>
              <a:rPr lang="en-US" sz="3618">
                <a:solidFill>
                  <a:srgbClr val="000000"/>
                </a:solidFill>
                <a:latin typeface="Garet"/>
              </a:rPr>
              <a:t>Navigating Record Books</a:t>
            </a:r>
          </a:p>
        </p:txBody>
      </p:sp>
      <p:sp>
        <p:nvSpPr>
          <p:cNvPr name="TextBox 8" id="8"/>
          <p:cNvSpPr txBox="true"/>
          <p:nvPr/>
        </p:nvSpPr>
        <p:spPr>
          <a:xfrm rot="0">
            <a:off x="6768193" y="5631039"/>
            <a:ext cx="4751614" cy="617096"/>
          </a:xfrm>
          <a:prstGeom prst="rect">
            <a:avLst/>
          </a:prstGeom>
        </p:spPr>
        <p:txBody>
          <a:bodyPr anchor="t" rtlCol="false" tIns="0" lIns="0" bIns="0" rIns="0">
            <a:spAutoFit/>
          </a:bodyPr>
          <a:lstStyle/>
          <a:p>
            <a:pPr algn="ctr">
              <a:lnSpc>
                <a:spcPts val="5065"/>
              </a:lnSpc>
            </a:pPr>
            <a:r>
              <a:rPr lang="en-US" sz="3618">
                <a:solidFill>
                  <a:srgbClr val="000000"/>
                </a:solidFill>
                <a:latin typeface="Garet Bold"/>
              </a:rPr>
              <a:t>10:30 AM - 11:15 AM</a:t>
            </a:r>
          </a:p>
        </p:txBody>
      </p:sp>
      <p:sp>
        <p:nvSpPr>
          <p:cNvPr name="TextBox 9" id="9"/>
          <p:cNvSpPr txBox="true"/>
          <p:nvPr/>
        </p:nvSpPr>
        <p:spPr>
          <a:xfrm rot="0">
            <a:off x="3186852" y="8409564"/>
            <a:ext cx="11914296" cy="645961"/>
          </a:xfrm>
          <a:prstGeom prst="rect">
            <a:avLst/>
          </a:prstGeom>
        </p:spPr>
        <p:txBody>
          <a:bodyPr anchor="t" rtlCol="false" tIns="0" lIns="0" bIns="0" rIns="0">
            <a:spAutoFit/>
          </a:bodyPr>
          <a:lstStyle/>
          <a:p>
            <a:pPr algn="ctr">
              <a:lnSpc>
                <a:spcPts val="5310"/>
              </a:lnSpc>
            </a:pPr>
            <a:r>
              <a:rPr lang="en-US" sz="3793">
                <a:solidFill>
                  <a:srgbClr val="000000"/>
                </a:solidFill>
                <a:latin typeface="Garet"/>
              </a:rPr>
              <a:t>Promoting &amp; Preparing for County Contests</a:t>
            </a:r>
          </a:p>
        </p:txBody>
      </p:sp>
      <p:sp>
        <p:nvSpPr>
          <p:cNvPr name="TextBox 10" id="10"/>
          <p:cNvSpPr txBox="true"/>
          <p:nvPr/>
        </p:nvSpPr>
        <p:spPr>
          <a:xfrm rot="0">
            <a:off x="6768193" y="7600159"/>
            <a:ext cx="4751614" cy="617096"/>
          </a:xfrm>
          <a:prstGeom prst="rect">
            <a:avLst/>
          </a:prstGeom>
        </p:spPr>
        <p:txBody>
          <a:bodyPr anchor="t" rtlCol="false" tIns="0" lIns="0" bIns="0" rIns="0">
            <a:spAutoFit/>
          </a:bodyPr>
          <a:lstStyle/>
          <a:p>
            <a:pPr algn="ctr">
              <a:lnSpc>
                <a:spcPts val="5065"/>
              </a:lnSpc>
            </a:pPr>
            <a:r>
              <a:rPr lang="en-US" sz="3618">
                <a:solidFill>
                  <a:srgbClr val="000000"/>
                </a:solidFill>
                <a:latin typeface="Garet Bold"/>
              </a:rPr>
              <a:t>11:20 AM - 12:00 PM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339966"/>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alphaModFix amt="17000"/>
            </a:blip>
            <a:srcRect l="0" t="7786" r="0" b="7786"/>
            <a:stretch>
              <a:fillRect/>
            </a:stretch>
          </p:blipFill>
          <p:spPr>
            <a:xfrm flipH="false" flipV="false">
              <a:off x="0" y="0"/>
              <a:ext cx="24384000" cy="13716000"/>
            </a:xfrm>
            <a:prstGeom prst="rect">
              <a:avLst/>
            </a:prstGeom>
          </p:spPr>
        </p:pic>
      </p:grpSp>
      <p:sp>
        <p:nvSpPr>
          <p:cNvPr name="Freeform 4" id="4"/>
          <p:cNvSpPr/>
          <p:nvPr/>
        </p:nvSpPr>
        <p:spPr>
          <a:xfrm flipH="false" flipV="false" rot="0">
            <a:off x="8534530" y="2587847"/>
            <a:ext cx="1218939" cy="1240067"/>
          </a:xfrm>
          <a:custGeom>
            <a:avLst/>
            <a:gdLst/>
            <a:ahLst/>
            <a:cxnLst/>
            <a:rect r="r" b="b" t="t" l="l"/>
            <a:pathLst>
              <a:path h="1240067" w="1218939">
                <a:moveTo>
                  <a:pt x="0" y="0"/>
                </a:moveTo>
                <a:lnTo>
                  <a:pt x="1218940" y="0"/>
                </a:lnTo>
                <a:lnTo>
                  <a:pt x="1218940" y="1240068"/>
                </a:lnTo>
                <a:lnTo>
                  <a:pt x="0" y="1240068"/>
                </a:lnTo>
                <a:lnTo>
                  <a:pt x="0" y="0"/>
                </a:lnTo>
                <a:close/>
              </a:path>
            </a:pathLst>
          </a:custGeom>
          <a:blipFill>
            <a:blip r:embed="rId3"/>
            <a:stretch>
              <a:fillRect l="0" t="0" r="0" b="0"/>
            </a:stretch>
          </a:blipFill>
        </p:spPr>
      </p:sp>
      <p:sp>
        <p:nvSpPr>
          <p:cNvPr name="TextBox 5" id="5"/>
          <p:cNvSpPr txBox="true"/>
          <p:nvPr/>
        </p:nvSpPr>
        <p:spPr>
          <a:xfrm rot="0">
            <a:off x="0" y="4471987"/>
            <a:ext cx="18288000" cy="1200150"/>
          </a:xfrm>
          <a:prstGeom prst="rect">
            <a:avLst/>
          </a:prstGeom>
        </p:spPr>
        <p:txBody>
          <a:bodyPr anchor="t" rtlCol="false" tIns="0" lIns="0" bIns="0" rIns="0">
            <a:spAutoFit/>
          </a:bodyPr>
          <a:lstStyle/>
          <a:p>
            <a:pPr algn="ctr">
              <a:lnSpc>
                <a:spcPts val="8399"/>
              </a:lnSpc>
            </a:pPr>
            <a:r>
              <a:rPr lang="en-US" sz="6999">
                <a:solidFill>
                  <a:srgbClr val="FFFFFF"/>
                </a:solidFill>
                <a:latin typeface="Gotham 1 Bold"/>
              </a:rPr>
              <a:t>Tools for a Successful 4-H Year</a:t>
            </a:r>
          </a:p>
        </p:txBody>
      </p:sp>
      <p:sp>
        <p:nvSpPr>
          <p:cNvPr name="TextBox 6" id="6"/>
          <p:cNvSpPr txBox="true"/>
          <p:nvPr/>
        </p:nvSpPr>
        <p:spPr>
          <a:xfrm rot="0">
            <a:off x="4771719" y="5810512"/>
            <a:ext cx="8744562" cy="476250"/>
          </a:xfrm>
          <a:prstGeom prst="rect">
            <a:avLst/>
          </a:prstGeom>
        </p:spPr>
        <p:txBody>
          <a:bodyPr anchor="t" rtlCol="false" tIns="0" lIns="0" bIns="0" rIns="0">
            <a:spAutoFit/>
          </a:bodyPr>
          <a:lstStyle/>
          <a:p>
            <a:pPr algn="ctr" marL="0" indent="0" lvl="0">
              <a:lnSpc>
                <a:spcPts val="3360"/>
              </a:lnSpc>
              <a:spcBef>
                <a:spcPct val="0"/>
              </a:spcBef>
            </a:pPr>
            <a:r>
              <a:rPr lang="en-US" sz="2800">
                <a:solidFill>
                  <a:srgbClr val="FFFFFF"/>
                </a:solidFill>
                <a:latin typeface="Gotham 2"/>
              </a:rPr>
              <a:t>GALLATIN COUNTY 4-H</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5400000">
            <a:off x="6923666" y="-1917078"/>
            <a:ext cx="9552" cy="11799484"/>
          </a:xfrm>
          <a:prstGeom prst="rect">
            <a:avLst/>
          </a:prstGeom>
          <a:solidFill>
            <a:srgbClr val="37424A">
              <a:alpha val="19608"/>
            </a:srgbClr>
          </a:solidFill>
        </p:spPr>
      </p:sp>
      <p:sp>
        <p:nvSpPr>
          <p:cNvPr name="AutoShape 3" id="3"/>
          <p:cNvSpPr/>
          <p:nvPr/>
        </p:nvSpPr>
        <p:spPr>
          <a:xfrm rot="-5400000">
            <a:off x="6900452" y="-279764"/>
            <a:ext cx="9525" cy="11845939"/>
          </a:xfrm>
          <a:prstGeom prst="rect">
            <a:avLst/>
          </a:prstGeom>
          <a:solidFill>
            <a:srgbClr val="37424A">
              <a:alpha val="19608"/>
            </a:srgbClr>
          </a:solidFill>
        </p:spPr>
      </p:sp>
      <p:sp>
        <p:nvSpPr>
          <p:cNvPr name="Freeform 4" id="4"/>
          <p:cNvSpPr/>
          <p:nvPr/>
        </p:nvSpPr>
        <p:spPr>
          <a:xfrm flipH="false" flipV="false" rot="0">
            <a:off x="2938511" y="8036045"/>
            <a:ext cx="1795043" cy="1795043"/>
          </a:xfrm>
          <a:custGeom>
            <a:avLst/>
            <a:gdLst/>
            <a:ahLst/>
            <a:cxnLst/>
            <a:rect r="r" b="b" t="t" l="l"/>
            <a:pathLst>
              <a:path h="1795043" w="1795043">
                <a:moveTo>
                  <a:pt x="0" y="0"/>
                </a:moveTo>
                <a:lnTo>
                  <a:pt x="1795042" y="0"/>
                </a:lnTo>
                <a:lnTo>
                  <a:pt x="1795042" y="1795043"/>
                </a:lnTo>
                <a:lnTo>
                  <a:pt x="0" y="1795043"/>
                </a:lnTo>
                <a:lnTo>
                  <a:pt x="0" y="0"/>
                </a:lnTo>
                <a:close/>
              </a:path>
            </a:pathLst>
          </a:custGeom>
          <a:blipFill>
            <a:blip r:embed="rId2"/>
            <a:stretch>
              <a:fillRect l="0" t="0" r="0" b="0"/>
            </a:stretch>
          </a:blipFill>
        </p:spPr>
      </p:sp>
      <p:sp>
        <p:nvSpPr>
          <p:cNvPr name="Freeform 5" id="5"/>
          <p:cNvSpPr/>
          <p:nvPr/>
        </p:nvSpPr>
        <p:spPr>
          <a:xfrm flipH="false" flipV="false" rot="0">
            <a:off x="1028700" y="8520550"/>
            <a:ext cx="1220920" cy="1220920"/>
          </a:xfrm>
          <a:custGeom>
            <a:avLst/>
            <a:gdLst/>
            <a:ahLst/>
            <a:cxnLst/>
            <a:rect r="r" b="b" t="t" l="l"/>
            <a:pathLst>
              <a:path h="1220920" w="1220920">
                <a:moveTo>
                  <a:pt x="0" y="0"/>
                </a:moveTo>
                <a:lnTo>
                  <a:pt x="1220920" y="0"/>
                </a:lnTo>
                <a:lnTo>
                  <a:pt x="1220920" y="1220920"/>
                </a:lnTo>
                <a:lnTo>
                  <a:pt x="0" y="1220920"/>
                </a:lnTo>
                <a:lnTo>
                  <a:pt x="0" y="0"/>
                </a:lnTo>
                <a:close/>
              </a:path>
            </a:pathLst>
          </a:custGeom>
          <a:blipFill>
            <a:blip r:embed="rId3"/>
            <a:stretch>
              <a:fillRect l="0" t="0" r="0" b="0"/>
            </a:stretch>
          </a:blipFill>
        </p:spPr>
      </p:sp>
      <p:sp>
        <p:nvSpPr>
          <p:cNvPr name="AutoShape 6" id="6"/>
          <p:cNvSpPr/>
          <p:nvPr/>
        </p:nvSpPr>
        <p:spPr>
          <a:xfrm rot="-5400000">
            <a:off x="6876330" y="1741291"/>
            <a:ext cx="9525" cy="11894183"/>
          </a:xfrm>
          <a:prstGeom prst="rect">
            <a:avLst/>
          </a:prstGeom>
          <a:solidFill>
            <a:srgbClr val="37424A">
              <a:alpha val="19608"/>
            </a:srgbClr>
          </a:solidFill>
        </p:spPr>
      </p:sp>
      <p:sp>
        <p:nvSpPr>
          <p:cNvPr name="Freeform 7" id="7"/>
          <p:cNvSpPr/>
          <p:nvPr/>
        </p:nvSpPr>
        <p:spPr>
          <a:xfrm flipH="false" flipV="false" rot="0">
            <a:off x="14698545" y="5386798"/>
            <a:ext cx="2258200" cy="2258200"/>
          </a:xfrm>
          <a:custGeom>
            <a:avLst/>
            <a:gdLst/>
            <a:ahLst/>
            <a:cxnLst/>
            <a:rect r="r" b="b" t="t" l="l"/>
            <a:pathLst>
              <a:path h="2258200" w="2258200">
                <a:moveTo>
                  <a:pt x="0" y="0"/>
                </a:moveTo>
                <a:lnTo>
                  <a:pt x="2258200" y="0"/>
                </a:lnTo>
                <a:lnTo>
                  <a:pt x="2258200" y="2258200"/>
                </a:lnTo>
                <a:lnTo>
                  <a:pt x="0" y="2258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4698545" y="3048838"/>
            <a:ext cx="1848843" cy="2465125"/>
          </a:xfrm>
          <a:custGeom>
            <a:avLst/>
            <a:gdLst/>
            <a:ahLst/>
            <a:cxnLst/>
            <a:rect r="r" b="b" t="t" l="l"/>
            <a:pathLst>
              <a:path h="2465125" w="1848843">
                <a:moveTo>
                  <a:pt x="0" y="0"/>
                </a:moveTo>
                <a:lnTo>
                  <a:pt x="1848844" y="0"/>
                </a:lnTo>
                <a:lnTo>
                  <a:pt x="1848844" y="2465125"/>
                </a:lnTo>
                <a:lnTo>
                  <a:pt x="0" y="2465125"/>
                </a:lnTo>
                <a:lnTo>
                  <a:pt x="0" y="0"/>
                </a:lnTo>
                <a:close/>
              </a:path>
            </a:pathLst>
          </a:custGeom>
          <a:blipFill>
            <a:blip r:embed="rId6"/>
            <a:stretch>
              <a:fillRect l="0" t="0" r="0" b="0"/>
            </a:stretch>
          </a:blipFill>
        </p:spPr>
      </p:sp>
      <p:sp>
        <p:nvSpPr>
          <p:cNvPr name="Freeform 9" id="9"/>
          <p:cNvSpPr/>
          <p:nvPr/>
        </p:nvSpPr>
        <p:spPr>
          <a:xfrm flipH="false" flipV="false" rot="0">
            <a:off x="7717106" y="8434825"/>
            <a:ext cx="4470921" cy="1124941"/>
          </a:xfrm>
          <a:custGeom>
            <a:avLst/>
            <a:gdLst/>
            <a:ahLst/>
            <a:cxnLst/>
            <a:rect r="r" b="b" t="t" l="l"/>
            <a:pathLst>
              <a:path h="1124941" w="4470921">
                <a:moveTo>
                  <a:pt x="0" y="0"/>
                </a:moveTo>
                <a:lnTo>
                  <a:pt x="4470921" y="0"/>
                </a:lnTo>
                <a:lnTo>
                  <a:pt x="4470921" y="1124942"/>
                </a:lnTo>
                <a:lnTo>
                  <a:pt x="0" y="1124942"/>
                </a:lnTo>
                <a:lnTo>
                  <a:pt x="0" y="0"/>
                </a:lnTo>
                <a:close/>
              </a:path>
            </a:pathLst>
          </a:custGeom>
          <a:blipFill>
            <a:blip r:embed="rId7"/>
            <a:stretch>
              <a:fillRect l="0" t="0" r="0" b="0"/>
            </a:stretch>
          </a:blipFill>
        </p:spPr>
      </p:sp>
      <p:sp>
        <p:nvSpPr>
          <p:cNvPr name="TextBox 10" id="10"/>
          <p:cNvSpPr txBox="true"/>
          <p:nvPr/>
        </p:nvSpPr>
        <p:spPr>
          <a:xfrm rot="0">
            <a:off x="800104" y="796656"/>
            <a:ext cx="16077381" cy="1231900"/>
          </a:xfrm>
          <a:prstGeom prst="rect">
            <a:avLst/>
          </a:prstGeom>
        </p:spPr>
        <p:txBody>
          <a:bodyPr anchor="t" rtlCol="false" tIns="0" lIns="0" bIns="0" rIns="0">
            <a:spAutoFit/>
          </a:bodyPr>
          <a:lstStyle/>
          <a:p>
            <a:pPr marL="0" indent="0" lvl="0">
              <a:lnSpc>
                <a:spcPts val="8000"/>
              </a:lnSpc>
            </a:pPr>
            <a:r>
              <a:rPr lang="en-US" sz="8000" spc="-200">
                <a:solidFill>
                  <a:srgbClr val="339966"/>
                </a:solidFill>
                <a:latin typeface="Gotham 3 Bold"/>
              </a:rPr>
              <a:t>Where to Find 4-H Information</a:t>
            </a:r>
          </a:p>
        </p:txBody>
      </p:sp>
      <p:sp>
        <p:nvSpPr>
          <p:cNvPr name="TextBox 11" id="11"/>
          <p:cNvSpPr txBox="true"/>
          <p:nvPr/>
        </p:nvSpPr>
        <p:spPr>
          <a:xfrm rot="0">
            <a:off x="1028700" y="4043910"/>
            <a:ext cx="2853787" cy="408305"/>
          </a:xfrm>
          <a:prstGeom prst="rect">
            <a:avLst/>
          </a:prstGeom>
        </p:spPr>
        <p:txBody>
          <a:bodyPr anchor="t" rtlCol="false" tIns="0" lIns="0" bIns="0" rIns="0">
            <a:spAutoFit/>
          </a:bodyPr>
          <a:lstStyle/>
          <a:p>
            <a:pPr>
              <a:lnSpc>
                <a:spcPts val="3219"/>
              </a:lnSpc>
            </a:pPr>
            <a:r>
              <a:rPr lang="en-US" sz="2299">
                <a:solidFill>
                  <a:srgbClr val="37424A"/>
                </a:solidFill>
                <a:latin typeface="Arimo Bold"/>
              </a:rPr>
              <a:t>Email Listserv</a:t>
            </a:r>
          </a:p>
        </p:txBody>
      </p:sp>
      <p:sp>
        <p:nvSpPr>
          <p:cNvPr name="TextBox 12" id="12"/>
          <p:cNvSpPr txBox="true"/>
          <p:nvPr/>
        </p:nvSpPr>
        <p:spPr>
          <a:xfrm rot="0">
            <a:off x="982245" y="5790843"/>
            <a:ext cx="2853787" cy="408305"/>
          </a:xfrm>
          <a:prstGeom prst="rect">
            <a:avLst/>
          </a:prstGeom>
        </p:spPr>
        <p:txBody>
          <a:bodyPr anchor="t" rtlCol="false" tIns="0" lIns="0" bIns="0" rIns="0">
            <a:spAutoFit/>
          </a:bodyPr>
          <a:lstStyle/>
          <a:p>
            <a:pPr>
              <a:lnSpc>
                <a:spcPts val="3219"/>
              </a:lnSpc>
            </a:pPr>
            <a:r>
              <a:rPr lang="en-US" sz="2299" u="sng">
                <a:solidFill>
                  <a:srgbClr val="37424A"/>
                </a:solidFill>
                <a:latin typeface="Arimo Bold"/>
                <a:hlinkClick r:id="rId8" tooltip="https://www.montana.edu/extension/gallatin/4hnewsletters.html"/>
              </a:rPr>
              <a:t>Monthly Newsletter</a:t>
            </a:r>
          </a:p>
        </p:txBody>
      </p:sp>
      <p:sp>
        <p:nvSpPr>
          <p:cNvPr name="TextBox 13" id="13"/>
          <p:cNvSpPr txBox="true"/>
          <p:nvPr/>
        </p:nvSpPr>
        <p:spPr>
          <a:xfrm rot="0">
            <a:off x="1028700" y="7864595"/>
            <a:ext cx="2853787" cy="408305"/>
          </a:xfrm>
          <a:prstGeom prst="rect">
            <a:avLst/>
          </a:prstGeom>
        </p:spPr>
        <p:txBody>
          <a:bodyPr anchor="t" rtlCol="false" tIns="0" lIns="0" bIns="0" rIns="0">
            <a:spAutoFit/>
          </a:bodyPr>
          <a:lstStyle/>
          <a:p>
            <a:pPr>
              <a:lnSpc>
                <a:spcPts val="3219"/>
              </a:lnSpc>
            </a:pPr>
            <a:r>
              <a:rPr lang="en-US" sz="2299">
                <a:solidFill>
                  <a:srgbClr val="37424A"/>
                </a:solidFill>
                <a:latin typeface="Arimo Bold"/>
              </a:rPr>
              <a:t>BAND App</a:t>
            </a:r>
          </a:p>
        </p:txBody>
      </p:sp>
      <p:sp>
        <p:nvSpPr>
          <p:cNvPr name="TextBox 14" id="14"/>
          <p:cNvSpPr txBox="true"/>
          <p:nvPr/>
        </p:nvSpPr>
        <p:spPr>
          <a:xfrm rot="0">
            <a:off x="7717106" y="7864595"/>
            <a:ext cx="2853787" cy="408305"/>
          </a:xfrm>
          <a:prstGeom prst="rect">
            <a:avLst/>
          </a:prstGeom>
        </p:spPr>
        <p:txBody>
          <a:bodyPr anchor="t" rtlCol="false" tIns="0" lIns="0" bIns="0" rIns="0">
            <a:spAutoFit/>
          </a:bodyPr>
          <a:lstStyle/>
          <a:p>
            <a:pPr>
              <a:lnSpc>
                <a:spcPts val="3219"/>
              </a:lnSpc>
            </a:pPr>
            <a:r>
              <a:rPr lang="en-US" sz="2299" u="sng">
                <a:solidFill>
                  <a:srgbClr val="37424A"/>
                </a:solidFill>
                <a:latin typeface="Arimo Bold"/>
                <a:hlinkClick r:id="rId9" tooltip="https://www.facebook.com/GallatinCounty4H/"/>
              </a:rPr>
              <a:t>Facebook</a:t>
            </a:r>
          </a:p>
        </p:txBody>
      </p:sp>
      <p:sp>
        <p:nvSpPr>
          <p:cNvPr name="TextBox 15" id="15"/>
          <p:cNvSpPr txBox="true"/>
          <p:nvPr/>
        </p:nvSpPr>
        <p:spPr>
          <a:xfrm rot="0">
            <a:off x="982245" y="6430173"/>
            <a:ext cx="11688661" cy="775335"/>
          </a:xfrm>
          <a:prstGeom prst="rect">
            <a:avLst/>
          </a:prstGeom>
        </p:spPr>
        <p:txBody>
          <a:bodyPr anchor="t" rtlCol="false" tIns="0" lIns="0" bIns="0" rIns="0">
            <a:spAutoFit/>
          </a:bodyPr>
          <a:lstStyle/>
          <a:p>
            <a:pPr marL="453392" indent="-226696" lvl="1">
              <a:lnSpc>
                <a:spcPts val="2940"/>
              </a:lnSpc>
              <a:buFont typeface="Arial"/>
              <a:buChar char="•"/>
            </a:pPr>
            <a:r>
              <a:rPr lang="en-US" sz="2100">
                <a:solidFill>
                  <a:srgbClr val="37424A"/>
                </a:solidFill>
                <a:latin typeface="Gotham 2"/>
              </a:rPr>
              <a:t>Monthly 4-H Newsletter with all the information you will need to stay in the loop with 4-H activities, events and opportunities. </a:t>
            </a:r>
          </a:p>
        </p:txBody>
      </p:sp>
      <p:sp>
        <p:nvSpPr>
          <p:cNvPr name="TextBox 16" id="16"/>
          <p:cNvSpPr txBox="true"/>
          <p:nvPr/>
        </p:nvSpPr>
        <p:spPr>
          <a:xfrm rot="0">
            <a:off x="982245" y="2389788"/>
            <a:ext cx="3994962" cy="408305"/>
          </a:xfrm>
          <a:prstGeom prst="rect">
            <a:avLst/>
          </a:prstGeom>
        </p:spPr>
        <p:txBody>
          <a:bodyPr anchor="t" rtlCol="false" tIns="0" lIns="0" bIns="0" rIns="0">
            <a:spAutoFit/>
          </a:bodyPr>
          <a:lstStyle/>
          <a:p>
            <a:pPr>
              <a:lnSpc>
                <a:spcPts val="3219"/>
              </a:lnSpc>
            </a:pPr>
            <a:r>
              <a:rPr lang="en-US" sz="2299" u="sng">
                <a:solidFill>
                  <a:srgbClr val="37424A"/>
                </a:solidFill>
                <a:latin typeface="Arimo Bold"/>
                <a:hlinkClick r:id="rId10" tooltip="https://www.montana.edu/extension/gallatin/4hyouth.html"/>
              </a:rPr>
              <a:t>Gallatin County 4-H Website</a:t>
            </a:r>
          </a:p>
        </p:txBody>
      </p:sp>
      <p:sp>
        <p:nvSpPr>
          <p:cNvPr name="TextBox 17" id="17"/>
          <p:cNvSpPr txBox="true"/>
          <p:nvPr/>
        </p:nvSpPr>
        <p:spPr>
          <a:xfrm rot="0">
            <a:off x="1028700" y="2963113"/>
            <a:ext cx="9120081" cy="775335"/>
          </a:xfrm>
          <a:prstGeom prst="rect">
            <a:avLst/>
          </a:prstGeom>
        </p:spPr>
        <p:txBody>
          <a:bodyPr anchor="t" rtlCol="false" tIns="0" lIns="0" bIns="0" rIns="0">
            <a:spAutoFit/>
          </a:bodyPr>
          <a:lstStyle/>
          <a:p>
            <a:pPr marL="453392" indent="-226696" lvl="1">
              <a:lnSpc>
                <a:spcPts val="2940"/>
              </a:lnSpc>
              <a:buFont typeface="Arial"/>
              <a:buChar char="•"/>
            </a:pPr>
            <a:r>
              <a:rPr lang="en-US" sz="2100">
                <a:solidFill>
                  <a:srgbClr val="37424A"/>
                </a:solidFill>
                <a:latin typeface="Gotham 2"/>
              </a:rPr>
              <a:t>Forms and Documents, Newsletter, Online enrollment, Record Books</a:t>
            </a:r>
          </a:p>
        </p:txBody>
      </p:sp>
      <p:sp>
        <p:nvSpPr>
          <p:cNvPr name="TextBox 18" id="18"/>
          <p:cNvSpPr txBox="true"/>
          <p:nvPr/>
        </p:nvSpPr>
        <p:spPr>
          <a:xfrm rot="0">
            <a:off x="982245" y="4586245"/>
            <a:ext cx="9120081" cy="775335"/>
          </a:xfrm>
          <a:prstGeom prst="rect">
            <a:avLst/>
          </a:prstGeom>
        </p:spPr>
        <p:txBody>
          <a:bodyPr anchor="t" rtlCol="false" tIns="0" lIns="0" bIns="0" rIns="0">
            <a:spAutoFit/>
          </a:bodyPr>
          <a:lstStyle/>
          <a:p>
            <a:pPr marL="453392" indent="-226696" lvl="1">
              <a:lnSpc>
                <a:spcPts val="2940"/>
              </a:lnSpc>
              <a:buFont typeface="Arial"/>
              <a:buChar char="•"/>
            </a:pPr>
            <a:r>
              <a:rPr lang="en-US" sz="2100">
                <a:solidFill>
                  <a:srgbClr val="37424A"/>
                </a:solidFill>
                <a:latin typeface="Gotham 2"/>
              </a:rPr>
              <a:t>Enrolling on ZSuite auto-adds you to our listserv</a:t>
            </a:r>
          </a:p>
          <a:p>
            <a:pPr marL="453392" indent="-226696" lvl="1">
              <a:lnSpc>
                <a:spcPts val="2940"/>
              </a:lnSpc>
              <a:buFont typeface="Arial"/>
              <a:buChar char="•"/>
            </a:pPr>
            <a:r>
              <a:rPr lang="en-US" sz="2100">
                <a:solidFill>
                  <a:srgbClr val="37424A"/>
                </a:solidFill>
                <a:latin typeface="Gotham 2"/>
              </a:rPr>
              <a:t>Reminders, announcements, newsletter, opportunities, deadlines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98608" y="1028700"/>
            <a:ext cx="11690785" cy="9089585"/>
          </a:xfrm>
          <a:custGeom>
            <a:avLst/>
            <a:gdLst/>
            <a:ahLst/>
            <a:cxnLst/>
            <a:rect r="r" b="b" t="t" l="l"/>
            <a:pathLst>
              <a:path h="9089585" w="11690785">
                <a:moveTo>
                  <a:pt x="0" y="0"/>
                </a:moveTo>
                <a:lnTo>
                  <a:pt x="11690784" y="0"/>
                </a:lnTo>
                <a:lnTo>
                  <a:pt x="11690784" y="9089585"/>
                </a:lnTo>
                <a:lnTo>
                  <a:pt x="0" y="90895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10218" y="158747"/>
            <a:ext cx="17667564" cy="774703"/>
          </a:xfrm>
          <a:prstGeom prst="rect">
            <a:avLst/>
          </a:prstGeom>
        </p:spPr>
        <p:txBody>
          <a:bodyPr anchor="t" rtlCol="false" tIns="0" lIns="0" bIns="0" rIns="0">
            <a:spAutoFit/>
          </a:bodyPr>
          <a:lstStyle/>
          <a:p>
            <a:pPr algn="ctr" marL="0" indent="0" lvl="0">
              <a:lnSpc>
                <a:spcPts val="5000"/>
              </a:lnSpc>
            </a:pPr>
            <a:r>
              <a:rPr lang="en-US" sz="5000" spc="-125">
                <a:solidFill>
                  <a:srgbClr val="339966"/>
                </a:solidFill>
                <a:latin typeface="Gotham 3"/>
              </a:rPr>
              <a:t>Ingredients of a Successful Program</a:t>
            </a:r>
          </a:p>
        </p:txBody>
      </p:sp>
      <p:sp>
        <p:nvSpPr>
          <p:cNvPr name="TextBox 4" id="4"/>
          <p:cNvSpPr txBox="true"/>
          <p:nvPr/>
        </p:nvSpPr>
        <p:spPr>
          <a:xfrm rot="0">
            <a:off x="6687672" y="7599480"/>
            <a:ext cx="5620033" cy="876779"/>
          </a:xfrm>
          <a:prstGeom prst="rect">
            <a:avLst/>
          </a:prstGeom>
        </p:spPr>
        <p:txBody>
          <a:bodyPr anchor="t" rtlCol="false" tIns="0" lIns="0" bIns="0" rIns="0">
            <a:spAutoFit/>
          </a:bodyPr>
          <a:lstStyle/>
          <a:p>
            <a:pPr algn="ctr">
              <a:lnSpc>
                <a:spcPts val="7129"/>
              </a:lnSpc>
            </a:pPr>
            <a:r>
              <a:rPr lang="en-US" sz="5092">
                <a:solidFill>
                  <a:srgbClr val="000000"/>
                </a:solidFill>
                <a:latin typeface="Franklin Gothic Demi"/>
              </a:rPr>
              <a:t>Successful 4-H Year</a:t>
            </a:r>
          </a:p>
        </p:txBody>
      </p:sp>
      <p:sp>
        <p:nvSpPr>
          <p:cNvPr name="TextBox 5" id="5"/>
          <p:cNvSpPr txBox="true"/>
          <p:nvPr/>
        </p:nvSpPr>
        <p:spPr>
          <a:xfrm rot="3056392">
            <a:off x="7247949" y="3097904"/>
            <a:ext cx="2202755" cy="353869"/>
          </a:xfrm>
          <a:prstGeom prst="rect">
            <a:avLst/>
          </a:prstGeom>
        </p:spPr>
        <p:txBody>
          <a:bodyPr anchor="t" rtlCol="false" tIns="0" lIns="0" bIns="0" rIns="0">
            <a:spAutoFit/>
          </a:bodyPr>
          <a:lstStyle/>
          <a:p>
            <a:pPr algn="ctr">
              <a:lnSpc>
                <a:spcPts val="2873"/>
              </a:lnSpc>
            </a:pPr>
            <a:r>
              <a:rPr lang="en-US" sz="2052">
                <a:solidFill>
                  <a:srgbClr val="000000"/>
                </a:solidFill>
                <a:latin typeface="Franklin Gothic Demi"/>
              </a:rPr>
              <a:t>Notifying the Office</a:t>
            </a:r>
          </a:p>
        </p:txBody>
      </p:sp>
      <p:sp>
        <p:nvSpPr>
          <p:cNvPr name="TextBox 6" id="6"/>
          <p:cNvSpPr txBox="true"/>
          <p:nvPr/>
        </p:nvSpPr>
        <p:spPr>
          <a:xfrm rot="-1152753">
            <a:off x="3997362" y="2982597"/>
            <a:ext cx="2869134" cy="353869"/>
          </a:xfrm>
          <a:prstGeom prst="rect">
            <a:avLst/>
          </a:prstGeom>
        </p:spPr>
        <p:txBody>
          <a:bodyPr anchor="t" rtlCol="false" tIns="0" lIns="0" bIns="0" rIns="0">
            <a:spAutoFit/>
          </a:bodyPr>
          <a:lstStyle/>
          <a:p>
            <a:pPr algn="ctr">
              <a:lnSpc>
                <a:spcPts val="2873"/>
              </a:lnSpc>
            </a:pPr>
            <a:r>
              <a:rPr lang="en-US" sz="2052">
                <a:solidFill>
                  <a:srgbClr val="000000"/>
                </a:solidFill>
                <a:latin typeface="Franklin Gothic Demi"/>
              </a:rPr>
              <a:t>Communication Methods</a:t>
            </a:r>
          </a:p>
        </p:txBody>
      </p:sp>
      <p:sp>
        <p:nvSpPr>
          <p:cNvPr name="TextBox 7" id="7"/>
          <p:cNvSpPr txBox="true"/>
          <p:nvPr/>
        </p:nvSpPr>
        <p:spPr>
          <a:xfrm rot="-1468834">
            <a:off x="11634401" y="2139766"/>
            <a:ext cx="2202755" cy="353869"/>
          </a:xfrm>
          <a:prstGeom prst="rect">
            <a:avLst/>
          </a:prstGeom>
        </p:spPr>
        <p:txBody>
          <a:bodyPr anchor="t" rtlCol="false" tIns="0" lIns="0" bIns="0" rIns="0">
            <a:spAutoFit/>
          </a:bodyPr>
          <a:lstStyle/>
          <a:p>
            <a:pPr algn="ctr">
              <a:lnSpc>
                <a:spcPts val="2873"/>
              </a:lnSpc>
            </a:pPr>
            <a:r>
              <a:rPr lang="en-US" sz="2052">
                <a:solidFill>
                  <a:srgbClr val="000000"/>
                </a:solidFill>
                <a:latin typeface="Franklin Gothic Demi"/>
              </a:rPr>
              <a:t>Planning Ahead</a:t>
            </a:r>
          </a:p>
        </p:txBody>
      </p:sp>
      <p:sp>
        <p:nvSpPr>
          <p:cNvPr name="TextBox 8" id="8"/>
          <p:cNvSpPr txBox="true"/>
          <p:nvPr/>
        </p:nvSpPr>
        <p:spPr>
          <a:xfrm rot="110609">
            <a:off x="11987621" y="3089402"/>
            <a:ext cx="2597206" cy="353869"/>
          </a:xfrm>
          <a:prstGeom prst="rect">
            <a:avLst/>
          </a:prstGeom>
        </p:spPr>
        <p:txBody>
          <a:bodyPr anchor="t" rtlCol="false" tIns="0" lIns="0" bIns="0" rIns="0">
            <a:spAutoFit/>
          </a:bodyPr>
          <a:lstStyle/>
          <a:p>
            <a:pPr algn="ctr">
              <a:lnSpc>
                <a:spcPts val="2873"/>
              </a:lnSpc>
            </a:pPr>
            <a:r>
              <a:rPr lang="en-US" sz="2052">
                <a:solidFill>
                  <a:srgbClr val="000000"/>
                </a:solidFill>
                <a:latin typeface="Franklin Gothic Demi"/>
              </a:rPr>
              <a:t>Welcoming/Greeting</a:t>
            </a:r>
          </a:p>
        </p:txBody>
      </p:sp>
      <p:sp>
        <p:nvSpPr>
          <p:cNvPr name="TextBox 9" id="9"/>
          <p:cNvSpPr txBox="true"/>
          <p:nvPr/>
        </p:nvSpPr>
        <p:spPr>
          <a:xfrm rot="-2399307">
            <a:off x="9113923" y="2586482"/>
            <a:ext cx="2869134" cy="353869"/>
          </a:xfrm>
          <a:prstGeom prst="rect">
            <a:avLst/>
          </a:prstGeom>
        </p:spPr>
        <p:txBody>
          <a:bodyPr anchor="t" rtlCol="false" tIns="0" lIns="0" bIns="0" rIns="0">
            <a:spAutoFit/>
          </a:bodyPr>
          <a:lstStyle/>
          <a:p>
            <a:pPr algn="ctr">
              <a:lnSpc>
                <a:spcPts val="2873"/>
              </a:lnSpc>
            </a:pPr>
            <a:r>
              <a:rPr lang="en-US" sz="2052">
                <a:solidFill>
                  <a:srgbClr val="000000"/>
                </a:solidFill>
                <a:latin typeface="Franklin Gothic Demi"/>
              </a:rPr>
              <a:t>Insurance/Activities</a:t>
            </a:r>
          </a:p>
        </p:txBody>
      </p:sp>
      <p:sp>
        <p:nvSpPr>
          <p:cNvPr name="TextBox 10" id="10"/>
          <p:cNvSpPr txBox="true"/>
          <p:nvPr/>
        </p:nvSpPr>
        <p:spPr>
          <a:xfrm rot="-2323152">
            <a:off x="4357382" y="3603019"/>
            <a:ext cx="2869134" cy="353869"/>
          </a:xfrm>
          <a:prstGeom prst="rect">
            <a:avLst/>
          </a:prstGeom>
        </p:spPr>
        <p:txBody>
          <a:bodyPr anchor="t" rtlCol="false" tIns="0" lIns="0" bIns="0" rIns="0">
            <a:spAutoFit/>
          </a:bodyPr>
          <a:lstStyle/>
          <a:p>
            <a:pPr algn="ctr">
              <a:lnSpc>
                <a:spcPts val="2873"/>
              </a:lnSpc>
            </a:pPr>
            <a:r>
              <a:rPr lang="en-US" sz="2052">
                <a:solidFill>
                  <a:srgbClr val="000000"/>
                </a:solidFill>
                <a:latin typeface="Franklin Gothic Demi"/>
              </a:rPr>
              <a:t>Content &amp; Resources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86754" y="2067058"/>
            <a:ext cx="8229600" cy="8229600"/>
          </a:xfrm>
          <a:custGeom>
            <a:avLst/>
            <a:gdLst/>
            <a:ahLst/>
            <a:cxnLst/>
            <a:rect r="r" b="b" t="t" l="l"/>
            <a:pathLst>
              <a:path h="8229600" w="8229600">
                <a:moveTo>
                  <a:pt x="0" y="0"/>
                </a:moveTo>
                <a:lnTo>
                  <a:pt x="8229600" y="0"/>
                </a:lnTo>
                <a:lnTo>
                  <a:pt x="8229600" y="8229600"/>
                </a:lnTo>
                <a:lnTo>
                  <a:pt x="0" y="8229600"/>
                </a:lnTo>
                <a:lnTo>
                  <a:pt x="0" y="0"/>
                </a:lnTo>
                <a:close/>
              </a:path>
            </a:pathLst>
          </a:custGeom>
          <a:blipFill>
            <a:blip r:embed="rId2"/>
            <a:stretch>
              <a:fillRect l="0" t="0" r="0" b="0"/>
            </a:stretch>
          </a:blipFill>
        </p:spPr>
      </p:sp>
      <p:sp>
        <p:nvSpPr>
          <p:cNvPr name="TextBox 3" id="3"/>
          <p:cNvSpPr txBox="true"/>
          <p:nvPr/>
        </p:nvSpPr>
        <p:spPr>
          <a:xfrm rot="0">
            <a:off x="620436" y="552449"/>
            <a:ext cx="17667564" cy="933453"/>
          </a:xfrm>
          <a:prstGeom prst="rect">
            <a:avLst/>
          </a:prstGeom>
        </p:spPr>
        <p:txBody>
          <a:bodyPr anchor="t" rtlCol="false" tIns="0" lIns="0" bIns="0" rIns="0">
            <a:spAutoFit/>
          </a:bodyPr>
          <a:lstStyle/>
          <a:p>
            <a:pPr marL="0" indent="0" lvl="0">
              <a:lnSpc>
                <a:spcPts val="6000"/>
              </a:lnSpc>
            </a:pPr>
            <a:r>
              <a:rPr lang="en-US" sz="6000" spc="-150">
                <a:solidFill>
                  <a:srgbClr val="339966"/>
                </a:solidFill>
                <a:latin typeface="Gotham 3"/>
              </a:rPr>
              <a:t>Ingredients of a Successful Program:</a:t>
            </a:r>
          </a:p>
        </p:txBody>
      </p:sp>
      <p:sp>
        <p:nvSpPr>
          <p:cNvPr name="TextBox 4" id="4"/>
          <p:cNvSpPr txBox="true"/>
          <p:nvPr/>
        </p:nvSpPr>
        <p:spPr>
          <a:xfrm rot="0">
            <a:off x="1078524" y="5227649"/>
            <a:ext cx="11295732" cy="691417"/>
          </a:xfrm>
          <a:prstGeom prst="rect">
            <a:avLst/>
          </a:prstGeom>
        </p:spPr>
        <p:txBody>
          <a:bodyPr anchor="t" rtlCol="false" tIns="0" lIns="0" bIns="0" rIns="0">
            <a:spAutoFit/>
          </a:bodyPr>
          <a:lstStyle/>
          <a:p>
            <a:pPr>
              <a:lnSpc>
                <a:spcPts val="5124"/>
              </a:lnSpc>
            </a:pPr>
            <a:r>
              <a:rPr lang="en-US" sz="3660">
                <a:solidFill>
                  <a:srgbClr val="37424A"/>
                </a:solidFill>
                <a:latin typeface="Gotham 3 Bold"/>
              </a:rPr>
              <a:t>Notifying the Office</a:t>
            </a:r>
          </a:p>
        </p:txBody>
      </p:sp>
      <p:sp>
        <p:nvSpPr>
          <p:cNvPr name="TextBox 5" id="5"/>
          <p:cNvSpPr txBox="true"/>
          <p:nvPr/>
        </p:nvSpPr>
        <p:spPr>
          <a:xfrm rot="0">
            <a:off x="927672" y="5884602"/>
            <a:ext cx="11446584" cy="3898994"/>
          </a:xfrm>
          <a:prstGeom prst="rect">
            <a:avLst/>
          </a:prstGeom>
        </p:spPr>
        <p:txBody>
          <a:bodyPr anchor="t" rtlCol="false" tIns="0" lIns="0" bIns="0" rIns="0">
            <a:spAutoFit/>
          </a:bodyPr>
          <a:lstStyle/>
          <a:p>
            <a:pPr marL="790272" indent="-395136" lvl="1">
              <a:lnSpc>
                <a:spcPts val="5124"/>
              </a:lnSpc>
              <a:buFont typeface="Arial"/>
              <a:buChar char="•"/>
            </a:pPr>
            <a:r>
              <a:rPr lang="en-US" sz="3660">
                <a:solidFill>
                  <a:srgbClr val="37424A"/>
                </a:solidFill>
                <a:latin typeface="Gotham 2"/>
              </a:rPr>
              <a:t>CC'ing on emails</a:t>
            </a:r>
          </a:p>
          <a:p>
            <a:pPr marL="790272" indent="-395136" lvl="1">
              <a:lnSpc>
                <a:spcPts val="5124"/>
              </a:lnSpc>
              <a:buFont typeface="Arial"/>
              <a:buChar char="•"/>
            </a:pPr>
            <a:r>
              <a:rPr lang="en-US" sz="3660">
                <a:solidFill>
                  <a:srgbClr val="37424A"/>
                </a:solidFill>
                <a:latin typeface="Gotham 2"/>
              </a:rPr>
              <a:t>Activities PRIOR to happening</a:t>
            </a:r>
          </a:p>
          <a:p>
            <a:pPr marL="790272" indent="-395136" lvl="1">
              <a:lnSpc>
                <a:spcPts val="5124"/>
              </a:lnSpc>
              <a:buFont typeface="Arial"/>
              <a:buChar char="•"/>
            </a:pPr>
            <a:r>
              <a:rPr lang="en-US" sz="3660">
                <a:solidFill>
                  <a:srgbClr val="37424A"/>
                </a:solidFill>
                <a:latin typeface="Gotham 2"/>
              </a:rPr>
              <a:t>Turning in forms</a:t>
            </a:r>
          </a:p>
          <a:p>
            <a:pPr marL="1580544" indent="-526848" lvl="2">
              <a:lnSpc>
                <a:spcPts val="5124"/>
              </a:lnSpc>
              <a:buFont typeface="Arial"/>
              <a:buChar char="⚬"/>
            </a:pPr>
            <a:r>
              <a:rPr lang="en-US" sz="3660">
                <a:solidFill>
                  <a:srgbClr val="37424A"/>
                </a:solidFill>
                <a:latin typeface="Gotham 2"/>
              </a:rPr>
              <a:t>A</a:t>
            </a:r>
            <a:r>
              <a:rPr lang="en-US" sz="3660">
                <a:solidFill>
                  <a:srgbClr val="37424A"/>
                </a:solidFill>
                <a:latin typeface="Gotham 2"/>
              </a:rPr>
              <a:t>llowed events</a:t>
            </a:r>
          </a:p>
          <a:p>
            <a:pPr marL="1580544" indent="-526848" lvl="2">
              <a:lnSpc>
                <a:spcPts val="5124"/>
              </a:lnSpc>
              <a:buFont typeface="Arial"/>
              <a:buChar char="⚬"/>
            </a:pPr>
            <a:r>
              <a:rPr lang="en-US" sz="3660">
                <a:solidFill>
                  <a:srgbClr val="37424A"/>
                </a:solidFill>
                <a:latin typeface="Gotham 2"/>
              </a:rPr>
              <a:t>C</a:t>
            </a:r>
            <a:r>
              <a:rPr lang="en-US" sz="3660">
                <a:solidFill>
                  <a:srgbClr val="37424A"/>
                </a:solidFill>
                <a:latin typeface="Gotham 2"/>
              </a:rPr>
              <a:t>ertifed volunteer present</a:t>
            </a:r>
          </a:p>
          <a:p>
            <a:pPr marL="1580544" indent="-526848" lvl="2">
              <a:lnSpc>
                <a:spcPts val="5124"/>
              </a:lnSpc>
              <a:buFont typeface="Arial"/>
              <a:buChar char="⚬"/>
            </a:pPr>
            <a:r>
              <a:rPr lang="en-US" sz="3660">
                <a:solidFill>
                  <a:srgbClr val="37424A"/>
                </a:solidFill>
                <a:latin typeface="Gotham 2"/>
              </a:rPr>
              <a:t>Emblem use</a:t>
            </a:r>
          </a:p>
        </p:txBody>
      </p:sp>
      <p:sp>
        <p:nvSpPr>
          <p:cNvPr name="TextBox 6" id="6"/>
          <p:cNvSpPr txBox="true"/>
          <p:nvPr/>
        </p:nvSpPr>
        <p:spPr>
          <a:xfrm rot="0">
            <a:off x="927672" y="1704609"/>
            <a:ext cx="11295732" cy="691417"/>
          </a:xfrm>
          <a:prstGeom prst="rect">
            <a:avLst/>
          </a:prstGeom>
        </p:spPr>
        <p:txBody>
          <a:bodyPr anchor="t" rtlCol="false" tIns="0" lIns="0" bIns="0" rIns="0">
            <a:spAutoFit/>
          </a:bodyPr>
          <a:lstStyle/>
          <a:p>
            <a:pPr>
              <a:lnSpc>
                <a:spcPts val="5124"/>
              </a:lnSpc>
            </a:pPr>
            <a:r>
              <a:rPr lang="en-US" sz="3660">
                <a:solidFill>
                  <a:srgbClr val="37424A"/>
                </a:solidFill>
                <a:latin typeface="Gotham 3 Bold"/>
              </a:rPr>
              <a:t>Communication Methods</a:t>
            </a:r>
          </a:p>
        </p:txBody>
      </p:sp>
      <p:sp>
        <p:nvSpPr>
          <p:cNvPr name="TextBox 7" id="7"/>
          <p:cNvSpPr txBox="true"/>
          <p:nvPr/>
        </p:nvSpPr>
        <p:spPr>
          <a:xfrm rot="0">
            <a:off x="776821" y="2392610"/>
            <a:ext cx="11295732" cy="2615963"/>
          </a:xfrm>
          <a:prstGeom prst="rect">
            <a:avLst/>
          </a:prstGeom>
        </p:spPr>
        <p:txBody>
          <a:bodyPr anchor="t" rtlCol="false" tIns="0" lIns="0" bIns="0" rIns="0">
            <a:spAutoFit/>
          </a:bodyPr>
          <a:lstStyle/>
          <a:p>
            <a:pPr marL="790272" indent="-395136" lvl="1">
              <a:lnSpc>
                <a:spcPts val="5124"/>
              </a:lnSpc>
              <a:buFont typeface="Arial"/>
              <a:buChar char="•"/>
            </a:pPr>
            <a:r>
              <a:rPr lang="en-US" sz="3660">
                <a:solidFill>
                  <a:srgbClr val="37424A"/>
                </a:solidFill>
                <a:latin typeface="Gotham 2"/>
              </a:rPr>
              <a:t>Rosters</a:t>
            </a:r>
          </a:p>
          <a:p>
            <a:pPr marL="790272" indent="-395136" lvl="1">
              <a:lnSpc>
                <a:spcPts val="5124"/>
              </a:lnSpc>
              <a:buFont typeface="Arial"/>
              <a:buChar char="•"/>
            </a:pPr>
            <a:r>
              <a:rPr lang="en-US" sz="3660">
                <a:solidFill>
                  <a:srgbClr val="37424A"/>
                </a:solidFill>
                <a:latin typeface="Gotham 2"/>
              </a:rPr>
              <a:t>Email</a:t>
            </a:r>
          </a:p>
          <a:p>
            <a:pPr marL="790272" indent="-395136" lvl="1">
              <a:lnSpc>
                <a:spcPts val="5124"/>
              </a:lnSpc>
              <a:buFont typeface="Arial"/>
              <a:buChar char="•"/>
            </a:pPr>
            <a:r>
              <a:rPr lang="en-US" sz="3660">
                <a:solidFill>
                  <a:srgbClr val="37424A"/>
                </a:solidFill>
                <a:latin typeface="Gotham 2"/>
              </a:rPr>
              <a:t>BAND</a:t>
            </a:r>
          </a:p>
          <a:p>
            <a:pPr marL="790272" indent="-395136" lvl="1">
              <a:lnSpc>
                <a:spcPts val="5124"/>
              </a:lnSpc>
              <a:buFont typeface="Arial"/>
              <a:buChar char="•"/>
            </a:pPr>
            <a:r>
              <a:rPr lang="en-US" sz="3660">
                <a:solidFill>
                  <a:srgbClr val="37424A"/>
                </a:solidFill>
                <a:latin typeface="Gotham 2"/>
              </a:rPr>
              <a:t>Remind 101</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1992" y="256274"/>
            <a:ext cx="11385171" cy="4887226"/>
          </a:xfrm>
          <a:custGeom>
            <a:avLst/>
            <a:gdLst/>
            <a:ahLst/>
            <a:cxnLst/>
            <a:rect r="r" b="b" t="t" l="l"/>
            <a:pathLst>
              <a:path h="4887226" w="11385171">
                <a:moveTo>
                  <a:pt x="0" y="0"/>
                </a:moveTo>
                <a:lnTo>
                  <a:pt x="11385171" y="0"/>
                </a:lnTo>
                <a:lnTo>
                  <a:pt x="11385171" y="4887226"/>
                </a:lnTo>
                <a:lnTo>
                  <a:pt x="0" y="4887226"/>
                </a:lnTo>
                <a:lnTo>
                  <a:pt x="0" y="0"/>
                </a:lnTo>
                <a:close/>
              </a:path>
            </a:pathLst>
          </a:custGeom>
          <a:blipFill>
            <a:blip r:embed="rId2"/>
            <a:stretch>
              <a:fillRect l="0" t="0" r="0" b="0"/>
            </a:stretch>
          </a:blipFill>
        </p:spPr>
      </p:sp>
      <p:sp>
        <p:nvSpPr>
          <p:cNvPr name="Freeform 3" id="3"/>
          <p:cNvSpPr/>
          <p:nvPr/>
        </p:nvSpPr>
        <p:spPr>
          <a:xfrm flipH="false" flipV="false" rot="0">
            <a:off x="5681273" y="1992951"/>
            <a:ext cx="11274722" cy="8294049"/>
          </a:xfrm>
          <a:custGeom>
            <a:avLst/>
            <a:gdLst/>
            <a:ahLst/>
            <a:cxnLst/>
            <a:rect r="r" b="b" t="t" l="l"/>
            <a:pathLst>
              <a:path h="8294049" w="11274722">
                <a:moveTo>
                  <a:pt x="0" y="0"/>
                </a:moveTo>
                <a:lnTo>
                  <a:pt x="11274722" y="0"/>
                </a:lnTo>
                <a:lnTo>
                  <a:pt x="11274722" y="8294049"/>
                </a:lnTo>
                <a:lnTo>
                  <a:pt x="0" y="8294049"/>
                </a:lnTo>
                <a:lnTo>
                  <a:pt x="0" y="0"/>
                </a:lnTo>
                <a:close/>
              </a:path>
            </a:pathLst>
          </a:custGeom>
          <a:blipFill>
            <a:blip r:embed="rId3"/>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1992" y="256274"/>
            <a:ext cx="11385171" cy="4887226"/>
          </a:xfrm>
          <a:custGeom>
            <a:avLst/>
            <a:gdLst/>
            <a:ahLst/>
            <a:cxnLst/>
            <a:rect r="r" b="b" t="t" l="l"/>
            <a:pathLst>
              <a:path h="4887226" w="11385171">
                <a:moveTo>
                  <a:pt x="0" y="0"/>
                </a:moveTo>
                <a:lnTo>
                  <a:pt x="11385171" y="0"/>
                </a:lnTo>
                <a:lnTo>
                  <a:pt x="11385171" y="4887226"/>
                </a:lnTo>
                <a:lnTo>
                  <a:pt x="0" y="4887226"/>
                </a:lnTo>
                <a:lnTo>
                  <a:pt x="0" y="0"/>
                </a:lnTo>
                <a:close/>
              </a:path>
            </a:pathLst>
          </a:custGeom>
          <a:blipFill>
            <a:blip r:embed="rId2"/>
            <a:stretch>
              <a:fillRect l="0" t="0" r="0" b="0"/>
            </a:stretch>
          </a:blipFill>
        </p:spPr>
      </p:sp>
      <p:sp>
        <p:nvSpPr>
          <p:cNvPr name="Freeform 3" id="3"/>
          <p:cNvSpPr/>
          <p:nvPr/>
        </p:nvSpPr>
        <p:spPr>
          <a:xfrm flipH="false" flipV="false" rot="0">
            <a:off x="5681273" y="1992951"/>
            <a:ext cx="11274722" cy="8294049"/>
          </a:xfrm>
          <a:custGeom>
            <a:avLst/>
            <a:gdLst/>
            <a:ahLst/>
            <a:cxnLst/>
            <a:rect r="r" b="b" t="t" l="l"/>
            <a:pathLst>
              <a:path h="8294049" w="11274722">
                <a:moveTo>
                  <a:pt x="0" y="0"/>
                </a:moveTo>
                <a:lnTo>
                  <a:pt x="11274722" y="0"/>
                </a:lnTo>
                <a:lnTo>
                  <a:pt x="11274722" y="8294049"/>
                </a:lnTo>
                <a:lnTo>
                  <a:pt x="0" y="8294049"/>
                </a:lnTo>
                <a:lnTo>
                  <a:pt x="0" y="0"/>
                </a:lnTo>
                <a:close/>
              </a:path>
            </a:pathLst>
          </a:custGeom>
          <a:blipFill>
            <a:blip r:embed="rId3"/>
            <a:stretch>
              <a:fillRect l="0" t="0" r="0" b="0"/>
            </a:stretch>
          </a:blipFill>
        </p:spPr>
      </p:sp>
      <p:pic>
        <p:nvPicPr>
          <p:cNvPr name="Picture 4" id="4"/>
          <p:cNvPicPr>
            <a:picLocks noChangeAspect="true"/>
          </p:cNvPicPr>
          <p:nvPr/>
        </p:nvPicPr>
        <p:blipFill>
          <a:blip r:embed="rId4"/>
          <a:srcRect l="0" t="0" r="0" b="0"/>
          <a:stretch>
            <a:fillRect/>
          </a:stretch>
        </p:blipFill>
        <p:spPr>
          <a:xfrm flipH="false" flipV="false" rot="0">
            <a:off x="7955109" y="4891721"/>
            <a:ext cx="4126460" cy="249650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DAFyxTy9gSs</dc:identifier>
  <dcterms:modified xsi:type="dcterms:W3CDTF">2011-08-01T06:04:30Z</dcterms:modified>
  <cp:revision>1</cp:revision>
  <dc:title>Fall Volunteer Training 2023</dc:title>
</cp:coreProperties>
</file>