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257" r:id="rId2"/>
    <p:sldId id="262" r:id="rId3"/>
    <p:sldId id="263" r:id="rId4"/>
    <p:sldId id="281" r:id="rId5"/>
    <p:sldId id="282" r:id="rId6"/>
    <p:sldId id="285" r:id="rId7"/>
    <p:sldId id="286" r:id="rId8"/>
    <p:sldId id="283" r:id="rId9"/>
    <p:sldId id="287" r:id="rId10"/>
    <p:sldId id="284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7CF221-84CD-46CA-96CE-8C6FB65E07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48981C-6B25-4218-99BE-D6C0AAC9206E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97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5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3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47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59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74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4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3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79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2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2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1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3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58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0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7.xml"/><Relationship Id="rId5" Type="http://schemas.microsoft.com/office/2007/relationships/media" Target="../media/media8.wav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.png"/><Relationship Id="rId5" Type="http://schemas.microsoft.com/office/2007/relationships/media" Target="../media/media4.wav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0668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Perceptual Audio Coding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590800"/>
            <a:ext cx="73152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Rob Maher</a:t>
            </a:r>
          </a:p>
          <a:p>
            <a:pPr eaLnBrk="1" hangingPunct="1">
              <a:defRPr/>
            </a:pPr>
            <a:endParaRPr lang="en-US" sz="2400" i="1" dirty="0" smtClean="0"/>
          </a:p>
          <a:p>
            <a:pPr eaLnBrk="1" hangingPunct="1">
              <a:defRPr/>
            </a:pPr>
            <a:r>
              <a:rPr lang="en-US" sz="2400" i="1" dirty="0" smtClean="0"/>
              <a:t>Department of Electrical and Computer Engineering</a:t>
            </a:r>
            <a:br>
              <a:rPr lang="en-US" sz="2400" i="1" dirty="0" smtClean="0"/>
            </a:br>
            <a:r>
              <a:rPr lang="en-US" sz="2400" i="1" dirty="0" smtClean="0"/>
              <a:t>Montana State University-Bozeman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ffectLst/>
              </a:rPr>
              <a:t>MP3 </a:t>
            </a:r>
            <a:r>
              <a:rPr lang="en-US" altLang="en-US" dirty="0" smtClean="0">
                <a:effectLst/>
              </a:rPr>
              <a:t>Example 2</a:t>
            </a:r>
            <a:endParaRPr lang="en-US" altLang="en-US" dirty="0" smtClean="0">
              <a:effectLst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0010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ffectLst/>
              </a:rPr>
              <a:t>Original Signal</a:t>
            </a:r>
            <a:br>
              <a:rPr lang="en-US" altLang="en-US" dirty="0" smtClean="0">
                <a:effectLst/>
              </a:rPr>
            </a:br>
            <a:r>
              <a:rPr lang="en-US" altLang="en-US" dirty="0" smtClean="0">
                <a:effectLst/>
              </a:rPr>
              <a:t>(stereo, 44.1kHz, 1.35Mbps)</a:t>
            </a:r>
          </a:p>
          <a:p>
            <a:r>
              <a:rPr lang="en-US" altLang="en-US" dirty="0" smtClean="0">
                <a:effectLst/>
              </a:rPr>
              <a:t>Compressed 1:11 MP3</a:t>
            </a:r>
            <a:br>
              <a:rPr lang="en-US" altLang="en-US" dirty="0" smtClean="0">
                <a:effectLst/>
              </a:rPr>
            </a:br>
            <a:r>
              <a:rPr lang="en-US" altLang="en-US" dirty="0" smtClean="0">
                <a:effectLst/>
              </a:rPr>
              <a:t>(stereo, 44.1kHz, 128kbps)</a:t>
            </a:r>
          </a:p>
          <a:p>
            <a:r>
              <a:rPr lang="en-US" altLang="en-US" dirty="0" smtClean="0">
                <a:effectLst/>
              </a:rPr>
              <a:t>The </a:t>
            </a:r>
            <a:r>
              <a:rPr lang="en-US" altLang="en-US" i="1" dirty="0" smtClean="0">
                <a:effectLst/>
              </a:rPr>
              <a:t>difference</a:t>
            </a:r>
            <a:r>
              <a:rPr lang="en-US" altLang="en-US" dirty="0" smtClean="0">
                <a:effectLst/>
              </a:rPr>
              <a:t> between the two.  This is what the coder removes as </a:t>
            </a:r>
            <a:r>
              <a:rPr lang="en-US" altLang="en-US" i="1" dirty="0" smtClean="0">
                <a:effectLst/>
              </a:rPr>
              <a:t>inaudible</a:t>
            </a:r>
            <a:r>
              <a:rPr lang="en-US" altLang="en-US" dirty="0" smtClean="0">
                <a:effectLst/>
              </a:rPr>
              <a:t>!</a:t>
            </a:r>
          </a:p>
          <a:p>
            <a:r>
              <a:rPr lang="en-US" altLang="en-US" dirty="0" smtClean="0">
                <a:effectLst/>
              </a:rPr>
              <a:t>Another example:</a:t>
            </a:r>
          </a:p>
        </p:txBody>
      </p:sp>
      <p:pic>
        <p:nvPicPr>
          <p:cNvPr id="2" name="Kansas_twocents_excerp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7200" y="1579266"/>
            <a:ext cx="609600" cy="609600"/>
          </a:xfrm>
          <a:prstGeom prst="rect">
            <a:avLst/>
          </a:prstGeom>
        </p:spPr>
      </p:pic>
      <p:pic>
        <p:nvPicPr>
          <p:cNvPr id="3" name="Kansas_twocents_excerp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7200" y="2763573"/>
            <a:ext cx="609600" cy="609600"/>
          </a:xfrm>
          <a:prstGeom prst="rect">
            <a:avLst/>
          </a:prstGeom>
        </p:spPr>
      </p:pic>
      <p:pic>
        <p:nvPicPr>
          <p:cNvPr id="4" name="Kansas_twocents_excerpt.diff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7200" y="4715658"/>
            <a:ext cx="609600" cy="609600"/>
          </a:xfrm>
          <a:prstGeom prst="rect">
            <a:avLst/>
          </a:prstGeom>
        </p:spPr>
      </p:pic>
      <p:pic>
        <p:nvPicPr>
          <p:cNvPr id="5" name="miserabl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6300" y="5489767"/>
            <a:ext cx="609600" cy="609600"/>
          </a:xfrm>
          <a:prstGeom prst="rect">
            <a:avLst/>
          </a:prstGeom>
        </p:spPr>
      </p:pic>
      <p:pic>
        <p:nvPicPr>
          <p:cNvPr id="6" name="miserables.diff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2200" y="54897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Human Auditory Performance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Auditory sensation from 20Hz to 20kHz</a:t>
            </a:r>
          </a:p>
          <a:p>
            <a:pPr lvl="1"/>
            <a:r>
              <a:rPr lang="en-US" altLang="en-US" smtClean="0"/>
              <a:t>Nearly 10 octaves, vs. less than 1 octave for vision, or 144-148 MHz for 2M band</a:t>
            </a:r>
          </a:p>
          <a:p>
            <a:r>
              <a:rPr lang="en-US" altLang="en-US" smtClean="0">
                <a:effectLst/>
              </a:rPr>
              <a:t>Pressure sensitivity range 120dB</a:t>
            </a:r>
          </a:p>
          <a:p>
            <a:pPr lvl="1"/>
            <a:r>
              <a:rPr lang="en-US" altLang="en-US" smtClean="0"/>
              <a:t>At threshold of hearing, particle motion is smaller than the diameter of a hydrogen atom:  any more sensitivity and we would hear thermal vibrations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08125" y="1349375"/>
            <a:ext cx="5924550" cy="4443413"/>
            <a:chOff x="950" y="850"/>
            <a:chExt cx="3732" cy="2799"/>
          </a:xfrm>
        </p:grpSpPr>
        <p:pic>
          <p:nvPicPr>
            <p:cNvPr id="41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850"/>
              <a:ext cx="3732" cy="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12" name="Group 4"/>
            <p:cNvGrpSpPr>
              <a:grpSpLocks/>
            </p:cNvGrpSpPr>
            <p:nvPr/>
          </p:nvGrpSpPr>
          <p:grpSpPr bwMode="auto">
            <a:xfrm>
              <a:off x="1584" y="1152"/>
              <a:ext cx="2686" cy="2192"/>
              <a:chOff x="1438" y="1152"/>
              <a:chExt cx="2832" cy="2192"/>
            </a:xfrm>
          </p:grpSpPr>
          <p:sp>
            <p:nvSpPr>
              <p:cNvPr id="4113" name="Freeform 5"/>
              <p:cNvSpPr>
                <a:spLocks/>
              </p:cNvSpPr>
              <p:nvPr/>
            </p:nvSpPr>
            <p:spPr bwMode="auto">
              <a:xfrm>
                <a:off x="1438" y="2208"/>
                <a:ext cx="2832" cy="1136"/>
              </a:xfrm>
              <a:custGeom>
                <a:avLst/>
                <a:gdLst>
                  <a:gd name="T0" fmla="*/ 0 w 2832"/>
                  <a:gd name="T1" fmla="*/ 0 h 1136"/>
                  <a:gd name="T2" fmla="*/ 250 w 2832"/>
                  <a:gd name="T3" fmla="*/ 477 h 1136"/>
                  <a:gd name="T4" fmla="*/ 674 w 2832"/>
                  <a:gd name="T5" fmla="*/ 877 h 1136"/>
                  <a:gd name="T6" fmla="*/ 1173 w 2832"/>
                  <a:gd name="T7" fmla="*/ 986 h 1136"/>
                  <a:gd name="T8" fmla="*/ 1584 w 2832"/>
                  <a:gd name="T9" fmla="*/ 1008 h 1136"/>
                  <a:gd name="T10" fmla="*/ 1968 w 2832"/>
                  <a:gd name="T11" fmla="*/ 1056 h 1136"/>
                  <a:gd name="T12" fmla="*/ 2208 w 2832"/>
                  <a:gd name="T13" fmla="*/ 1104 h 1136"/>
                  <a:gd name="T14" fmla="*/ 2496 w 2832"/>
                  <a:gd name="T15" fmla="*/ 864 h 1136"/>
                  <a:gd name="T16" fmla="*/ 2688 w 2832"/>
                  <a:gd name="T17" fmla="*/ 960 h 1136"/>
                  <a:gd name="T18" fmla="*/ 2832 w 2832"/>
                  <a:gd name="T19" fmla="*/ 480 h 11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32"/>
                  <a:gd name="T31" fmla="*/ 0 h 1136"/>
                  <a:gd name="T32" fmla="*/ 2832 w 2832"/>
                  <a:gd name="T33" fmla="*/ 1136 h 11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32" h="1136">
                    <a:moveTo>
                      <a:pt x="0" y="0"/>
                    </a:moveTo>
                    <a:cubicBezTo>
                      <a:pt x="42" y="80"/>
                      <a:pt x="138" y="331"/>
                      <a:pt x="250" y="477"/>
                    </a:cubicBezTo>
                    <a:cubicBezTo>
                      <a:pt x="362" y="623"/>
                      <a:pt x="520" y="792"/>
                      <a:pt x="674" y="877"/>
                    </a:cubicBezTo>
                    <a:cubicBezTo>
                      <a:pt x="828" y="962"/>
                      <a:pt x="1021" y="964"/>
                      <a:pt x="1173" y="986"/>
                    </a:cubicBezTo>
                    <a:cubicBezTo>
                      <a:pt x="1325" y="1008"/>
                      <a:pt x="1452" y="996"/>
                      <a:pt x="1584" y="1008"/>
                    </a:cubicBezTo>
                    <a:cubicBezTo>
                      <a:pt x="1716" y="1020"/>
                      <a:pt x="1864" y="1040"/>
                      <a:pt x="1968" y="1056"/>
                    </a:cubicBezTo>
                    <a:cubicBezTo>
                      <a:pt x="2072" y="1072"/>
                      <a:pt x="2120" y="1136"/>
                      <a:pt x="2208" y="1104"/>
                    </a:cubicBezTo>
                    <a:cubicBezTo>
                      <a:pt x="2296" y="1072"/>
                      <a:pt x="2416" y="888"/>
                      <a:pt x="2496" y="864"/>
                    </a:cubicBezTo>
                    <a:cubicBezTo>
                      <a:pt x="2576" y="840"/>
                      <a:pt x="2632" y="1024"/>
                      <a:pt x="2688" y="960"/>
                    </a:cubicBezTo>
                    <a:cubicBezTo>
                      <a:pt x="2744" y="896"/>
                      <a:pt x="2788" y="688"/>
                      <a:pt x="2832" y="48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6"/>
              <p:cNvSpPr>
                <a:spLocks/>
              </p:cNvSpPr>
              <p:nvPr/>
            </p:nvSpPr>
            <p:spPr bwMode="auto">
              <a:xfrm>
                <a:off x="1438" y="1342"/>
                <a:ext cx="2827" cy="575"/>
              </a:xfrm>
              <a:custGeom>
                <a:avLst/>
                <a:gdLst>
                  <a:gd name="T0" fmla="*/ 0 w 2827"/>
                  <a:gd name="T1" fmla="*/ 0 h 575"/>
                  <a:gd name="T2" fmla="*/ 252 w 2827"/>
                  <a:gd name="T3" fmla="*/ 191 h 575"/>
                  <a:gd name="T4" fmla="*/ 590 w 2827"/>
                  <a:gd name="T5" fmla="*/ 304 h 575"/>
                  <a:gd name="T6" fmla="*/ 652 w 2827"/>
                  <a:gd name="T7" fmla="*/ 316 h 575"/>
                  <a:gd name="T8" fmla="*/ 947 w 2827"/>
                  <a:gd name="T9" fmla="*/ 340 h 575"/>
                  <a:gd name="T10" fmla="*/ 1586 w 2827"/>
                  <a:gd name="T11" fmla="*/ 348 h 575"/>
                  <a:gd name="T12" fmla="*/ 1899 w 2827"/>
                  <a:gd name="T13" fmla="*/ 438 h 575"/>
                  <a:gd name="T14" fmla="*/ 2218 w 2827"/>
                  <a:gd name="T15" fmla="*/ 561 h 575"/>
                  <a:gd name="T16" fmla="*/ 2475 w 2827"/>
                  <a:gd name="T17" fmla="*/ 353 h 575"/>
                  <a:gd name="T18" fmla="*/ 2675 w 2827"/>
                  <a:gd name="T19" fmla="*/ 391 h 575"/>
                  <a:gd name="T20" fmla="*/ 2827 w 2827"/>
                  <a:gd name="T21" fmla="*/ 267 h 5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27"/>
                  <a:gd name="T34" fmla="*/ 0 h 575"/>
                  <a:gd name="T35" fmla="*/ 2827 w 2827"/>
                  <a:gd name="T36" fmla="*/ 575 h 5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27" h="575">
                    <a:moveTo>
                      <a:pt x="0" y="0"/>
                    </a:moveTo>
                    <a:cubicBezTo>
                      <a:pt x="42" y="31"/>
                      <a:pt x="154" y="140"/>
                      <a:pt x="252" y="191"/>
                    </a:cubicBezTo>
                    <a:cubicBezTo>
                      <a:pt x="350" y="242"/>
                      <a:pt x="523" y="283"/>
                      <a:pt x="590" y="304"/>
                    </a:cubicBezTo>
                    <a:cubicBezTo>
                      <a:pt x="657" y="324"/>
                      <a:pt x="593" y="310"/>
                      <a:pt x="652" y="316"/>
                    </a:cubicBezTo>
                    <a:cubicBezTo>
                      <a:pt x="711" y="322"/>
                      <a:pt x="791" y="334"/>
                      <a:pt x="947" y="340"/>
                    </a:cubicBezTo>
                    <a:cubicBezTo>
                      <a:pt x="1103" y="345"/>
                      <a:pt x="1427" y="332"/>
                      <a:pt x="1586" y="348"/>
                    </a:cubicBezTo>
                    <a:cubicBezTo>
                      <a:pt x="1745" y="364"/>
                      <a:pt x="1794" y="402"/>
                      <a:pt x="1899" y="438"/>
                    </a:cubicBezTo>
                    <a:cubicBezTo>
                      <a:pt x="2004" y="474"/>
                      <a:pt x="2122" y="575"/>
                      <a:pt x="2218" y="561"/>
                    </a:cubicBezTo>
                    <a:cubicBezTo>
                      <a:pt x="2314" y="547"/>
                      <a:pt x="2399" y="381"/>
                      <a:pt x="2475" y="353"/>
                    </a:cubicBezTo>
                    <a:cubicBezTo>
                      <a:pt x="2551" y="325"/>
                      <a:pt x="2616" y="405"/>
                      <a:pt x="2675" y="391"/>
                    </a:cubicBezTo>
                    <a:cubicBezTo>
                      <a:pt x="2734" y="377"/>
                      <a:pt x="2795" y="293"/>
                      <a:pt x="2827" y="267"/>
                    </a:cubicBezTo>
                  </a:path>
                </a:pathLst>
              </a:custGeom>
              <a:noFill/>
              <a:ln w="28575" cmpd="sng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7"/>
              <p:cNvSpPr>
                <a:spLocks/>
              </p:cNvSpPr>
              <p:nvPr/>
            </p:nvSpPr>
            <p:spPr bwMode="auto">
              <a:xfrm>
                <a:off x="1438" y="1152"/>
                <a:ext cx="2832" cy="453"/>
              </a:xfrm>
              <a:custGeom>
                <a:avLst/>
                <a:gdLst>
                  <a:gd name="T0" fmla="*/ 0 w 2832"/>
                  <a:gd name="T1" fmla="*/ 0 h 453"/>
                  <a:gd name="T2" fmla="*/ 250 w 2832"/>
                  <a:gd name="T3" fmla="*/ 121 h 453"/>
                  <a:gd name="T4" fmla="*/ 588 w 2832"/>
                  <a:gd name="T5" fmla="*/ 218 h 453"/>
                  <a:gd name="T6" fmla="*/ 650 w 2832"/>
                  <a:gd name="T7" fmla="*/ 228 h 453"/>
                  <a:gd name="T8" fmla="*/ 945 w 2832"/>
                  <a:gd name="T9" fmla="*/ 249 h 453"/>
                  <a:gd name="T10" fmla="*/ 1584 w 2832"/>
                  <a:gd name="T11" fmla="*/ 256 h 453"/>
                  <a:gd name="T12" fmla="*/ 1945 w 2832"/>
                  <a:gd name="T13" fmla="*/ 309 h 453"/>
                  <a:gd name="T14" fmla="*/ 2216 w 2832"/>
                  <a:gd name="T15" fmla="*/ 438 h 453"/>
                  <a:gd name="T16" fmla="*/ 2496 w 2832"/>
                  <a:gd name="T17" fmla="*/ 219 h 453"/>
                  <a:gd name="T18" fmla="*/ 2688 w 2832"/>
                  <a:gd name="T19" fmla="*/ 243 h 453"/>
                  <a:gd name="T20" fmla="*/ 2832 w 2832"/>
                  <a:gd name="T21" fmla="*/ 122 h 4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32"/>
                  <a:gd name="T34" fmla="*/ 0 h 453"/>
                  <a:gd name="T35" fmla="*/ 2832 w 2832"/>
                  <a:gd name="T36" fmla="*/ 453 h 4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32" h="453">
                    <a:moveTo>
                      <a:pt x="0" y="0"/>
                    </a:moveTo>
                    <a:cubicBezTo>
                      <a:pt x="42" y="20"/>
                      <a:pt x="152" y="85"/>
                      <a:pt x="250" y="121"/>
                    </a:cubicBezTo>
                    <a:cubicBezTo>
                      <a:pt x="348" y="157"/>
                      <a:pt x="521" y="200"/>
                      <a:pt x="588" y="218"/>
                    </a:cubicBezTo>
                    <a:cubicBezTo>
                      <a:pt x="655" y="235"/>
                      <a:pt x="591" y="223"/>
                      <a:pt x="650" y="228"/>
                    </a:cubicBezTo>
                    <a:cubicBezTo>
                      <a:pt x="709" y="233"/>
                      <a:pt x="789" y="244"/>
                      <a:pt x="945" y="249"/>
                    </a:cubicBezTo>
                    <a:cubicBezTo>
                      <a:pt x="1101" y="253"/>
                      <a:pt x="1417" y="246"/>
                      <a:pt x="1584" y="256"/>
                    </a:cubicBezTo>
                    <a:cubicBezTo>
                      <a:pt x="1751" y="266"/>
                      <a:pt x="1840" y="279"/>
                      <a:pt x="1945" y="309"/>
                    </a:cubicBezTo>
                    <a:cubicBezTo>
                      <a:pt x="2050" y="339"/>
                      <a:pt x="2124" y="453"/>
                      <a:pt x="2216" y="438"/>
                    </a:cubicBezTo>
                    <a:cubicBezTo>
                      <a:pt x="2308" y="423"/>
                      <a:pt x="2417" y="251"/>
                      <a:pt x="2496" y="219"/>
                    </a:cubicBezTo>
                    <a:cubicBezTo>
                      <a:pt x="2575" y="187"/>
                      <a:pt x="2632" y="260"/>
                      <a:pt x="2688" y="243"/>
                    </a:cubicBezTo>
                    <a:cubicBezTo>
                      <a:pt x="2744" y="227"/>
                      <a:pt x="2788" y="174"/>
                      <a:pt x="2832" y="122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8"/>
              <p:cNvSpPr>
                <a:spLocks/>
              </p:cNvSpPr>
              <p:nvPr/>
            </p:nvSpPr>
            <p:spPr bwMode="auto">
              <a:xfrm>
                <a:off x="1438" y="1480"/>
                <a:ext cx="2827" cy="733"/>
              </a:xfrm>
              <a:custGeom>
                <a:avLst/>
                <a:gdLst>
                  <a:gd name="T0" fmla="*/ 0 w 2827"/>
                  <a:gd name="T1" fmla="*/ 0 h 733"/>
                  <a:gd name="T2" fmla="*/ 338 w 2827"/>
                  <a:gd name="T3" fmla="*/ 391 h 733"/>
                  <a:gd name="T4" fmla="*/ 633 w 2827"/>
                  <a:gd name="T5" fmla="*/ 543 h 733"/>
                  <a:gd name="T6" fmla="*/ 949 w 2827"/>
                  <a:gd name="T7" fmla="*/ 540 h 733"/>
                  <a:gd name="T8" fmla="*/ 1588 w 2827"/>
                  <a:gd name="T9" fmla="*/ 548 h 733"/>
                  <a:gd name="T10" fmla="*/ 1901 w 2827"/>
                  <a:gd name="T11" fmla="*/ 638 h 733"/>
                  <a:gd name="T12" fmla="*/ 2208 w 2827"/>
                  <a:gd name="T13" fmla="*/ 719 h 733"/>
                  <a:gd name="T14" fmla="*/ 2477 w 2827"/>
                  <a:gd name="T15" fmla="*/ 553 h 733"/>
                  <a:gd name="T16" fmla="*/ 2677 w 2827"/>
                  <a:gd name="T17" fmla="*/ 591 h 733"/>
                  <a:gd name="T18" fmla="*/ 2827 w 2827"/>
                  <a:gd name="T19" fmla="*/ 500 h 7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27"/>
                  <a:gd name="T31" fmla="*/ 0 h 733"/>
                  <a:gd name="T32" fmla="*/ 2827 w 2827"/>
                  <a:gd name="T33" fmla="*/ 733 h 7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27" h="733">
                    <a:moveTo>
                      <a:pt x="0" y="0"/>
                    </a:moveTo>
                    <a:cubicBezTo>
                      <a:pt x="56" y="65"/>
                      <a:pt x="233" y="301"/>
                      <a:pt x="338" y="391"/>
                    </a:cubicBezTo>
                    <a:cubicBezTo>
                      <a:pt x="443" y="481"/>
                      <a:pt x="531" y="518"/>
                      <a:pt x="633" y="543"/>
                    </a:cubicBezTo>
                    <a:cubicBezTo>
                      <a:pt x="735" y="568"/>
                      <a:pt x="790" y="539"/>
                      <a:pt x="949" y="540"/>
                    </a:cubicBezTo>
                    <a:cubicBezTo>
                      <a:pt x="1108" y="541"/>
                      <a:pt x="1429" y="532"/>
                      <a:pt x="1588" y="548"/>
                    </a:cubicBezTo>
                    <a:cubicBezTo>
                      <a:pt x="1747" y="564"/>
                      <a:pt x="1798" y="610"/>
                      <a:pt x="1901" y="638"/>
                    </a:cubicBezTo>
                    <a:cubicBezTo>
                      <a:pt x="2004" y="666"/>
                      <a:pt x="2112" y="733"/>
                      <a:pt x="2208" y="719"/>
                    </a:cubicBezTo>
                    <a:cubicBezTo>
                      <a:pt x="2304" y="705"/>
                      <a:pt x="2399" y="574"/>
                      <a:pt x="2477" y="553"/>
                    </a:cubicBezTo>
                    <a:cubicBezTo>
                      <a:pt x="2555" y="532"/>
                      <a:pt x="2619" y="600"/>
                      <a:pt x="2677" y="591"/>
                    </a:cubicBezTo>
                    <a:cubicBezTo>
                      <a:pt x="2735" y="582"/>
                      <a:pt x="2796" y="519"/>
                      <a:pt x="2827" y="500"/>
                    </a:cubicBezTo>
                  </a:path>
                </a:pathLst>
              </a:custGeom>
              <a:noFill/>
              <a:ln w="28575" cmpd="sng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Freeform 9"/>
              <p:cNvSpPr>
                <a:spLocks/>
              </p:cNvSpPr>
              <p:nvPr/>
            </p:nvSpPr>
            <p:spPr bwMode="auto">
              <a:xfrm>
                <a:off x="1438" y="1666"/>
                <a:ext cx="2811" cy="868"/>
              </a:xfrm>
              <a:custGeom>
                <a:avLst/>
                <a:gdLst>
                  <a:gd name="T0" fmla="*/ 0 w 2811"/>
                  <a:gd name="T1" fmla="*/ 0 h 868"/>
                  <a:gd name="T2" fmla="*/ 295 w 2811"/>
                  <a:gd name="T3" fmla="*/ 552 h 868"/>
                  <a:gd name="T4" fmla="*/ 514 w 2811"/>
                  <a:gd name="T5" fmla="*/ 709 h 868"/>
                  <a:gd name="T6" fmla="*/ 733 w 2811"/>
                  <a:gd name="T7" fmla="*/ 752 h 868"/>
                  <a:gd name="T8" fmla="*/ 1109 w 2811"/>
                  <a:gd name="T9" fmla="*/ 724 h 868"/>
                  <a:gd name="T10" fmla="*/ 1572 w 2811"/>
                  <a:gd name="T11" fmla="*/ 683 h 868"/>
                  <a:gd name="T12" fmla="*/ 1885 w 2811"/>
                  <a:gd name="T13" fmla="*/ 773 h 868"/>
                  <a:gd name="T14" fmla="*/ 2192 w 2811"/>
                  <a:gd name="T15" fmla="*/ 854 h 868"/>
                  <a:gd name="T16" fmla="*/ 2461 w 2811"/>
                  <a:gd name="T17" fmla="*/ 688 h 868"/>
                  <a:gd name="T18" fmla="*/ 2661 w 2811"/>
                  <a:gd name="T19" fmla="*/ 726 h 868"/>
                  <a:gd name="T20" fmla="*/ 2811 w 2811"/>
                  <a:gd name="T21" fmla="*/ 635 h 86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11"/>
                  <a:gd name="T34" fmla="*/ 0 h 868"/>
                  <a:gd name="T35" fmla="*/ 2811 w 2811"/>
                  <a:gd name="T36" fmla="*/ 868 h 86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11" h="868">
                    <a:moveTo>
                      <a:pt x="0" y="0"/>
                    </a:moveTo>
                    <a:cubicBezTo>
                      <a:pt x="49" y="92"/>
                      <a:pt x="209" y="434"/>
                      <a:pt x="295" y="552"/>
                    </a:cubicBezTo>
                    <a:cubicBezTo>
                      <a:pt x="381" y="670"/>
                      <a:pt x="441" y="676"/>
                      <a:pt x="514" y="709"/>
                    </a:cubicBezTo>
                    <a:cubicBezTo>
                      <a:pt x="587" y="742"/>
                      <a:pt x="634" y="750"/>
                      <a:pt x="733" y="752"/>
                    </a:cubicBezTo>
                    <a:cubicBezTo>
                      <a:pt x="832" y="754"/>
                      <a:pt x="969" y="736"/>
                      <a:pt x="1109" y="724"/>
                    </a:cubicBezTo>
                    <a:cubicBezTo>
                      <a:pt x="1249" y="712"/>
                      <a:pt x="1443" y="675"/>
                      <a:pt x="1572" y="683"/>
                    </a:cubicBezTo>
                    <a:cubicBezTo>
                      <a:pt x="1701" y="691"/>
                      <a:pt x="1782" y="745"/>
                      <a:pt x="1885" y="773"/>
                    </a:cubicBezTo>
                    <a:cubicBezTo>
                      <a:pt x="1988" y="801"/>
                      <a:pt x="2096" y="868"/>
                      <a:pt x="2192" y="854"/>
                    </a:cubicBezTo>
                    <a:cubicBezTo>
                      <a:pt x="2288" y="840"/>
                      <a:pt x="2383" y="709"/>
                      <a:pt x="2461" y="688"/>
                    </a:cubicBezTo>
                    <a:cubicBezTo>
                      <a:pt x="2539" y="667"/>
                      <a:pt x="2603" y="735"/>
                      <a:pt x="2661" y="726"/>
                    </a:cubicBezTo>
                    <a:cubicBezTo>
                      <a:pt x="2719" y="717"/>
                      <a:pt x="2780" y="654"/>
                      <a:pt x="2811" y="635"/>
                    </a:cubicBezTo>
                  </a:path>
                </a:pathLst>
              </a:custGeom>
              <a:noFill/>
              <a:ln w="28575" cmpd="sng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Freeform 10"/>
              <p:cNvSpPr>
                <a:spLocks/>
              </p:cNvSpPr>
              <p:nvPr/>
            </p:nvSpPr>
            <p:spPr bwMode="auto">
              <a:xfrm>
                <a:off x="1438" y="1809"/>
                <a:ext cx="2809" cy="979"/>
              </a:xfrm>
              <a:custGeom>
                <a:avLst/>
                <a:gdLst>
                  <a:gd name="T0" fmla="*/ 0 w 2809"/>
                  <a:gd name="T1" fmla="*/ 0 h 979"/>
                  <a:gd name="T2" fmla="*/ 329 w 2809"/>
                  <a:gd name="T3" fmla="*/ 614 h 979"/>
                  <a:gd name="T4" fmla="*/ 512 w 2809"/>
                  <a:gd name="T5" fmla="*/ 820 h 979"/>
                  <a:gd name="T6" fmla="*/ 795 w 2809"/>
                  <a:gd name="T7" fmla="*/ 900 h 979"/>
                  <a:gd name="T8" fmla="*/ 1107 w 2809"/>
                  <a:gd name="T9" fmla="*/ 835 h 979"/>
                  <a:gd name="T10" fmla="*/ 1638 w 2809"/>
                  <a:gd name="T11" fmla="*/ 876 h 979"/>
                  <a:gd name="T12" fmla="*/ 1883 w 2809"/>
                  <a:gd name="T13" fmla="*/ 884 h 979"/>
                  <a:gd name="T14" fmla="*/ 2190 w 2809"/>
                  <a:gd name="T15" fmla="*/ 965 h 979"/>
                  <a:gd name="T16" fmla="*/ 2459 w 2809"/>
                  <a:gd name="T17" fmla="*/ 799 h 979"/>
                  <a:gd name="T18" fmla="*/ 2652 w 2809"/>
                  <a:gd name="T19" fmla="*/ 790 h 979"/>
                  <a:gd name="T20" fmla="*/ 2809 w 2809"/>
                  <a:gd name="T21" fmla="*/ 647 h 97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09"/>
                  <a:gd name="T34" fmla="*/ 0 h 979"/>
                  <a:gd name="T35" fmla="*/ 2809 w 2809"/>
                  <a:gd name="T36" fmla="*/ 979 h 97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09" h="979">
                    <a:moveTo>
                      <a:pt x="0" y="0"/>
                    </a:moveTo>
                    <a:cubicBezTo>
                      <a:pt x="55" y="102"/>
                      <a:pt x="244" y="477"/>
                      <a:pt x="329" y="614"/>
                    </a:cubicBezTo>
                    <a:cubicBezTo>
                      <a:pt x="414" y="751"/>
                      <a:pt x="434" y="772"/>
                      <a:pt x="512" y="820"/>
                    </a:cubicBezTo>
                    <a:cubicBezTo>
                      <a:pt x="590" y="868"/>
                      <a:pt x="696" y="898"/>
                      <a:pt x="795" y="900"/>
                    </a:cubicBezTo>
                    <a:cubicBezTo>
                      <a:pt x="894" y="902"/>
                      <a:pt x="967" y="839"/>
                      <a:pt x="1107" y="835"/>
                    </a:cubicBezTo>
                    <a:cubicBezTo>
                      <a:pt x="1247" y="831"/>
                      <a:pt x="1509" y="868"/>
                      <a:pt x="1638" y="876"/>
                    </a:cubicBezTo>
                    <a:cubicBezTo>
                      <a:pt x="1767" y="884"/>
                      <a:pt x="1791" y="869"/>
                      <a:pt x="1883" y="884"/>
                    </a:cubicBezTo>
                    <a:cubicBezTo>
                      <a:pt x="1975" y="899"/>
                      <a:pt x="2094" y="979"/>
                      <a:pt x="2190" y="965"/>
                    </a:cubicBezTo>
                    <a:cubicBezTo>
                      <a:pt x="2286" y="951"/>
                      <a:pt x="2382" y="828"/>
                      <a:pt x="2459" y="799"/>
                    </a:cubicBezTo>
                    <a:cubicBezTo>
                      <a:pt x="2536" y="770"/>
                      <a:pt x="2594" y="815"/>
                      <a:pt x="2652" y="790"/>
                    </a:cubicBezTo>
                    <a:cubicBezTo>
                      <a:pt x="2710" y="765"/>
                      <a:pt x="2776" y="677"/>
                      <a:pt x="2809" y="647"/>
                    </a:cubicBezTo>
                  </a:path>
                </a:pathLst>
              </a:custGeom>
              <a:noFill/>
              <a:ln w="28575" cmpd="sng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1"/>
              <p:cNvSpPr>
                <a:spLocks/>
              </p:cNvSpPr>
              <p:nvPr/>
            </p:nvSpPr>
            <p:spPr bwMode="auto">
              <a:xfrm>
                <a:off x="1438" y="2018"/>
                <a:ext cx="2814" cy="1102"/>
              </a:xfrm>
              <a:custGeom>
                <a:avLst/>
                <a:gdLst>
                  <a:gd name="T0" fmla="*/ 0 w 2814"/>
                  <a:gd name="T1" fmla="*/ 0 h 1102"/>
                  <a:gd name="T2" fmla="*/ 376 w 2814"/>
                  <a:gd name="T3" fmla="*/ 686 h 1102"/>
                  <a:gd name="T4" fmla="*/ 605 w 2814"/>
                  <a:gd name="T5" fmla="*/ 872 h 1102"/>
                  <a:gd name="T6" fmla="*/ 929 w 2814"/>
                  <a:gd name="T7" fmla="*/ 962 h 1102"/>
                  <a:gd name="T8" fmla="*/ 1267 w 2814"/>
                  <a:gd name="T9" fmla="*/ 976 h 1102"/>
                  <a:gd name="T10" fmla="*/ 1590 w 2814"/>
                  <a:gd name="T11" fmla="*/ 976 h 1102"/>
                  <a:gd name="T12" fmla="*/ 1883 w 2814"/>
                  <a:gd name="T13" fmla="*/ 993 h 1102"/>
                  <a:gd name="T14" fmla="*/ 2190 w 2814"/>
                  <a:gd name="T15" fmla="*/ 1086 h 1102"/>
                  <a:gd name="T16" fmla="*/ 2459 w 2814"/>
                  <a:gd name="T17" fmla="*/ 896 h 1102"/>
                  <a:gd name="T18" fmla="*/ 2659 w 2814"/>
                  <a:gd name="T19" fmla="*/ 939 h 1102"/>
                  <a:gd name="T20" fmla="*/ 2814 w 2814"/>
                  <a:gd name="T21" fmla="*/ 619 h 1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14"/>
                  <a:gd name="T34" fmla="*/ 0 h 1102"/>
                  <a:gd name="T35" fmla="*/ 2814 w 2814"/>
                  <a:gd name="T36" fmla="*/ 1102 h 110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14" h="1102">
                    <a:moveTo>
                      <a:pt x="0" y="0"/>
                    </a:moveTo>
                    <a:cubicBezTo>
                      <a:pt x="63" y="114"/>
                      <a:pt x="275" y="541"/>
                      <a:pt x="376" y="686"/>
                    </a:cubicBezTo>
                    <a:cubicBezTo>
                      <a:pt x="477" y="831"/>
                      <a:pt x="513" y="826"/>
                      <a:pt x="605" y="872"/>
                    </a:cubicBezTo>
                    <a:cubicBezTo>
                      <a:pt x="697" y="918"/>
                      <a:pt x="819" y="945"/>
                      <a:pt x="929" y="962"/>
                    </a:cubicBezTo>
                    <a:cubicBezTo>
                      <a:pt x="1039" y="979"/>
                      <a:pt x="1157" y="974"/>
                      <a:pt x="1267" y="976"/>
                    </a:cubicBezTo>
                    <a:cubicBezTo>
                      <a:pt x="1377" y="978"/>
                      <a:pt x="1487" y="973"/>
                      <a:pt x="1590" y="976"/>
                    </a:cubicBezTo>
                    <a:cubicBezTo>
                      <a:pt x="1693" y="979"/>
                      <a:pt x="1783" y="975"/>
                      <a:pt x="1883" y="993"/>
                    </a:cubicBezTo>
                    <a:cubicBezTo>
                      <a:pt x="1983" y="1011"/>
                      <a:pt x="2094" y="1102"/>
                      <a:pt x="2190" y="1086"/>
                    </a:cubicBezTo>
                    <a:cubicBezTo>
                      <a:pt x="2286" y="1070"/>
                      <a:pt x="2381" y="920"/>
                      <a:pt x="2459" y="896"/>
                    </a:cubicBezTo>
                    <a:cubicBezTo>
                      <a:pt x="2537" y="872"/>
                      <a:pt x="2600" y="985"/>
                      <a:pt x="2659" y="939"/>
                    </a:cubicBezTo>
                    <a:cubicBezTo>
                      <a:pt x="2718" y="893"/>
                      <a:pt x="2782" y="686"/>
                      <a:pt x="2814" y="619"/>
                    </a:cubicBezTo>
                  </a:path>
                </a:pathLst>
              </a:custGeom>
              <a:noFill/>
              <a:ln w="28575" cmpd="sng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99" name="Rectangle 1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Nonlinear Sensitivity</a:t>
            </a:r>
          </a:p>
        </p:txBody>
      </p:sp>
      <p:sp>
        <p:nvSpPr>
          <p:cNvPr id="4102" name="Line 15"/>
          <p:cNvSpPr>
            <a:spLocks noChangeShapeType="1"/>
          </p:cNvSpPr>
          <p:nvPr/>
        </p:nvSpPr>
        <p:spPr bwMode="auto">
          <a:xfrm>
            <a:off x="35052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16"/>
          <p:cNvSpPr>
            <a:spLocks noChangeShapeType="1"/>
          </p:cNvSpPr>
          <p:nvPr/>
        </p:nvSpPr>
        <p:spPr bwMode="auto">
          <a:xfrm>
            <a:off x="39624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17"/>
          <p:cNvSpPr>
            <a:spLocks noChangeShapeType="1"/>
          </p:cNvSpPr>
          <p:nvPr/>
        </p:nvSpPr>
        <p:spPr bwMode="auto">
          <a:xfrm>
            <a:off x="44196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18"/>
          <p:cNvSpPr>
            <a:spLocks noChangeShapeType="1"/>
          </p:cNvSpPr>
          <p:nvPr/>
        </p:nvSpPr>
        <p:spPr bwMode="auto">
          <a:xfrm>
            <a:off x="48768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9"/>
          <p:cNvSpPr>
            <a:spLocks noChangeShapeType="1"/>
          </p:cNvSpPr>
          <p:nvPr/>
        </p:nvSpPr>
        <p:spPr bwMode="auto">
          <a:xfrm>
            <a:off x="53340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20"/>
          <p:cNvSpPr>
            <a:spLocks noChangeShapeType="1"/>
          </p:cNvSpPr>
          <p:nvPr/>
        </p:nvSpPr>
        <p:spPr bwMode="auto">
          <a:xfrm>
            <a:off x="57912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21"/>
          <p:cNvSpPr>
            <a:spLocks noChangeShapeType="1"/>
          </p:cNvSpPr>
          <p:nvPr/>
        </p:nvSpPr>
        <p:spPr bwMode="auto">
          <a:xfrm>
            <a:off x="6248400" y="5181600"/>
            <a:ext cx="0" cy="1524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Frequency Masking</a:t>
            </a:r>
          </a:p>
        </p:txBody>
      </p:sp>
      <p:pic>
        <p:nvPicPr>
          <p:cNvPr id="5123" name="Picture 3" descr="mask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3675" y="1325563"/>
            <a:ext cx="7040563" cy="4789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82563" y="1417638"/>
            <a:ext cx="1919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</a:rPr>
              <a:t>The</a:t>
            </a:r>
            <a:br>
              <a:rPr lang="en-US" altLang="en-US" sz="2400" b="1">
                <a:solidFill>
                  <a:srgbClr val="FFCC00"/>
                </a:solidFill>
              </a:rPr>
            </a:br>
            <a:r>
              <a:rPr lang="en-US" altLang="en-US" sz="2400" b="1">
                <a:solidFill>
                  <a:srgbClr val="FFCC00"/>
                </a:solidFill>
              </a:rPr>
              <a:t>Result:</a:t>
            </a:r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3860800" y="3094038"/>
            <a:ext cx="1930400" cy="1706562"/>
          </a:xfrm>
          <a:custGeom>
            <a:avLst/>
            <a:gdLst>
              <a:gd name="T0" fmla="*/ 0 w 1216"/>
              <a:gd name="T1" fmla="*/ 890587 h 1075"/>
              <a:gd name="T2" fmla="*/ 152400 w 1216"/>
              <a:gd name="T3" fmla="*/ 825500 h 1075"/>
              <a:gd name="T4" fmla="*/ 231775 w 1216"/>
              <a:gd name="T5" fmla="*/ 738187 h 1075"/>
              <a:gd name="T6" fmla="*/ 434975 w 1216"/>
              <a:gd name="T7" fmla="*/ 273050 h 1075"/>
              <a:gd name="T8" fmla="*/ 508000 w 1216"/>
              <a:gd name="T9" fmla="*/ 26987 h 1075"/>
              <a:gd name="T10" fmla="*/ 776288 w 1216"/>
              <a:gd name="T11" fmla="*/ 439737 h 1075"/>
              <a:gd name="T12" fmla="*/ 1182688 w 1216"/>
              <a:gd name="T13" fmla="*/ 919162 h 1075"/>
              <a:gd name="T14" fmla="*/ 1552575 w 1216"/>
              <a:gd name="T15" fmla="*/ 1325562 h 1075"/>
              <a:gd name="T16" fmla="*/ 1930400 w 1216"/>
              <a:gd name="T17" fmla="*/ 1706562 h 10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16" h="1075">
                <a:moveTo>
                  <a:pt x="0" y="561"/>
                </a:moveTo>
                <a:cubicBezTo>
                  <a:pt x="16" y="554"/>
                  <a:pt x="72" y="536"/>
                  <a:pt x="96" y="520"/>
                </a:cubicBezTo>
                <a:cubicBezTo>
                  <a:pt x="120" y="504"/>
                  <a:pt x="116" y="523"/>
                  <a:pt x="146" y="465"/>
                </a:cubicBezTo>
                <a:cubicBezTo>
                  <a:pt x="176" y="407"/>
                  <a:pt x="245" y="247"/>
                  <a:pt x="274" y="172"/>
                </a:cubicBezTo>
                <a:cubicBezTo>
                  <a:pt x="303" y="97"/>
                  <a:pt x="284" y="0"/>
                  <a:pt x="320" y="17"/>
                </a:cubicBezTo>
                <a:cubicBezTo>
                  <a:pt x="356" y="34"/>
                  <a:pt x="418" y="183"/>
                  <a:pt x="489" y="277"/>
                </a:cubicBezTo>
                <a:cubicBezTo>
                  <a:pt x="560" y="371"/>
                  <a:pt x="664" y="486"/>
                  <a:pt x="745" y="579"/>
                </a:cubicBezTo>
                <a:cubicBezTo>
                  <a:pt x="826" y="672"/>
                  <a:pt x="900" y="752"/>
                  <a:pt x="978" y="835"/>
                </a:cubicBezTo>
                <a:cubicBezTo>
                  <a:pt x="1056" y="918"/>
                  <a:pt x="1167" y="1025"/>
                  <a:pt x="1216" y="1075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4364038" y="2119313"/>
            <a:ext cx="0" cy="3048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Critical Bandwidth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effectLst/>
              </a:rPr>
              <a:t>The frequency masking effect depends upon the level of the probe, and the power and bandwidth of the masker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ffectLst/>
              </a:rPr>
              <a:t>Masking is thought to be caused by the mechanical frequency selectivity of the cochlea.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ffectLst/>
              </a:rPr>
              <a:t>The effective frequency range of masking is referred to as a </a:t>
            </a:r>
            <a:r>
              <a:rPr lang="en-US" altLang="en-US" sz="2800" i="1" smtClean="0">
                <a:effectLst/>
              </a:rPr>
              <a:t>critical band</a:t>
            </a:r>
            <a:r>
              <a:rPr lang="en-US" altLang="en-US" sz="2800" smtClean="0"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ffectLst/>
              </a:rPr>
              <a:t>The critical bandwidth varies with frequency: 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BW approx. 100Hz below 700Hz</a:t>
            </a:r>
          </a:p>
          <a:p>
            <a:pPr lvl="1">
              <a:lnSpc>
                <a:spcPct val="90000"/>
              </a:lnSpc>
            </a:pPr>
            <a:r>
              <a:rPr lang="en-US" altLang="en-US" sz="2400" smtClean="0"/>
              <a:t>BW approx. 1/3 octave above 700Hz</a:t>
            </a:r>
          </a:p>
        </p:txBody>
      </p:sp>
      <p:pic>
        <p:nvPicPr>
          <p:cNvPr id="2" name="critical_ba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99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1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“Coding” of 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</a:t>
            </a:r>
            <a:r>
              <a:rPr lang="en-US" i="1" dirty="0" smtClean="0"/>
              <a:t>redundancy</a:t>
            </a:r>
            <a:r>
              <a:rPr lang="en-US" dirty="0" smtClean="0"/>
              <a:t>: eliminate information that is predictable from other parts of the signal.</a:t>
            </a:r>
          </a:p>
          <a:p>
            <a:r>
              <a:rPr lang="en-US" dirty="0" smtClean="0"/>
              <a:t>Reduce </a:t>
            </a:r>
            <a:r>
              <a:rPr lang="en-US" i="1" dirty="0" smtClean="0"/>
              <a:t>irrelevancy</a:t>
            </a:r>
            <a:r>
              <a:rPr lang="en-US" dirty="0" smtClean="0"/>
              <a:t>: eliminate information that is inaudible to a human listener.</a:t>
            </a:r>
          </a:p>
          <a:p>
            <a:r>
              <a:rPr lang="en-US" dirty="0" smtClean="0"/>
              <a:t>Provide signal-dependent adaptation: incorporate a </a:t>
            </a:r>
            <a:r>
              <a:rPr lang="en-US" i="1" dirty="0" smtClean="0"/>
              <a:t>model</a:t>
            </a:r>
            <a:r>
              <a:rPr lang="en-US" dirty="0" smtClean="0"/>
              <a:t> of human auditory performance.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4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Motion Picture Experts Group (MPEG) standards for video and audio.</a:t>
            </a:r>
          </a:p>
          <a:p>
            <a:r>
              <a:rPr lang="en-US" dirty="0" smtClean="0"/>
              <a:t>MPEG-1:  late 1980s, development of perceptual video and audio compression</a:t>
            </a:r>
          </a:p>
          <a:p>
            <a:r>
              <a:rPr lang="en-US" dirty="0" smtClean="0"/>
              <a:t>MPEG-1:  three different computational complexities defined, called Layer 1, Layer 2, and Layer 3</a:t>
            </a:r>
          </a:p>
          <a:p>
            <a:r>
              <a:rPr lang="en-US" dirty="0" smtClean="0"/>
              <a:t>Most popular was Layer 3 == “MP3”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64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smtClean="0">
                <a:effectLst/>
              </a:rPr>
              <a:t>Perceptual Audio Coder (MP3)</a:t>
            </a:r>
            <a:br>
              <a:rPr lang="en-US" altLang="en-US" sz="4000" smtClean="0">
                <a:effectLst/>
              </a:rPr>
            </a:br>
            <a:r>
              <a:rPr lang="en-US" altLang="en-US" sz="2400" smtClean="0">
                <a:effectLst/>
              </a:rPr>
              <a:t>Block Diagram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970088" y="164147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/>
              <a:t>Filtered Audio Signal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0" y="2557463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Audio Input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95350" y="2984500"/>
            <a:ext cx="1752600" cy="85090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Coding Filterbank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448050" y="2697163"/>
            <a:ext cx="2133600" cy="121602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Quantization and Rate Control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267450" y="2220913"/>
            <a:ext cx="1600200" cy="1946275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</a:rPr>
              <a:t>Noiseless Coding and Bitstream Packing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069975" y="4668838"/>
            <a:ext cx="1671638" cy="850900"/>
          </a:xfrm>
          <a:prstGeom prst="rect">
            <a:avLst/>
          </a:prstGeom>
          <a:solidFill>
            <a:srgbClr val="0000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CC00"/>
                </a:solidFill>
              </a:rPr>
              <a:t>Perceptual</a:t>
            </a:r>
          </a:p>
          <a:p>
            <a:pPr eaLnBrk="1" hangingPunct="1"/>
            <a:r>
              <a:rPr lang="en-US" altLang="en-US" sz="2400">
                <a:solidFill>
                  <a:srgbClr val="FFCC00"/>
                </a:solidFill>
              </a:rPr>
              <a:t>Model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162300" y="4933950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Perceptual</a:t>
            </a:r>
          </a:p>
          <a:p>
            <a:pPr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Threshold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4591050" y="4705350"/>
            <a:ext cx="23161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Quantized filterbank values and</a:t>
            </a:r>
          </a:p>
          <a:p>
            <a:pPr algn="ctr"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side information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7364413" y="502602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Coded</a:t>
            </a:r>
          </a:p>
          <a:p>
            <a:pPr>
              <a:defRPr/>
            </a:pPr>
            <a:r>
              <a:rPr lang="en-US" altLang="en-US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Bitstream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647950" y="3409950"/>
            <a:ext cx="800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5581650" y="340995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323850" y="3409950"/>
            <a:ext cx="571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7867650" y="34099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552450" y="3409950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552450" y="4933950"/>
            <a:ext cx="517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2741613" y="4933950"/>
            <a:ext cx="1697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V="1">
            <a:off x="4438650" y="3913188"/>
            <a:ext cx="0" cy="1020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7188" name="AutoShape 20"/>
          <p:cNvCxnSpPr>
            <a:cxnSpLocks noChangeShapeType="1"/>
            <a:stCxn id="62475" idx="0"/>
          </p:cNvCxnSpPr>
          <p:nvPr/>
        </p:nvCxnSpPr>
        <p:spPr bwMode="auto">
          <a:xfrm rot="-5400000">
            <a:off x="7422357" y="3987006"/>
            <a:ext cx="1555750" cy="5222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9" name="AutoShape 21"/>
          <p:cNvCxnSpPr>
            <a:cxnSpLocks noChangeShapeType="1"/>
            <a:stCxn id="62474" idx="0"/>
          </p:cNvCxnSpPr>
          <p:nvPr/>
        </p:nvCxnSpPr>
        <p:spPr bwMode="auto">
          <a:xfrm rot="-5400000">
            <a:off x="5246688" y="4008437"/>
            <a:ext cx="1200150" cy="193675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0" name="AutoShape 22"/>
          <p:cNvCxnSpPr>
            <a:cxnSpLocks noChangeShapeType="1"/>
            <a:stCxn id="7171" idx="2"/>
          </p:cNvCxnSpPr>
          <p:nvPr/>
        </p:nvCxnSpPr>
        <p:spPr bwMode="auto">
          <a:xfrm rot="5400000">
            <a:off x="2563813" y="2509837"/>
            <a:ext cx="1189038" cy="366713"/>
          </a:xfrm>
          <a:prstGeom prst="curvedConnector3">
            <a:avLst>
              <a:gd name="adj1" fmla="val 49935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5000" y="3886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 smtClean="0">
                <a:effectLst/>
              </a:rPr>
              <a:t>MP3 </a:t>
            </a:r>
            <a:r>
              <a:rPr lang="en-US" altLang="en-US" dirty="0" smtClean="0">
                <a:effectLst/>
              </a:rPr>
              <a:t>Example 1</a:t>
            </a:r>
            <a:endParaRPr lang="en-US" altLang="en-US" dirty="0" smtClean="0">
              <a:effectLst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 smtClean="0">
                <a:effectLst/>
              </a:rPr>
              <a:t>Original Signal</a:t>
            </a:r>
            <a:br>
              <a:rPr lang="en-US" altLang="en-US" dirty="0" smtClean="0">
                <a:effectLst/>
              </a:rPr>
            </a:br>
            <a:r>
              <a:rPr lang="en-US" altLang="en-US" dirty="0" smtClean="0">
                <a:effectLst/>
              </a:rPr>
              <a:t>(stereo, 44.1kHz, 1.35Mbps)</a:t>
            </a:r>
          </a:p>
          <a:p>
            <a:r>
              <a:rPr lang="en-US" altLang="en-US" dirty="0" smtClean="0">
                <a:effectLst/>
              </a:rPr>
              <a:t>Compressed 1:11 MP3</a:t>
            </a:r>
            <a:br>
              <a:rPr lang="en-US" altLang="en-US" dirty="0" smtClean="0">
                <a:effectLst/>
              </a:rPr>
            </a:br>
            <a:r>
              <a:rPr lang="en-US" altLang="en-US" dirty="0" smtClean="0">
                <a:effectLst/>
              </a:rPr>
              <a:t>(stereo, 44.1kHz, 128kbps)</a:t>
            </a:r>
          </a:p>
          <a:p>
            <a:r>
              <a:rPr lang="en-US" altLang="en-US" dirty="0" smtClean="0">
                <a:effectLst/>
              </a:rPr>
              <a:t>The </a:t>
            </a:r>
            <a:r>
              <a:rPr lang="en-US" altLang="en-US" i="1" dirty="0" smtClean="0">
                <a:effectLst/>
              </a:rPr>
              <a:t>difference</a:t>
            </a:r>
            <a:r>
              <a:rPr lang="en-US" altLang="en-US" dirty="0" smtClean="0">
                <a:effectLst/>
              </a:rPr>
              <a:t> between the two.  This is what the coder removes as </a:t>
            </a:r>
            <a:r>
              <a:rPr lang="en-US" altLang="en-US" i="1" dirty="0" smtClean="0">
                <a:effectLst/>
              </a:rPr>
              <a:t>inaudible</a:t>
            </a:r>
            <a:r>
              <a:rPr lang="en-US" altLang="en-US" dirty="0" smtClean="0">
                <a:effectLst/>
              </a:rPr>
              <a:t>!</a:t>
            </a:r>
          </a:p>
          <a:p>
            <a:r>
              <a:rPr lang="en-US" altLang="en-US" dirty="0" smtClean="0">
                <a:effectLst/>
              </a:rPr>
              <a:t>+12dB boost on difference:</a:t>
            </a:r>
          </a:p>
        </p:txBody>
      </p:sp>
      <p:pic>
        <p:nvPicPr>
          <p:cNvPr id="6" name="shut_up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2800" y="1596189"/>
            <a:ext cx="609600" cy="609600"/>
          </a:xfrm>
          <a:prstGeom prst="rect">
            <a:avLst/>
          </a:prstGeom>
        </p:spPr>
      </p:pic>
      <p:pic>
        <p:nvPicPr>
          <p:cNvPr id="7" name="shut_up_mp3_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2800" y="2768225"/>
            <a:ext cx="609600" cy="609600"/>
          </a:xfrm>
          <a:prstGeom prst="rect">
            <a:avLst/>
          </a:prstGeom>
        </p:spPr>
      </p:pic>
      <p:pic>
        <p:nvPicPr>
          <p:cNvPr id="8" name="shut_up_diff_0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4191000"/>
            <a:ext cx="609600" cy="609600"/>
          </a:xfrm>
          <a:prstGeom prst="rect">
            <a:avLst/>
          </a:prstGeom>
        </p:spPr>
      </p:pic>
      <p:pic>
        <p:nvPicPr>
          <p:cNvPr id="9" name="shut_up_diff+12_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5158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891" grpId="0" build="p"/>
    </p:bldLst>
  </p:timing>
</p:sld>
</file>

<file path=ppt/theme/theme1.xml><?xml version="1.0" encoding="utf-8"?>
<a:theme xmlns:a="http://schemas.openxmlformats.org/drawingml/2006/main" name="1_COE Presentation Template">
  <a:themeElements>
    <a:clrScheme name="1_COE Presentation Template 16">
      <a:dk1>
        <a:srgbClr val="003366"/>
      </a:dk1>
      <a:lt1>
        <a:srgbClr val="FFFFFF"/>
      </a:lt1>
      <a:dk2>
        <a:srgbClr val="000099"/>
      </a:dk2>
      <a:lt2>
        <a:srgbClr val="EBAB00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EBAB00"/>
      </a:folHlink>
    </a:clrScheme>
    <a:fontScheme name="1_COE Presentatio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E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E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E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E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E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E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13">
        <a:dk1>
          <a:srgbClr val="003366"/>
        </a:dk1>
        <a:lt1>
          <a:srgbClr val="FFFFFF"/>
        </a:lt1>
        <a:dk2>
          <a:srgbClr val="000099"/>
        </a:dk2>
        <a:lt2>
          <a:srgbClr val="FFCC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E Presentation Template 15">
        <a:dk1>
          <a:srgbClr val="003366"/>
        </a:dk1>
        <a:lt1>
          <a:srgbClr val="FFFFFF"/>
        </a:lt1>
        <a:dk2>
          <a:srgbClr val="000099"/>
        </a:dk2>
        <a:lt2>
          <a:srgbClr val="EBAB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E Presentation Template 16">
        <a:dk1>
          <a:srgbClr val="003366"/>
        </a:dk1>
        <a:lt1>
          <a:srgbClr val="FFFFFF"/>
        </a:lt1>
        <a:dk2>
          <a:srgbClr val="000099"/>
        </a:dk2>
        <a:lt2>
          <a:srgbClr val="EBAB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EBAB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5736</TotalTime>
  <Words>289</Words>
  <Application>Microsoft Office PowerPoint</Application>
  <PresentationFormat>On-screen Show (4:3)</PresentationFormat>
  <Paragraphs>53</Paragraphs>
  <Slides>10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1_COE Presentation Template</vt:lpstr>
      <vt:lpstr>Perceptual Audio Coding</vt:lpstr>
      <vt:lpstr>Human Auditory Performance</vt:lpstr>
      <vt:lpstr>Nonlinear Sensitivity</vt:lpstr>
      <vt:lpstr>Frequency Masking</vt:lpstr>
      <vt:lpstr>Critical Bandwidth</vt:lpstr>
      <vt:lpstr>“Coding” of audio</vt:lpstr>
      <vt:lpstr>Coding Example</vt:lpstr>
      <vt:lpstr>Perceptual Audio Coder (MP3) Block Diagram</vt:lpstr>
      <vt:lpstr>MP3 Example 1</vt:lpstr>
      <vt:lpstr>MP3 Example 2</vt:lpstr>
    </vt:vector>
  </TitlesOfParts>
  <Company>COE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 Science</dc:title>
  <dc:creator>Rob Maher</dc:creator>
  <cp:lastModifiedBy>Maher, Rob</cp:lastModifiedBy>
  <cp:revision>46</cp:revision>
  <dcterms:created xsi:type="dcterms:W3CDTF">2007-07-25T17:40:36Z</dcterms:created>
  <dcterms:modified xsi:type="dcterms:W3CDTF">2018-12-04T15:12:32Z</dcterms:modified>
</cp:coreProperties>
</file>