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68" r:id="rId16"/>
    <p:sldId id="269" r:id="rId17"/>
    <p:sldId id="270" r:id="rId18"/>
    <p:sldId id="273" r:id="rId19"/>
    <p:sldId id="271" r:id="rId20"/>
    <p:sldId id="277" r:id="rId21"/>
    <p:sldId id="272" r:id="rId22"/>
    <p:sldId id="27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2D050"/>
    <a:srgbClr val="E0AD1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273E93-A49D-4EB5-94A6-BAAFB0A11B84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3F1BA8-CC1E-49A4-A345-F9EF87087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0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4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B0A4D-DB78-AE4B-A86B-48CA3B8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2000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57200" y="6114910"/>
            <a:ext cx="4114800" cy="560388"/>
            <a:chOff x="457200" y="6114910"/>
            <a:chExt cx="4114800" cy="5603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D6AB64-6818-4348-A5CA-382A6F7CB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57200" y="6118879"/>
              <a:ext cx="4114800" cy="55245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 userDrawn="1"/>
          </p:nvGrpSpPr>
          <p:grpSpPr>
            <a:xfrm>
              <a:off x="461433" y="6114910"/>
              <a:ext cx="685800" cy="560388"/>
              <a:chOff x="457200" y="6113468"/>
              <a:chExt cx="685800" cy="560388"/>
            </a:xfrm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573088" y="6248406"/>
                <a:ext cx="449263" cy="366713"/>
              </a:xfrm>
              <a:custGeom>
                <a:avLst/>
                <a:gdLst>
                  <a:gd name="T0" fmla="*/ 205 w 628"/>
                  <a:gd name="T1" fmla="*/ 463 h 502"/>
                  <a:gd name="T2" fmla="*/ 205 w 628"/>
                  <a:gd name="T3" fmla="*/ 463 h 502"/>
                  <a:gd name="T4" fmla="*/ 205 w 628"/>
                  <a:gd name="T5" fmla="*/ 420 h 502"/>
                  <a:gd name="T6" fmla="*/ 201 w 628"/>
                  <a:gd name="T7" fmla="*/ 420 h 502"/>
                  <a:gd name="T8" fmla="*/ 159 w 628"/>
                  <a:gd name="T9" fmla="*/ 375 h 502"/>
                  <a:gd name="T10" fmla="*/ 159 w 628"/>
                  <a:gd name="T11" fmla="*/ 183 h 502"/>
                  <a:gd name="T12" fmla="*/ 176 w 628"/>
                  <a:gd name="T13" fmla="*/ 183 h 502"/>
                  <a:gd name="T14" fmla="*/ 307 w 628"/>
                  <a:gd name="T15" fmla="*/ 406 h 502"/>
                  <a:gd name="T16" fmla="*/ 321 w 628"/>
                  <a:gd name="T17" fmla="*/ 407 h 502"/>
                  <a:gd name="T18" fmla="*/ 452 w 628"/>
                  <a:gd name="T19" fmla="*/ 183 h 502"/>
                  <a:gd name="T20" fmla="*/ 470 w 628"/>
                  <a:gd name="T21" fmla="*/ 183 h 502"/>
                  <a:gd name="T22" fmla="*/ 470 w 628"/>
                  <a:gd name="T23" fmla="*/ 375 h 502"/>
                  <a:gd name="T24" fmla="*/ 427 w 628"/>
                  <a:gd name="T25" fmla="*/ 420 h 502"/>
                  <a:gd name="T26" fmla="*/ 424 w 628"/>
                  <a:gd name="T27" fmla="*/ 420 h 502"/>
                  <a:gd name="T28" fmla="*/ 424 w 628"/>
                  <a:gd name="T29" fmla="*/ 461 h 502"/>
                  <a:gd name="T30" fmla="*/ 628 w 628"/>
                  <a:gd name="T31" fmla="*/ 497 h 502"/>
                  <a:gd name="T32" fmla="*/ 628 w 628"/>
                  <a:gd name="T33" fmla="*/ 420 h 502"/>
                  <a:gd name="T34" fmla="*/ 625 w 628"/>
                  <a:gd name="T35" fmla="*/ 420 h 502"/>
                  <a:gd name="T36" fmla="*/ 583 w 628"/>
                  <a:gd name="T37" fmla="*/ 375 h 502"/>
                  <a:gd name="T38" fmla="*/ 583 w 628"/>
                  <a:gd name="T39" fmla="*/ 110 h 502"/>
                  <a:gd name="T40" fmla="*/ 625 w 628"/>
                  <a:gd name="T41" fmla="*/ 66 h 502"/>
                  <a:gd name="T42" fmla="*/ 628 w 628"/>
                  <a:gd name="T43" fmla="*/ 66 h 502"/>
                  <a:gd name="T44" fmla="*/ 628 w 628"/>
                  <a:gd name="T45" fmla="*/ 0 h 502"/>
                  <a:gd name="T46" fmla="*/ 627 w 628"/>
                  <a:gd name="T47" fmla="*/ 0 h 502"/>
                  <a:gd name="T48" fmla="*/ 439 w 628"/>
                  <a:gd name="T49" fmla="*/ 0 h 502"/>
                  <a:gd name="T50" fmla="*/ 319 w 628"/>
                  <a:gd name="T51" fmla="*/ 228 h 502"/>
                  <a:gd name="T52" fmla="*/ 309 w 628"/>
                  <a:gd name="T53" fmla="*/ 228 h 502"/>
                  <a:gd name="T54" fmla="*/ 190 w 628"/>
                  <a:gd name="T55" fmla="*/ 0 h 502"/>
                  <a:gd name="T56" fmla="*/ 0 w 628"/>
                  <a:gd name="T57" fmla="*/ 0 h 502"/>
                  <a:gd name="T58" fmla="*/ 0 w 628"/>
                  <a:gd name="T59" fmla="*/ 66 h 502"/>
                  <a:gd name="T60" fmla="*/ 3 w 628"/>
                  <a:gd name="T61" fmla="*/ 66 h 502"/>
                  <a:gd name="T62" fmla="*/ 45 w 628"/>
                  <a:gd name="T63" fmla="*/ 110 h 502"/>
                  <a:gd name="T64" fmla="*/ 45 w 628"/>
                  <a:gd name="T65" fmla="*/ 375 h 502"/>
                  <a:gd name="T66" fmla="*/ 3 w 628"/>
                  <a:gd name="T67" fmla="*/ 420 h 502"/>
                  <a:gd name="T68" fmla="*/ 0 w 628"/>
                  <a:gd name="T69" fmla="*/ 420 h 502"/>
                  <a:gd name="T70" fmla="*/ 0 w 628"/>
                  <a:gd name="T71" fmla="*/ 502 h 502"/>
                  <a:gd name="T72" fmla="*/ 204 w 628"/>
                  <a:gd name="T73" fmla="*/ 463 h 502"/>
                  <a:gd name="T74" fmla="*/ 205 w 628"/>
                  <a:gd name="T75" fmla="*/ 463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8" h="502">
                    <a:moveTo>
                      <a:pt x="205" y="463"/>
                    </a:moveTo>
                    <a:lnTo>
                      <a:pt x="205" y="463"/>
                    </a:lnTo>
                    <a:lnTo>
                      <a:pt x="205" y="420"/>
                    </a:lnTo>
                    <a:lnTo>
                      <a:pt x="201" y="420"/>
                    </a:lnTo>
                    <a:cubicBezTo>
                      <a:pt x="169" y="420"/>
                      <a:pt x="159" y="409"/>
                      <a:pt x="159" y="375"/>
                    </a:cubicBezTo>
                    <a:lnTo>
                      <a:pt x="159" y="183"/>
                    </a:lnTo>
                    <a:cubicBezTo>
                      <a:pt x="159" y="175"/>
                      <a:pt x="172" y="175"/>
                      <a:pt x="176" y="183"/>
                    </a:cubicBezTo>
                    <a:cubicBezTo>
                      <a:pt x="210" y="240"/>
                      <a:pt x="291" y="378"/>
                      <a:pt x="307" y="406"/>
                    </a:cubicBezTo>
                    <a:cubicBezTo>
                      <a:pt x="308" y="408"/>
                      <a:pt x="314" y="419"/>
                      <a:pt x="321" y="407"/>
                    </a:cubicBezTo>
                    <a:cubicBezTo>
                      <a:pt x="336" y="381"/>
                      <a:pt x="418" y="240"/>
                      <a:pt x="452" y="183"/>
                    </a:cubicBezTo>
                    <a:cubicBezTo>
                      <a:pt x="457" y="175"/>
                      <a:pt x="470" y="175"/>
                      <a:pt x="470" y="183"/>
                    </a:cubicBezTo>
                    <a:cubicBezTo>
                      <a:pt x="470" y="235"/>
                      <a:pt x="470" y="375"/>
                      <a:pt x="470" y="375"/>
                    </a:cubicBezTo>
                    <a:cubicBezTo>
                      <a:pt x="470" y="410"/>
                      <a:pt x="461" y="420"/>
                      <a:pt x="427" y="420"/>
                    </a:cubicBezTo>
                    <a:lnTo>
                      <a:pt x="424" y="420"/>
                    </a:lnTo>
                    <a:lnTo>
                      <a:pt x="424" y="461"/>
                    </a:lnTo>
                    <a:cubicBezTo>
                      <a:pt x="497" y="467"/>
                      <a:pt x="566" y="479"/>
                      <a:pt x="628" y="497"/>
                    </a:cubicBezTo>
                    <a:lnTo>
                      <a:pt x="628" y="420"/>
                    </a:lnTo>
                    <a:lnTo>
                      <a:pt x="625" y="420"/>
                    </a:lnTo>
                    <a:cubicBezTo>
                      <a:pt x="592" y="420"/>
                      <a:pt x="583" y="410"/>
                      <a:pt x="583" y="375"/>
                    </a:cubicBezTo>
                    <a:lnTo>
                      <a:pt x="583" y="110"/>
                    </a:lnTo>
                    <a:cubicBezTo>
                      <a:pt x="583" y="76"/>
                      <a:pt x="592" y="66"/>
                      <a:pt x="625" y="66"/>
                    </a:cubicBezTo>
                    <a:lnTo>
                      <a:pt x="628" y="66"/>
                    </a:lnTo>
                    <a:lnTo>
                      <a:pt x="628" y="0"/>
                    </a:lnTo>
                    <a:lnTo>
                      <a:pt x="627" y="0"/>
                    </a:lnTo>
                    <a:lnTo>
                      <a:pt x="439" y="0"/>
                    </a:lnTo>
                    <a:cubicBezTo>
                      <a:pt x="439" y="0"/>
                      <a:pt x="345" y="180"/>
                      <a:pt x="319" y="228"/>
                    </a:cubicBezTo>
                    <a:cubicBezTo>
                      <a:pt x="317" y="233"/>
                      <a:pt x="311" y="233"/>
                      <a:pt x="309" y="228"/>
                    </a:cubicBezTo>
                    <a:cubicBezTo>
                      <a:pt x="284" y="181"/>
                      <a:pt x="190" y="0"/>
                      <a:pt x="190" y="0"/>
                    </a:cubicBezTo>
                    <a:lnTo>
                      <a:pt x="0" y="0"/>
                    </a:lnTo>
                    <a:lnTo>
                      <a:pt x="0" y="66"/>
                    </a:lnTo>
                    <a:lnTo>
                      <a:pt x="3" y="66"/>
                    </a:lnTo>
                    <a:cubicBezTo>
                      <a:pt x="36" y="66"/>
                      <a:pt x="45" y="76"/>
                      <a:pt x="45" y="110"/>
                    </a:cubicBezTo>
                    <a:lnTo>
                      <a:pt x="45" y="375"/>
                    </a:lnTo>
                    <a:cubicBezTo>
                      <a:pt x="45" y="410"/>
                      <a:pt x="36" y="420"/>
                      <a:pt x="3" y="420"/>
                    </a:cubicBezTo>
                    <a:lnTo>
                      <a:pt x="0" y="420"/>
                    </a:lnTo>
                    <a:lnTo>
                      <a:pt x="0" y="502"/>
                    </a:lnTo>
                    <a:cubicBezTo>
                      <a:pt x="62" y="483"/>
                      <a:pt x="132" y="470"/>
                      <a:pt x="204" y="463"/>
                    </a:cubicBezTo>
                    <a:cubicBezTo>
                      <a:pt x="205" y="463"/>
                      <a:pt x="205" y="463"/>
                      <a:pt x="205" y="46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457200" y="6581781"/>
                <a:ext cx="685800" cy="92075"/>
              </a:xfrm>
              <a:custGeom>
                <a:avLst/>
                <a:gdLst>
                  <a:gd name="T0" fmla="*/ 956 w 959"/>
                  <a:gd name="T1" fmla="*/ 111 h 126"/>
                  <a:gd name="T2" fmla="*/ 956 w 959"/>
                  <a:gd name="T3" fmla="*/ 111 h 126"/>
                  <a:gd name="T4" fmla="*/ 790 w 959"/>
                  <a:gd name="T5" fmla="*/ 40 h 126"/>
                  <a:gd name="T6" fmla="*/ 586 w 959"/>
                  <a:gd name="T7" fmla="*/ 4 h 126"/>
                  <a:gd name="T8" fmla="*/ 482 w 959"/>
                  <a:gd name="T9" fmla="*/ 0 h 126"/>
                  <a:gd name="T10" fmla="*/ 366 w 959"/>
                  <a:gd name="T11" fmla="*/ 6 h 126"/>
                  <a:gd name="T12" fmla="*/ 162 w 959"/>
                  <a:gd name="T13" fmla="*/ 45 h 126"/>
                  <a:gd name="T14" fmla="*/ 2 w 959"/>
                  <a:gd name="T15" fmla="*/ 116 h 126"/>
                  <a:gd name="T16" fmla="*/ 0 w 959"/>
                  <a:gd name="T17" fmla="*/ 122 h 126"/>
                  <a:gd name="T18" fmla="*/ 6 w 959"/>
                  <a:gd name="T19" fmla="*/ 125 h 126"/>
                  <a:gd name="T20" fmla="*/ 483 w 959"/>
                  <a:gd name="T21" fmla="*/ 75 h 126"/>
                  <a:gd name="T22" fmla="*/ 952 w 959"/>
                  <a:gd name="T23" fmla="*/ 120 h 126"/>
                  <a:gd name="T24" fmla="*/ 958 w 959"/>
                  <a:gd name="T25" fmla="*/ 116 h 126"/>
                  <a:gd name="T26" fmla="*/ 956 w 959"/>
                  <a:gd name="T27" fmla="*/ 1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9" h="126">
                    <a:moveTo>
                      <a:pt x="956" y="111"/>
                    </a:moveTo>
                    <a:lnTo>
                      <a:pt x="956" y="111"/>
                    </a:lnTo>
                    <a:cubicBezTo>
                      <a:pt x="910" y="82"/>
                      <a:pt x="853" y="58"/>
                      <a:pt x="790" y="40"/>
                    </a:cubicBezTo>
                    <a:cubicBezTo>
                      <a:pt x="728" y="22"/>
                      <a:pt x="659" y="10"/>
                      <a:pt x="586" y="4"/>
                    </a:cubicBezTo>
                    <a:cubicBezTo>
                      <a:pt x="552" y="1"/>
                      <a:pt x="517" y="0"/>
                      <a:pt x="482" y="0"/>
                    </a:cubicBezTo>
                    <a:cubicBezTo>
                      <a:pt x="443" y="0"/>
                      <a:pt x="404" y="2"/>
                      <a:pt x="366" y="6"/>
                    </a:cubicBezTo>
                    <a:cubicBezTo>
                      <a:pt x="294" y="13"/>
                      <a:pt x="224" y="26"/>
                      <a:pt x="162" y="45"/>
                    </a:cubicBezTo>
                    <a:cubicBezTo>
                      <a:pt x="101" y="64"/>
                      <a:pt x="46" y="88"/>
                      <a:pt x="2" y="116"/>
                    </a:cubicBezTo>
                    <a:cubicBezTo>
                      <a:pt x="0" y="117"/>
                      <a:pt x="0" y="120"/>
                      <a:pt x="0" y="122"/>
                    </a:cubicBezTo>
                    <a:cubicBezTo>
                      <a:pt x="1" y="124"/>
                      <a:pt x="3" y="126"/>
                      <a:pt x="6" y="125"/>
                    </a:cubicBezTo>
                    <a:cubicBezTo>
                      <a:pt x="150" y="92"/>
                      <a:pt x="310" y="75"/>
                      <a:pt x="483" y="75"/>
                    </a:cubicBezTo>
                    <a:cubicBezTo>
                      <a:pt x="650" y="75"/>
                      <a:pt x="817" y="91"/>
                      <a:pt x="952" y="120"/>
                    </a:cubicBezTo>
                    <a:cubicBezTo>
                      <a:pt x="955" y="120"/>
                      <a:pt x="957" y="119"/>
                      <a:pt x="958" y="116"/>
                    </a:cubicBezTo>
                    <a:cubicBezTo>
                      <a:pt x="959" y="115"/>
                      <a:pt x="958" y="112"/>
                      <a:pt x="956" y="111"/>
                    </a:cubicBezTo>
                    <a:close/>
                  </a:path>
                </a:pathLst>
              </a:custGeom>
              <a:solidFill>
                <a:srgbClr val="EDAA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 noEditPoints="1"/>
              </p:cNvSpPr>
              <p:nvPr userDrawn="1"/>
            </p:nvSpPr>
            <p:spPr bwMode="auto">
              <a:xfrm>
                <a:off x="765175" y="6184906"/>
                <a:ext cx="104775" cy="200025"/>
              </a:xfrm>
              <a:custGeom>
                <a:avLst/>
                <a:gdLst>
                  <a:gd name="T0" fmla="*/ 96 w 146"/>
                  <a:gd name="T1" fmla="*/ 2 h 274"/>
                  <a:gd name="T2" fmla="*/ 96 w 146"/>
                  <a:gd name="T3" fmla="*/ 2 h 274"/>
                  <a:gd name="T4" fmla="*/ 96 w 146"/>
                  <a:gd name="T5" fmla="*/ 2 h 274"/>
                  <a:gd name="T6" fmla="*/ 96 w 146"/>
                  <a:gd name="T7" fmla="*/ 3 h 274"/>
                  <a:gd name="T8" fmla="*/ 96 w 146"/>
                  <a:gd name="T9" fmla="*/ 2 h 274"/>
                  <a:gd name="T10" fmla="*/ 94 w 146"/>
                  <a:gd name="T11" fmla="*/ 0 h 274"/>
                  <a:gd name="T12" fmla="*/ 94 w 146"/>
                  <a:gd name="T13" fmla="*/ 0 h 274"/>
                  <a:gd name="T14" fmla="*/ 92 w 146"/>
                  <a:gd name="T15" fmla="*/ 2 h 274"/>
                  <a:gd name="T16" fmla="*/ 92 w 146"/>
                  <a:gd name="T17" fmla="*/ 2 h 274"/>
                  <a:gd name="T18" fmla="*/ 56 w 146"/>
                  <a:gd name="T19" fmla="*/ 86 h 274"/>
                  <a:gd name="T20" fmla="*/ 27 w 146"/>
                  <a:gd name="T21" fmla="*/ 142 h 274"/>
                  <a:gd name="T22" fmla="*/ 42 w 146"/>
                  <a:gd name="T23" fmla="*/ 273 h 274"/>
                  <a:gd name="T24" fmla="*/ 44 w 146"/>
                  <a:gd name="T25" fmla="*/ 274 h 274"/>
                  <a:gd name="T26" fmla="*/ 46 w 146"/>
                  <a:gd name="T27" fmla="*/ 273 h 274"/>
                  <a:gd name="T28" fmla="*/ 123 w 146"/>
                  <a:gd name="T29" fmla="*/ 131 h 274"/>
                  <a:gd name="T30" fmla="*/ 104 w 146"/>
                  <a:gd name="T31" fmla="*/ 13 h 274"/>
                  <a:gd name="T32" fmla="*/ 97 w 146"/>
                  <a:gd name="T33" fmla="*/ 1 h 274"/>
                  <a:gd name="T34" fmla="*/ 97 w 146"/>
                  <a:gd name="T35" fmla="*/ 0 h 274"/>
                  <a:gd name="T36" fmla="*/ 94 w 146"/>
                  <a:gd name="T3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274">
                    <a:moveTo>
                      <a:pt x="96" y="2"/>
                    </a:moveTo>
                    <a:lnTo>
                      <a:pt x="96" y="2"/>
                    </a:lnTo>
                    <a:lnTo>
                      <a:pt x="96" y="2"/>
                    </a:ln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2"/>
                      <a:pt x="96" y="2"/>
                    </a:cubicBezTo>
                    <a:close/>
                    <a:moveTo>
                      <a:pt x="94" y="0"/>
                    </a:moveTo>
                    <a:lnTo>
                      <a:pt x="94" y="0"/>
                    </a:lnTo>
                    <a:cubicBezTo>
                      <a:pt x="93" y="0"/>
                      <a:pt x="93" y="1"/>
                      <a:pt x="92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26"/>
                      <a:pt x="57" y="85"/>
                      <a:pt x="56" y="86"/>
                    </a:cubicBezTo>
                    <a:cubicBezTo>
                      <a:pt x="56" y="86"/>
                      <a:pt x="27" y="142"/>
                      <a:pt x="27" y="142"/>
                    </a:cubicBezTo>
                    <a:cubicBezTo>
                      <a:pt x="0" y="189"/>
                      <a:pt x="16" y="224"/>
                      <a:pt x="42" y="273"/>
                    </a:cubicBezTo>
                    <a:cubicBezTo>
                      <a:pt x="43" y="273"/>
                      <a:pt x="43" y="274"/>
                      <a:pt x="44" y="274"/>
                    </a:cubicBezTo>
                    <a:cubicBezTo>
                      <a:pt x="45" y="274"/>
                      <a:pt x="45" y="273"/>
                      <a:pt x="46" y="273"/>
                    </a:cubicBezTo>
                    <a:lnTo>
                      <a:pt x="123" y="131"/>
                    </a:lnTo>
                    <a:cubicBezTo>
                      <a:pt x="146" y="86"/>
                      <a:pt x="125" y="49"/>
                      <a:pt x="104" y="13"/>
                    </a:cubicBezTo>
                    <a:lnTo>
                      <a:pt x="97" y="1"/>
                    </a:lnTo>
                    <a:cubicBezTo>
                      <a:pt x="97" y="1"/>
                      <a:pt x="97" y="1"/>
                      <a:pt x="97" y="0"/>
                    </a:cubicBezTo>
                    <a:cubicBezTo>
                      <a:pt x="96" y="0"/>
                      <a:pt x="95" y="0"/>
                      <a:pt x="94" y="0"/>
                    </a:cubicBezTo>
                    <a:close/>
                  </a:path>
                </a:pathLst>
              </a:custGeom>
              <a:solidFill>
                <a:srgbClr val="EDAA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 noEditPoints="1"/>
              </p:cNvSpPr>
              <p:nvPr userDrawn="1"/>
            </p:nvSpPr>
            <p:spPr bwMode="auto">
              <a:xfrm>
                <a:off x="723900" y="6113468"/>
                <a:ext cx="104775" cy="198438"/>
              </a:xfrm>
              <a:custGeom>
                <a:avLst/>
                <a:gdLst>
                  <a:gd name="T0" fmla="*/ 50 w 145"/>
                  <a:gd name="T1" fmla="*/ 270 h 273"/>
                  <a:gd name="T2" fmla="*/ 50 w 145"/>
                  <a:gd name="T3" fmla="*/ 270 h 273"/>
                  <a:gd name="T4" fmla="*/ 49 w 145"/>
                  <a:gd name="T5" fmla="*/ 270 h 273"/>
                  <a:gd name="T6" fmla="*/ 50 w 145"/>
                  <a:gd name="T7" fmla="*/ 270 h 273"/>
                  <a:gd name="T8" fmla="*/ 50 w 145"/>
                  <a:gd name="T9" fmla="*/ 270 h 273"/>
                  <a:gd name="T10" fmla="*/ 50 w 145"/>
                  <a:gd name="T11" fmla="*/ 270 h 273"/>
                  <a:gd name="T12" fmla="*/ 101 w 145"/>
                  <a:gd name="T13" fmla="*/ 0 h 273"/>
                  <a:gd name="T14" fmla="*/ 101 w 145"/>
                  <a:gd name="T15" fmla="*/ 0 h 273"/>
                  <a:gd name="T16" fmla="*/ 100 w 145"/>
                  <a:gd name="T17" fmla="*/ 1 h 273"/>
                  <a:gd name="T18" fmla="*/ 23 w 145"/>
                  <a:gd name="T19" fmla="*/ 142 h 273"/>
                  <a:gd name="T20" fmla="*/ 42 w 145"/>
                  <a:gd name="T21" fmla="*/ 260 h 273"/>
                  <a:gd name="T22" fmla="*/ 48 w 145"/>
                  <a:gd name="T23" fmla="*/ 271 h 273"/>
                  <a:gd name="T24" fmla="*/ 49 w 145"/>
                  <a:gd name="T25" fmla="*/ 272 h 273"/>
                  <a:gd name="T26" fmla="*/ 51 w 145"/>
                  <a:gd name="T27" fmla="*/ 273 h 273"/>
                  <a:gd name="T28" fmla="*/ 53 w 145"/>
                  <a:gd name="T29" fmla="*/ 270 h 273"/>
                  <a:gd name="T30" fmla="*/ 53 w 145"/>
                  <a:gd name="T31" fmla="*/ 270 h 273"/>
                  <a:gd name="T32" fmla="*/ 89 w 145"/>
                  <a:gd name="T33" fmla="*/ 187 h 273"/>
                  <a:gd name="T34" fmla="*/ 119 w 145"/>
                  <a:gd name="T35" fmla="*/ 131 h 273"/>
                  <a:gd name="T36" fmla="*/ 103 w 145"/>
                  <a:gd name="T37" fmla="*/ 1 h 273"/>
                  <a:gd name="T38" fmla="*/ 101 w 145"/>
                  <a:gd name="T3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273">
                    <a:moveTo>
                      <a:pt x="50" y="270"/>
                    </a:moveTo>
                    <a:lnTo>
                      <a:pt x="50" y="270"/>
                    </a:lnTo>
                    <a:cubicBezTo>
                      <a:pt x="50" y="270"/>
                      <a:pt x="49" y="270"/>
                      <a:pt x="49" y="270"/>
                    </a:cubicBezTo>
                    <a:cubicBezTo>
                      <a:pt x="49" y="270"/>
                      <a:pt x="50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lnTo>
                      <a:pt x="50" y="270"/>
                    </a:lnTo>
                    <a:close/>
                    <a:moveTo>
                      <a:pt x="101" y="0"/>
                    </a:moveTo>
                    <a:lnTo>
                      <a:pt x="101" y="0"/>
                    </a:lnTo>
                    <a:cubicBezTo>
                      <a:pt x="101" y="0"/>
                      <a:pt x="100" y="0"/>
                      <a:pt x="100" y="1"/>
                    </a:cubicBezTo>
                    <a:lnTo>
                      <a:pt x="23" y="142"/>
                    </a:lnTo>
                    <a:cubicBezTo>
                      <a:pt x="0" y="186"/>
                      <a:pt x="21" y="224"/>
                      <a:pt x="42" y="260"/>
                    </a:cubicBezTo>
                    <a:lnTo>
                      <a:pt x="48" y="271"/>
                    </a:lnTo>
                    <a:cubicBezTo>
                      <a:pt x="48" y="272"/>
                      <a:pt x="48" y="272"/>
                      <a:pt x="49" y="272"/>
                    </a:cubicBezTo>
                    <a:cubicBezTo>
                      <a:pt x="49" y="272"/>
                      <a:pt x="50" y="273"/>
                      <a:pt x="51" y="273"/>
                    </a:cubicBezTo>
                    <a:cubicBezTo>
                      <a:pt x="52" y="272"/>
                      <a:pt x="53" y="272"/>
                      <a:pt x="53" y="270"/>
                    </a:cubicBezTo>
                    <a:cubicBezTo>
                      <a:pt x="53" y="270"/>
                      <a:pt x="53" y="270"/>
                      <a:pt x="53" y="270"/>
                    </a:cubicBezTo>
                    <a:cubicBezTo>
                      <a:pt x="53" y="246"/>
                      <a:pt x="89" y="187"/>
                      <a:pt x="89" y="187"/>
                    </a:cubicBezTo>
                    <a:cubicBezTo>
                      <a:pt x="89" y="187"/>
                      <a:pt x="119" y="131"/>
                      <a:pt x="119" y="131"/>
                    </a:cubicBezTo>
                    <a:cubicBezTo>
                      <a:pt x="145" y="84"/>
                      <a:pt x="130" y="48"/>
                      <a:pt x="103" y="1"/>
                    </a:cubicBezTo>
                    <a:cubicBezTo>
                      <a:pt x="103" y="0"/>
                      <a:pt x="102" y="0"/>
                      <a:pt x="101" y="0"/>
                    </a:cubicBezTo>
                    <a:close/>
                  </a:path>
                </a:pathLst>
              </a:custGeom>
              <a:solidFill>
                <a:srgbClr val="EDD5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TextBox 16"/>
          <p:cNvSpPr txBox="1"/>
          <p:nvPr userDrawn="1"/>
        </p:nvSpPr>
        <p:spPr>
          <a:xfrm>
            <a:off x="4721676" y="6223828"/>
            <a:ext cx="363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EELE 417/517</a:t>
            </a:r>
            <a:r>
              <a:rPr lang="en-US" sz="1400" b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Acoustics and Audio Engineering</a:t>
            </a:r>
            <a:endParaRPr lang="en-US" sz="1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84804" y="6157597"/>
            <a:ext cx="0" cy="5120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33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-tQQEChMq1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4XSZ1haPk4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.m4a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audio" Target="../media/media2.m4a"/><Relationship Id="rId10" Type="http://schemas.openxmlformats.org/officeDocument/2006/relationships/image" Target="../media/image22.png"/><Relationship Id="rId4" Type="http://schemas.microsoft.com/office/2007/relationships/media" Target="../media/media2.m4a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ntana.edu/rmaher/eele217_fl18/soundfiles/Preston_spacerace.wav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pSzTPGlNa5U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f4phKWMaO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638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0A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31</a:t>
            </a:r>
            <a:br>
              <a:rPr lang="en-US" b="1" dirty="0">
                <a:solidFill>
                  <a:srgbClr val="E0A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E0A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Synthesis</a:t>
            </a:r>
            <a:endParaRPr lang="en-US" b="1" i="1" dirty="0">
              <a:solidFill>
                <a:srgbClr val="E0AD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Rob Maher</a:t>
            </a:r>
          </a:p>
          <a:p>
            <a:r>
              <a:rPr lang="en-US" dirty="0"/>
              <a:t>Electrical &amp; Computer Engineering</a:t>
            </a:r>
            <a:br>
              <a:rPr lang="en-US" dirty="0"/>
            </a:br>
            <a:r>
              <a:rPr lang="en-US" dirty="0"/>
              <a:t>Montana State University</a:t>
            </a:r>
            <a:br>
              <a:rPr lang="en-US" dirty="0"/>
            </a:br>
            <a:r>
              <a:rPr lang="en-US" dirty="0"/>
              <a:t>Bozeman, MT USA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rob.maher@montana.edu</a:t>
            </a:r>
          </a:p>
        </p:txBody>
      </p:sp>
    </p:spTree>
    <p:extLst>
      <p:ext uri="{BB962C8B-B14F-4D97-AF65-F5344CB8AC3E}">
        <p14:creationId xmlns:p14="http://schemas.microsoft.com/office/powerpoint/2010/main" val="12636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C1D1-B594-470D-AB6C-5FBD8A30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~1928:  The </a:t>
            </a:r>
            <a:r>
              <a:rPr lang="en-US" dirty="0" err="1"/>
              <a:t>Trautonium</a:t>
            </a:r>
            <a:r>
              <a:rPr lang="en-US" dirty="0"/>
              <a:t> </a:t>
            </a:r>
            <a:r>
              <a:rPr lang="en-US" sz="3200" dirty="0"/>
              <a:t>and</a:t>
            </a:r>
            <a:r>
              <a:rPr lang="en-US" dirty="0"/>
              <a:t> </a:t>
            </a:r>
            <a:r>
              <a:rPr lang="en-US" dirty="0" err="1"/>
              <a:t>Mixturtrautonium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1F28-6381-4D3C-B483-F8BC66A3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Fredrich </a:t>
            </a:r>
            <a:r>
              <a:rPr lang="en-US" dirty="0" err="1"/>
              <a:t>Trautwein</a:t>
            </a:r>
            <a:r>
              <a:rPr lang="en-US" dirty="0"/>
              <a:t>, inventor</a:t>
            </a:r>
          </a:p>
          <a:p>
            <a:r>
              <a:rPr lang="en-US" dirty="0"/>
              <a:t>Neon tube oscillator with resistance wire control</a:t>
            </a:r>
          </a:p>
          <a:p>
            <a:r>
              <a:rPr lang="en-US" dirty="0"/>
              <a:t>Touch-sensitive action</a:t>
            </a:r>
          </a:p>
          <a:p>
            <a:r>
              <a:rPr lang="en-US" dirty="0"/>
              <a:t>Electric filters for “formants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https://youtu.be/-tQQEChMq1A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The 'Mixturtrautonium' Oskar Sala, Germany, 1936 – 120 Years of Electronic  Music">
            <a:extLst>
              <a:ext uri="{FF2B5EF4-FFF2-40B4-BE49-F238E27FC236}">
                <a16:creationId xmlns:a16="http://schemas.microsoft.com/office/drawing/2014/main" id="{03595B51-DF1F-433B-B5EB-E1158B19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44" y="1827366"/>
            <a:ext cx="3890356" cy="50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2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9510-A6B2-4A19-93E0-D00B0A0A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~1930:  The Hammond Organ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D7B2-BE96-4927-9102-A4D13FAF1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Laurens Hammond, inventor</a:t>
            </a:r>
          </a:p>
          <a:p>
            <a:r>
              <a:rPr lang="en-US" dirty="0"/>
              <a:t>Frequencies derived from 60Hz power line frequency</a:t>
            </a:r>
          </a:p>
          <a:p>
            <a:r>
              <a:rPr lang="en-US" dirty="0"/>
              <a:t>Tone wheels with “bumps” pass magnetic pickups</a:t>
            </a:r>
          </a:p>
          <a:p>
            <a:r>
              <a:rPr lang="en-US" dirty="0"/>
              <a:t>Only 91 sine wave frequencies:  all partials are equal-tempered</a:t>
            </a:r>
          </a:p>
          <a:p>
            <a:r>
              <a:rPr lang="en-US" dirty="0"/>
              <a:t>Frequencies 1 : 2 : 2.9966 : 4 :  5.0397 : etc.</a:t>
            </a:r>
          </a:p>
          <a:p>
            <a:r>
              <a:rPr lang="en-US" dirty="0"/>
              <a:t>Uses tremolo to eliminate mistuned and “bland” sound</a:t>
            </a:r>
          </a:p>
          <a:p>
            <a:r>
              <a:rPr lang="en-US" dirty="0"/>
              <a:t>Leslie Loudspeaker – spinning for Doppler vibrato</a:t>
            </a:r>
          </a:p>
        </p:txBody>
      </p:sp>
    </p:spTree>
    <p:extLst>
      <p:ext uri="{BB962C8B-B14F-4D97-AF65-F5344CB8AC3E}">
        <p14:creationId xmlns:p14="http://schemas.microsoft.com/office/powerpoint/2010/main" val="51718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e Wheels - Benton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97" y="2032268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s.arturia.net/images/products/b-3-v/m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9" y="317768"/>
            <a:ext cx="5619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mmond organ B3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" y="2862561"/>
            <a:ext cx="4488083" cy="26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5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C214-0A9C-4471-B832-8F71B942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Hammond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7A4B-AB67-403D-BBCF-9A19E12D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35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effectLst/>
                <a:latin typeface="Source Sans Pro" panose="020B0604020202020204" pitchFamily="34" charset="0"/>
              </a:rPr>
              <a:t>Frequency F (Hz) = M * T * R</a:t>
            </a:r>
          </a:p>
          <a:p>
            <a:pPr lvl="1"/>
            <a:r>
              <a:rPr lang="en-US" dirty="0">
                <a:latin typeface="Source Sans Pro" panose="020B0604020202020204" pitchFamily="34" charset="0"/>
              </a:rPr>
              <a:t>For 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A4:  20 * 16 * (88 / 64) = 440Hz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For C#8 = 4,434Hz:  20 * 192 * (74/64) = 4440Hz</a:t>
            </a:r>
          </a:p>
          <a:p>
            <a:pPr algn="l"/>
            <a:r>
              <a:rPr lang="en-US" dirty="0">
                <a:latin typeface="Source Sans Pro" panose="020B0604020202020204" pitchFamily="34" charset="0"/>
              </a:rPr>
              <a:t>91 Hammond tone wheels</a:t>
            </a:r>
            <a:endParaRPr lang="en-US" b="0" i="0" dirty="0">
              <a:effectLst/>
              <a:latin typeface="Source Sans Pro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2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4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8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16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32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64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12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128 teeth</a:t>
            </a:r>
          </a:p>
          <a:p>
            <a:pPr lvl="1"/>
            <a:r>
              <a:rPr lang="en-US" b="0" i="0" dirty="0">
                <a:effectLst/>
                <a:latin typeface="Source Sans Pro" panose="020B0604020202020204" pitchFamily="34" charset="0"/>
              </a:rPr>
              <a:t>7 </a:t>
            </a:r>
            <a:r>
              <a:rPr lang="en-US" b="0" i="0" dirty="0" err="1">
                <a:effectLst/>
                <a:latin typeface="Source Sans Pro" panose="020B0604020202020204" pitchFamily="34" charset="0"/>
              </a:rPr>
              <a:t>tonewheels</a:t>
            </a:r>
            <a:r>
              <a:rPr lang="en-US" b="0" i="0" dirty="0">
                <a:effectLst/>
                <a:latin typeface="Source Sans Pro" panose="020B0604020202020204" pitchFamily="34" charset="0"/>
              </a:rPr>
              <a:t> of 192 teeth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2D210-7F70-41A6-ADE8-2DA7218055FF}"/>
              </a:ext>
            </a:extLst>
          </p:cNvPr>
          <p:cNvSpPr txBox="1"/>
          <p:nvPr/>
        </p:nvSpPr>
        <p:spPr>
          <a:xfrm>
            <a:off x="6677891" y="3266192"/>
            <a:ext cx="5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 M – Motor speed, 20 revs/second (1200 rpm)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 T – Number of teeth on the tone wheel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 R – The gear ratio. This is equal to the number of teeth</a:t>
            </a:r>
            <a:br>
              <a:rPr lang="en-US" b="0" i="0" dirty="0">
                <a:effectLst/>
                <a:latin typeface="Source Sans Pro" panose="020B0503030403020204" pitchFamily="34" charset="0"/>
              </a:rPr>
            </a:br>
            <a:r>
              <a:rPr lang="en-US" b="0" i="0" dirty="0">
                <a:effectLst/>
                <a:latin typeface="Source Sans Pro" panose="020B0503030403020204" pitchFamily="34" charset="0"/>
              </a:rPr>
              <a:t>      on the driving gear / number of teeth on driven gear.</a:t>
            </a:r>
          </a:p>
        </p:txBody>
      </p:sp>
    </p:spTree>
    <p:extLst>
      <p:ext uri="{BB962C8B-B14F-4D97-AF65-F5344CB8AC3E}">
        <p14:creationId xmlns:p14="http://schemas.microsoft.com/office/powerpoint/2010/main" val="21555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301" y="0"/>
            <a:ext cx="42557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707" y="414068"/>
            <a:ext cx="30882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Leslie Loudspeaker</a:t>
            </a:r>
          </a:p>
          <a:p>
            <a:endParaRPr lang="en-US" sz="2400" dirty="0"/>
          </a:p>
          <a:p>
            <a:r>
              <a:rPr lang="en-US" sz="2400" dirty="0" smtClean="0"/>
              <a:t>Rotating horns for high frequencies, rotating spinning drum for low frequencies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6429" y="3830128"/>
            <a:ext cx="31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https://youtu.be/F4XSZ1haPk4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E2D4-35F5-4FFA-A4CB-37FD779C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~1948:  Musique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501F-3171-4E98-B18E-5B6EB760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81553" cy="4351338"/>
          </a:xfrm>
        </p:spPr>
        <p:txBody>
          <a:bodyPr/>
          <a:lstStyle/>
          <a:p>
            <a:r>
              <a:rPr lang="en-US" dirty="0"/>
              <a:t>Pierre Schaeffer, originator</a:t>
            </a:r>
          </a:p>
          <a:p>
            <a:r>
              <a:rPr lang="en-US" dirty="0"/>
              <a:t>Use of sound as “found objects”</a:t>
            </a:r>
          </a:p>
          <a:p>
            <a:r>
              <a:rPr lang="en-US" dirty="0"/>
              <a:t>Everyday sounds used as music</a:t>
            </a:r>
          </a:p>
          <a:p>
            <a:r>
              <a:rPr lang="en-US" dirty="0"/>
              <a:t>First used phonograph records for sound assembly, then tape recorders</a:t>
            </a:r>
          </a:p>
        </p:txBody>
      </p:sp>
      <p:pic>
        <p:nvPicPr>
          <p:cNvPr id="5122" name="Picture 2" descr="Pierre Schaeffer and the Birth of Musique Concrète | Frieze">
            <a:extLst>
              <a:ext uri="{FF2B5EF4-FFF2-40B4-BE49-F238E27FC236}">
                <a16:creationId xmlns:a16="http://schemas.microsoft.com/office/drawing/2014/main" id="{7819E077-04AE-4015-B1AD-5FB14BC7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81" y="1110008"/>
            <a:ext cx="4286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6658-296F-49B0-A179-D75F649A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~1955:  The RCA Synthesizer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BC53-BAAC-41C6-A294-2A1C3E83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0556" cy="4351338"/>
          </a:xfrm>
        </p:spPr>
        <p:txBody>
          <a:bodyPr/>
          <a:lstStyle/>
          <a:p>
            <a:r>
              <a:rPr lang="en-US" dirty="0"/>
              <a:t>Vacuum tube oscillators</a:t>
            </a:r>
          </a:p>
          <a:p>
            <a:r>
              <a:rPr lang="en-US" dirty="0"/>
              <a:t>Controlled by roll of punched paper tape</a:t>
            </a:r>
          </a:p>
          <a:p>
            <a:r>
              <a:rPr lang="en-US" dirty="0"/>
              <a:t>Frequency and amplitude controls</a:t>
            </a:r>
          </a:p>
          <a:p>
            <a:r>
              <a:rPr lang="en-US" dirty="0"/>
              <a:t>Audio output to a disc cutter</a:t>
            </a:r>
          </a:p>
        </p:txBody>
      </p:sp>
      <p:pic>
        <p:nvPicPr>
          <p:cNvPr id="6146" name="Picture 2" descr="New-Music Works With Surprising Problem: Dated Instruments - The New York  Times">
            <a:extLst>
              <a:ext uri="{FF2B5EF4-FFF2-40B4-BE49-F238E27FC236}">
                <a16:creationId xmlns:a16="http://schemas.microsoft.com/office/drawing/2014/main" id="{AA70A063-B105-4FA1-94AE-6CA1B900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0688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2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D509-38F3-4291-9FD7-BCF7A2BD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~1965:  Voltage Controlled Synthesizers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9A79-5FA8-4DC8-BBC7-7DA45AF3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5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Robert Moog</a:t>
            </a:r>
          </a:p>
          <a:p>
            <a:r>
              <a:rPr lang="en-US" dirty="0"/>
              <a:t>ARP</a:t>
            </a:r>
          </a:p>
          <a:p>
            <a:r>
              <a:rPr lang="en-US" dirty="0"/>
              <a:t>EMS</a:t>
            </a:r>
          </a:p>
          <a:p>
            <a:r>
              <a:rPr lang="en-US" dirty="0" err="1"/>
              <a:t>Electrocomp</a:t>
            </a:r>
            <a:endParaRPr lang="en-US" dirty="0"/>
          </a:p>
          <a:p>
            <a:r>
              <a:rPr lang="en-US" dirty="0"/>
              <a:t>Buchla</a:t>
            </a:r>
          </a:p>
          <a:p>
            <a:endParaRPr lang="en-US" dirty="0"/>
          </a:p>
          <a:p>
            <a:r>
              <a:rPr lang="en-US" dirty="0"/>
              <a:t>Initially monophonic and modular, with patch cords</a:t>
            </a:r>
          </a:p>
          <a:p>
            <a:r>
              <a:rPr lang="en-US" dirty="0"/>
              <a:t>Later keyboard controlled and portable</a:t>
            </a:r>
          </a:p>
        </p:txBody>
      </p:sp>
      <p:pic>
        <p:nvPicPr>
          <p:cNvPr id="7170" name="Picture 2" descr="Dr Robert &amp; His Modular Moogs">
            <a:extLst>
              <a:ext uri="{FF2B5EF4-FFF2-40B4-BE49-F238E27FC236}">
                <a16:creationId xmlns:a16="http://schemas.microsoft.com/office/drawing/2014/main" id="{6F501701-C624-4488-B5C9-0E25256F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59" y="1318952"/>
            <a:ext cx="4435041" cy="54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gt pepp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323636"/>
            <a:ext cx="5162169" cy="47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witched on bach wendy carlos orig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31" y="32363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648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epper_excerpt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66106" y="5620820"/>
            <a:ext cx="609600" cy="609600"/>
          </a:xfrm>
          <a:prstGeom prst="rect">
            <a:avLst/>
          </a:prstGeom>
        </p:spPr>
      </p:pic>
      <p:pic>
        <p:nvPicPr>
          <p:cNvPr id="5" name="brandenburg3_excerp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9883" y="562082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0360" y="5875943"/>
            <a:ext cx="2671281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Wendy Carlos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0634" y="-341081"/>
            <a:ext cx="9951194" cy="6827606"/>
            <a:chOff x="1120403" y="0"/>
            <a:chExt cx="9951194" cy="68276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0403" y="1341206"/>
              <a:ext cx="9951194" cy="5486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00463" y="0"/>
              <a:ext cx="4791075" cy="1485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96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25"/>
    </mc:Choice>
    <mc:Fallback xmlns="">
      <p:transition spd="slow" advTm="241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A5A2-CA59-46B7-8C16-4FB4E32A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Controlled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9B403-7BBA-4AE1-9F87-DDA80FDE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VCO – voltage controlled oscillator</a:t>
            </a:r>
          </a:p>
          <a:p>
            <a:r>
              <a:rPr lang="en-US" dirty="0"/>
              <a:t>VCA – voltage controlled amplifier</a:t>
            </a:r>
          </a:p>
          <a:p>
            <a:r>
              <a:rPr lang="en-US" dirty="0"/>
              <a:t>VCF – voltage controlled filter</a:t>
            </a:r>
          </a:p>
          <a:p>
            <a:r>
              <a:rPr lang="en-US" dirty="0"/>
              <a:t>EG – envelope generator</a:t>
            </a:r>
          </a:p>
          <a:p>
            <a:r>
              <a:rPr lang="en-US" dirty="0"/>
              <a:t>LFO – low frequency oscillator</a:t>
            </a:r>
          </a:p>
          <a:p>
            <a:r>
              <a:rPr lang="en-US" dirty="0"/>
              <a:t>Sequencer – memory unit triggered by a clock</a:t>
            </a:r>
          </a:p>
        </p:txBody>
      </p:sp>
    </p:spTree>
    <p:extLst>
      <p:ext uri="{BB962C8B-B14F-4D97-AF65-F5344CB8AC3E}">
        <p14:creationId xmlns:p14="http://schemas.microsoft.com/office/powerpoint/2010/main" val="4770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934-FF3E-409C-918C-40B8E1D2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Subjective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D929-9B0D-4CB1-8716-A2CC5729B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Pitch</a:t>
            </a:r>
          </a:p>
          <a:p>
            <a:r>
              <a:rPr lang="en-US" dirty="0"/>
              <a:t>Sound level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Loudness</a:t>
            </a:r>
          </a:p>
          <a:p>
            <a:r>
              <a:rPr lang="en-US" dirty="0"/>
              <a:t>Repetition rate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Tempo</a:t>
            </a:r>
          </a:p>
          <a:p>
            <a:r>
              <a:rPr lang="en-US" dirty="0"/>
              <a:t>Source Geometry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Localization</a:t>
            </a:r>
          </a:p>
          <a:p>
            <a:r>
              <a:rPr lang="en-US" dirty="0"/>
              <a:t>Spectrum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Timbre</a:t>
            </a:r>
          </a:p>
        </p:txBody>
      </p:sp>
    </p:spTree>
    <p:extLst>
      <p:ext uri="{BB962C8B-B14F-4D97-AF65-F5344CB8AC3E}">
        <p14:creationId xmlns:p14="http://schemas.microsoft.com/office/powerpoint/2010/main" val="137798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Back! - Billy Preston The Beatle | Billy preston, The beatles, Beatles 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85" y="1552754"/>
            <a:ext cx="4127769" cy="41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ly Preston The Nucleus | Billy preston, Soul music, Roots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73" y="891980"/>
            <a:ext cx="3327220" cy="33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Remembrance of Billy Preston &amp; Playing With The Beatles |  MauiHawaiiThe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" y="2003128"/>
            <a:ext cx="3546475" cy="30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598543"/>
            <a:ext cx="882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www.montana.edu/rmaher/eele217_fl18/soundfiles/Preston_spacerace.wav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7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072E-C7C0-4AEA-9D93-E12BFE1A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~1970: Computer Music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A7C5-8397-4859-83FD-97C5AAB9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Wavetable synthesis (fixed waveform)</a:t>
            </a:r>
          </a:p>
          <a:p>
            <a:r>
              <a:rPr lang="en-US" dirty="0" smtClean="0"/>
              <a:t>Additive synthesis</a:t>
            </a:r>
          </a:p>
          <a:p>
            <a:r>
              <a:rPr lang="en-US" dirty="0" smtClean="0"/>
              <a:t>Modulation techniques (AM, FM, Ring modulation, </a:t>
            </a:r>
            <a:r>
              <a:rPr lang="en-US" dirty="0" err="1" smtClean="0"/>
              <a:t>waveshaping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Subtractive synthesis</a:t>
            </a:r>
          </a:p>
        </p:txBody>
      </p:sp>
    </p:spTree>
    <p:extLst>
      <p:ext uri="{BB962C8B-B14F-4D97-AF65-F5344CB8AC3E}">
        <p14:creationId xmlns:p14="http://schemas.microsoft.com/office/powerpoint/2010/main" val="19444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~1980-present:</a:t>
            </a:r>
            <a:br>
              <a:rPr lang="en-US" dirty="0" smtClean="0"/>
            </a:br>
            <a:r>
              <a:rPr lang="en-US" dirty="0" smtClean="0"/>
              <a:t>Computers </a:t>
            </a:r>
            <a:r>
              <a:rPr lang="en-US" i="1" dirty="0" smtClean="0"/>
              <a:t>as</a:t>
            </a:r>
            <a:r>
              <a:rPr lang="en-US" dirty="0" smtClean="0"/>
              <a:t> musical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Musical Instrument Digital Interface (MIDI)</a:t>
            </a:r>
          </a:p>
          <a:p>
            <a:r>
              <a:rPr lang="en-US" dirty="0" smtClean="0"/>
              <a:t>Software synthesis</a:t>
            </a:r>
          </a:p>
          <a:p>
            <a:r>
              <a:rPr lang="en-US" dirty="0" smtClean="0"/>
              <a:t>Real time recording direct-to-disk</a:t>
            </a:r>
          </a:p>
          <a:p>
            <a:r>
              <a:rPr lang="en-US" dirty="0" smtClean="0"/>
              <a:t>Real time mixing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F9DB-E19C-4FFF-83D4-13C36770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D7A7-E61C-4963-ABDE-3E80AB44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relative spectral energy at different frequencies is perceived as a distinct </a:t>
            </a:r>
            <a:r>
              <a:rPr lang="en-US" i="1" dirty="0"/>
              <a:t>tone color</a:t>
            </a:r>
            <a:r>
              <a:rPr lang="en-US" dirty="0"/>
              <a:t>, or </a:t>
            </a:r>
            <a:r>
              <a:rPr lang="en-US" u="sng" dirty="0"/>
              <a:t>timbre</a:t>
            </a:r>
            <a:r>
              <a:rPr lang="en-US" dirty="0"/>
              <a:t> (pronounced as either </a:t>
            </a:r>
            <a:r>
              <a:rPr lang="en-US" i="1" dirty="0"/>
              <a:t>tam--burr</a:t>
            </a:r>
            <a:r>
              <a:rPr lang="en-US" dirty="0"/>
              <a:t> or </a:t>
            </a:r>
            <a:r>
              <a:rPr lang="en-US" i="1" dirty="0" err="1"/>
              <a:t>tim</a:t>
            </a:r>
            <a:r>
              <a:rPr lang="en-US" i="1" dirty="0"/>
              <a:t>-burr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Timbre:  The combination of qualities of a sound that distinguishes it from other sounds of the same pitch and volume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Interest in </a:t>
            </a:r>
            <a:r>
              <a:rPr lang="en-US" u="sng" dirty="0"/>
              <a:t>electronically</a:t>
            </a:r>
            <a:r>
              <a:rPr lang="en-US" i="1" dirty="0"/>
              <a:t> </a:t>
            </a:r>
            <a:r>
              <a:rPr lang="en-US" dirty="0"/>
              <a:t>simulating desired timbres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4818-DA58-498A-A8BD-F4598818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0E9B-A31E-43F3-8548-42F3C393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distinct directions of synthesis development:</a:t>
            </a:r>
          </a:p>
          <a:p>
            <a:r>
              <a:rPr lang="en-US" dirty="0"/>
              <a:t>Coded Performance  (e.g., player piano)</a:t>
            </a:r>
          </a:p>
          <a:p>
            <a:r>
              <a:rPr lang="en-US" dirty="0"/>
              <a:t>Direct Performance (</a:t>
            </a:r>
            <a:r>
              <a:rPr lang="en-US" dirty="0" err="1"/>
              <a:t>e.g</a:t>
            </a:r>
            <a:r>
              <a:rPr lang="en-US" dirty="0"/>
              <a:t>, keyboard or gestural interface)</a:t>
            </a:r>
          </a:p>
          <a:p>
            <a:r>
              <a:rPr lang="en-US" dirty="0"/>
              <a:t>Musique Concrete (e.g., tape music)</a:t>
            </a:r>
          </a:p>
        </p:txBody>
      </p:sp>
    </p:spTree>
    <p:extLst>
      <p:ext uri="{BB962C8B-B14F-4D97-AF65-F5344CB8AC3E}">
        <p14:creationId xmlns:p14="http://schemas.microsoft.com/office/powerpoint/2010/main" val="39253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7439-6A7C-4CD9-9B92-6F648159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~1900:  The Telharmonium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5094-CF9D-481C-A5AE-C7CF1627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Thaddeus Cahill, inventor</a:t>
            </a:r>
          </a:p>
          <a:p>
            <a:r>
              <a:rPr lang="en-US" dirty="0"/>
              <a:t>Used a series of geared electrical generators to create harmonics</a:t>
            </a:r>
          </a:p>
          <a:p>
            <a:r>
              <a:rPr lang="en-US" dirty="0"/>
              <a:t>Before amplifiers: direct power transmission into homes and businesses via telephone wires</a:t>
            </a:r>
          </a:p>
          <a:p>
            <a:r>
              <a:rPr lang="en-US" dirty="0"/>
              <a:t>Keyboard and potentiometer control</a:t>
            </a:r>
          </a:p>
          <a:p>
            <a:r>
              <a:rPr lang="en-US" dirty="0"/>
              <a:t>Occupied 30 box cars and weighed 200 tons!</a:t>
            </a:r>
          </a:p>
        </p:txBody>
      </p:sp>
    </p:spTree>
    <p:extLst>
      <p:ext uri="{BB962C8B-B14F-4D97-AF65-F5344CB8AC3E}">
        <p14:creationId xmlns:p14="http://schemas.microsoft.com/office/powerpoint/2010/main" val="411869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2453BD-4748-4FED-B134-F12E5C2BF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r="3292"/>
          <a:stretch/>
        </p:blipFill>
        <p:spPr bwMode="auto">
          <a:xfrm>
            <a:off x="0" y="0"/>
            <a:ext cx="57187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D7F673-11E3-4711-9075-270B3F2D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" y="3508353"/>
            <a:ext cx="4245213" cy="33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'Telharmonium' or 'Dynamophone' Thaddeus Cahill, USA 1897 | Electronic  music, Synthesizer, Music machine">
            <a:extLst>
              <a:ext uri="{FF2B5EF4-FFF2-40B4-BE49-F238E27FC236}">
                <a16:creationId xmlns:a16="http://schemas.microsoft.com/office/drawing/2014/main" id="{7038594A-F6DF-4E53-8183-134151C0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25" y="27868"/>
            <a:ext cx="5265460" cy="68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7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2AD1-2B19-4CAF-8917-E3A0755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~1920: The Theremin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73D5-10F2-4022-86BA-2F24F3189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Leon Theremin, inventor</a:t>
            </a:r>
          </a:p>
          <a:p>
            <a:r>
              <a:rPr lang="en-US" dirty="0"/>
              <a:t>High frequency fixed oscillator (10 MHz)</a:t>
            </a:r>
          </a:p>
          <a:p>
            <a:r>
              <a:rPr lang="en-US" dirty="0"/>
              <a:t>High frequency variable oscillator adjusted by capacitance (10 MHz)</a:t>
            </a:r>
          </a:p>
          <a:p>
            <a:r>
              <a:rPr lang="en-US" dirty="0"/>
              <a:t>Capacitance altered by hands moved near antennae:</a:t>
            </a:r>
          </a:p>
          <a:p>
            <a:pPr lvl="1"/>
            <a:r>
              <a:rPr lang="en-US" dirty="0"/>
              <a:t>Antenna to adjust frequency</a:t>
            </a:r>
          </a:p>
          <a:p>
            <a:pPr lvl="1"/>
            <a:r>
              <a:rPr lang="en-US" dirty="0"/>
              <a:t>Antenna to adjust volume</a:t>
            </a:r>
          </a:p>
          <a:p>
            <a:r>
              <a:rPr lang="en-US" dirty="0"/>
              <a:t>Sound is audible “beat” frequency between fixed oscillator and variable oscillator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remin - The 13 weirdest musical instruments ever - Classic FM">
            <a:extLst>
              <a:ext uri="{FF2B5EF4-FFF2-40B4-BE49-F238E27FC236}">
                <a16:creationId xmlns:a16="http://schemas.microsoft.com/office/drawing/2014/main" id="{748D45B4-7F76-482F-AD5F-952100D1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" y="1"/>
            <a:ext cx="2993297" cy="40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78BF50-0FB4-4418-87F1-A93B15AA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19" y="0"/>
            <a:ext cx="3737033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pular Electronics Magazine, April 1955">
            <a:extLst>
              <a:ext uri="{FF2B5EF4-FFF2-40B4-BE49-F238E27FC236}">
                <a16:creationId xmlns:a16="http://schemas.microsoft.com/office/drawing/2014/main" id="{D3D4DBD6-BD60-45AD-A823-8DBA5EFB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95" y="1212272"/>
            <a:ext cx="5824605" cy="39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147" y="5063706"/>
            <a:ext cx="428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youtu.be/pSzTPGlNa5U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3CD4-68C4-4601-ADB4-0BE29CFC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~1928:  The </a:t>
            </a:r>
            <a:r>
              <a:rPr lang="en-US" dirty="0" err="1"/>
              <a:t>Ondes</a:t>
            </a:r>
            <a:r>
              <a:rPr lang="en-US" dirty="0"/>
              <a:t> </a:t>
            </a:r>
            <a:r>
              <a:rPr lang="en-US" dirty="0" err="1"/>
              <a:t>Martenot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752-4561-4DE2-9A52-ABE79B12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1299414"/>
            <a:ext cx="10515600" cy="4351338"/>
          </a:xfrm>
        </p:spPr>
        <p:txBody>
          <a:bodyPr/>
          <a:lstStyle/>
          <a:p>
            <a:r>
              <a:rPr lang="en-US" dirty="0"/>
              <a:t>Maurice </a:t>
            </a:r>
            <a:r>
              <a:rPr lang="en-US" dirty="0" err="1"/>
              <a:t>Martenot</a:t>
            </a:r>
            <a:r>
              <a:rPr lang="en-US" dirty="0"/>
              <a:t>, inventor</a:t>
            </a:r>
          </a:p>
          <a:p>
            <a:r>
              <a:rPr lang="en-US" dirty="0"/>
              <a:t>Keyboard instrument with resistance </a:t>
            </a:r>
            <a:r>
              <a:rPr lang="en-US" dirty="0" smtClean="0"/>
              <a:t>wire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https://youtu.be/f4phKWMaOr0</a:t>
            </a:r>
            <a:endParaRPr lang="en-US" dirty="0"/>
          </a:p>
        </p:txBody>
      </p:sp>
      <p:pic>
        <p:nvPicPr>
          <p:cNvPr id="3074" name="Picture 2" descr="Cynthia Millar: Guide to the ondes Martenot - YouTube">
            <a:extLst>
              <a:ext uri="{FF2B5EF4-FFF2-40B4-BE49-F238E27FC236}">
                <a16:creationId xmlns:a16="http://schemas.microsoft.com/office/drawing/2014/main" id="{B3128456-920A-4B33-9DFC-5E44B89A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" y="3307916"/>
            <a:ext cx="6244397" cy="35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des Martenot - Wikipedia">
            <a:extLst>
              <a:ext uri="{FF2B5EF4-FFF2-40B4-BE49-F238E27FC236}">
                <a16:creationId xmlns:a16="http://schemas.microsoft.com/office/drawing/2014/main" id="{FCCFDEC5-5C0A-4AFC-B772-AA3211F9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88" y="2793769"/>
            <a:ext cx="5418975" cy="40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4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|36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OE-branded-power-point-template-wide-white" id="{D5C45A32-174A-3C43-A0E8-4ACD78CA3D8D}" vid="{5B3D5DB6-6C59-D84B-99C5-2DB659113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8915</TotalTime>
  <Words>680</Words>
  <Application>Microsoft Office PowerPoint</Application>
  <PresentationFormat>Widescreen</PresentationFormat>
  <Paragraphs>114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Source Sans Pro</vt:lpstr>
      <vt:lpstr>Symbol</vt:lpstr>
      <vt:lpstr>1_Office Theme</vt:lpstr>
      <vt:lpstr>Lecture 31 Music Synthesis</vt:lpstr>
      <vt:lpstr>Objective and Subjective</vt:lpstr>
      <vt:lpstr>Timbre</vt:lpstr>
      <vt:lpstr>Some History</vt:lpstr>
      <vt:lpstr>~1900:  The Telharmonium</vt:lpstr>
      <vt:lpstr>PowerPoint Presentation</vt:lpstr>
      <vt:lpstr>~1920: The Theremin</vt:lpstr>
      <vt:lpstr>PowerPoint Presentation</vt:lpstr>
      <vt:lpstr>~1928:  The Ondes Martenot</vt:lpstr>
      <vt:lpstr>~1928:  The Trautonium and Mixturtrautonium</vt:lpstr>
      <vt:lpstr>~1930:  The Hammond Organ</vt:lpstr>
      <vt:lpstr>PowerPoint Presentation</vt:lpstr>
      <vt:lpstr>Hammond Frequencies</vt:lpstr>
      <vt:lpstr>PowerPoint Presentation</vt:lpstr>
      <vt:lpstr>~1948:  Musique Concrete</vt:lpstr>
      <vt:lpstr>~1955:  The RCA Synthesizer</vt:lpstr>
      <vt:lpstr>~1965:  Voltage Controlled Synthesizers</vt:lpstr>
      <vt:lpstr>PowerPoint Presentation</vt:lpstr>
      <vt:lpstr>Voltage Controlled modules</vt:lpstr>
      <vt:lpstr>PowerPoint Presentation</vt:lpstr>
      <vt:lpstr>~1970: Computer Music</vt:lpstr>
      <vt:lpstr>~1980-present: Computers as musical instruments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417/517</dc:title>
  <dc:creator>Maher, Rob</dc:creator>
  <cp:lastModifiedBy>Maher, Rob</cp:lastModifiedBy>
  <cp:revision>389</cp:revision>
  <cp:lastPrinted>2020-08-19T17:00:31Z</cp:lastPrinted>
  <dcterms:created xsi:type="dcterms:W3CDTF">2019-06-04T21:14:19Z</dcterms:created>
  <dcterms:modified xsi:type="dcterms:W3CDTF">2020-10-28T17:43:49Z</dcterms:modified>
</cp:coreProperties>
</file>