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6"/>
  </p:notesMasterIdLst>
  <p:handoutMasterIdLst>
    <p:handoutMasterId r:id="rId37"/>
  </p:handoutMasterIdLst>
  <p:sldIdLst>
    <p:sldId id="259" r:id="rId2"/>
    <p:sldId id="272" r:id="rId3"/>
    <p:sldId id="287" r:id="rId4"/>
    <p:sldId id="305" r:id="rId5"/>
    <p:sldId id="273" r:id="rId6"/>
    <p:sldId id="277" r:id="rId7"/>
    <p:sldId id="278" r:id="rId8"/>
    <p:sldId id="274" r:id="rId9"/>
    <p:sldId id="298" r:id="rId10"/>
    <p:sldId id="282" r:id="rId11"/>
    <p:sldId id="275" r:id="rId12"/>
    <p:sldId id="303" r:id="rId13"/>
    <p:sldId id="276" r:id="rId14"/>
    <p:sldId id="290" r:id="rId15"/>
    <p:sldId id="283" r:id="rId16"/>
    <p:sldId id="284" r:id="rId17"/>
    <p:sldId id="285" r:id="rId18"/>
    <p:sldId id="288" r:id="rId19"/>
    <p:sldId id="286" r:id="rId20"/>
    <p:sldId id="279" r:id="rId21"/>
    <p:sldId id="280" r:id="rId22"/>
    <p:sldId id="304" r:id="rId23"/>
    <p:sldId id="291" r:id="rId24"/>
    <p:sldId id="281" r:id="rId25"/>
    <p:sldId id="292" r:id="rId26"/>
    <p:sldId id="294" r:id="rId27"/>
    <p:sldId id="300" r:id="rId28"/>
    <p:sldId id="295" r:id="rId29"/>
    <p:sldId id="301" r:id="rId30"/>
    <p:sldId id="302" r:id="rId31"/>
    <p:sldId id="299" r:id="rId32"/>
    <p:sldId id="296" r:id="rId33"/>
    <p:sldId id="297" r:id="rId34"/>
    <p:sldId id="271" r:id="rId35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4" d="100"/>
          <a:sy n="104" d="100"/>
        </p:scale>
        <p:origin x="114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pPr>
              <a:defRPr/>
            </a:pPr>
            <a:r>
              <a:rPr lang="en-US" smtClean="0"/>
              <a:t>20 August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pPr>
              <a:defRPr/>
            </a:pPr>
            <a:fld id="{1BA9F0E0-665B-4600-9E3D-2CF4DD5062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78925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20 August 2015</a:t>
            </a: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cs typeface="+mn-cs"/>
              </a:defRPr>
            </a:lvl1pPr>
          </a:lstStyle>
          <a:p>
            <a:pPr>
              <a:defRPr/>
            </a:pPr>
            <a:fld id="{3576B988-C454-4C59-943D-8E750B3DA4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637766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 August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869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 August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172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centralindianaaes.files.wordpress.com/2012/09/indy-aes-2012-seminar-w-notes-v1-0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1847850"/>
          </a:xfrm>
        </p:spPr>
        <p:txBody>
          <a:bodyPr/>
          <a:lstStyle/>
          <a:p>
            <a:r>
              <a:rPr lang="en-US" dirty="0" smtClean="0"/>
              <a:t>Principles of Audio System Grounding</a:t>
            </a:r>
            <a:br>
              <a:rPr lang="en-US" dirty="0" smtClean="0"/>
            </a:br>
            <a:r>
              <a:rPr lang="en-US" dirty="0" smtClean="0"/>
              <a:t>and</a:t>
            </a:r>
            <a:br>
              <a:rPr lang="en-US" dirty="0" smtClean="0"/>
            </a:br>
            <a:r>
              <a:rPr lang="en-US" dirty="0" smtClean="0"/>
              <a:t>Signal Integrity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038600"/>
            <a:ext cx="91440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Rob Maher</a:t>
            </a:r>
            <a:endParaRPr lang="en-US" i="1" dirty="0" smtClean="0"/>
          </a:p>
          <a:p>
            <a:pPr eaLnBrk="1" hangingPunct="1">
              <a:defRPr/>
            </a:pPr>
            <a:r>
              <a:rPr lang="en-US" sz="2400" i="1" dirty="0" smtClean="0"/>
              <a:t>Department of Electrical and Computer Engineering</a:t>
            </a:r>
            <a:br>
              <a:rPr lang="en-US" sz="2400" i="1" dirty="0" smtClean="0"/>
            </a:br>
            <a:r>
              <a:rPr lang="en-US" sz="2400" i="1" dirty="0" smtClean="0"/>
              <a:t>Montana State </a:t>
            </a:r>
            <a:r>
              <a:rPr lang="en-US" sz="2400" i="1" dirty="0" smtClean="0"/>
              <a:t>University-Bozeman</a:t>
            </a:r>
          </a:p>
          <a:p>
            <a:pPr eaLnBrk="1" hangingPunct="1">
              <a:defRPr/>
            </a:pPr>
            <a:r>
              <a:rPr lang="en-US" sz="2400" i="1" dirty="0" smtClean="0"/>
              <a:t>Presentation for 2015 Joint Engineers Conference</a:t>
            </a:r>
            <a:endParaRPr lang="en-US" sz="2400" i="1" dirty="0" smtClean="0"/>
          </a:p>
          <a:p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Residential 3-Wire Service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269" y="1339345"/>
            <a:ext cx="8437931" cy="414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76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up with “GROUND”?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Unfortunately, the use of the term “ground” is widely used to refer to a </a:t>
            </a:r>
            <a:r>
              <a:rPr lang="en-US" i="1" dirty="0" smtClean="0"/>
              <a:t>common return path</a:t>
            </a:r>
            <a:r>
              <a:rPr lang="en-US" dirty="0" smtClean="0"/>
              <a:t> in a circuit.  It almost never literally means the physical earth (soil) ground, unless this is clearly stated.</a:t>
            </a:r>
          </a:p>
          <a:p>
            <a:r>
              <a:rPr lang="en-US" dirty="0" smtClean="0"/>
              <a:t>The ONLY reasons physical earth (soil) ground is considered is lightning protection and antenna (ground plane) propagation.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13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Mythical Soil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common statement by some audiophiles is that earth ground is essential for good quality sound.</a:t>
            </a:r>
          </a:p>
          <a:p>
            <a:r>
              <a:rPr lang="en-US" dirty="0" smtClean="0"/>
              <a:t>Apparently the earth can suck up all the stray electronic noise?</a:t>
            </a:r>
          </a:p>
          <a:p>
            <a:r>
              <a:rPr lang="en-US" dirty="0" smtClean="0"/>
              <a:t>Soil is generally a very poor conductor:  not something with magical properties!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20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What’s up with “GROUND”? (cont.)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Automobiles have audio systems:  are they grounded to the earth</a:t>
            </a:r>
            <a:r>
              <a:rPr lang="en-US" dirty="0" smtClean="0"/>
              <a:t>?</a:t>
            </a:r>
          </a:p>
          <a:p>
            <a:r>
              <a:rPr lang="en-US" dirty="0"/>
              <a:t>Portable battery-powered electronics:  is an earth ground necessary</a:t>
            </a:r>
            <a:r>
              <a:rPr lang="en-US" dirty="0" smtClean="0"/>
              <a:t>?</a:t>
            </a:r>
            <a:endParaRPr lang="en-US" dirty="0"/>
          </a:p>
          <a:p>
            <a:r>
              <a:rPr lang="en-US" dirty="0" smtClean="0"/>
              <a:t>Aircraft (and spacecraft!) have electronics:  is an earth ground used?  Of course not!</a:t>
            </a:r>
          </a:p>
        </p:txBody>
      </p:sp>
    </p:spTree>
    <p:extLst>
      <p:ext uri="{BB962C8B-B14F-4D97-AF65-F5344CB8AC3E}">
        <p14:creationId xmlns:p14="http://schemas.microsoft.com/office/powerpoint/2010/main" val="257953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we use three wires: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0627"/>
            <a:ext cx="8229600" cy="4731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8367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Protective 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NOTE that the protection comes from the circuit loop wiring and the circuit breaker:  the physical soil of the earth is NOT involved in the protective action AT ALL.</a:t>
            </a:r>
          </a:p>
          <a:p>
            <a:r>
              <a:rPr lang="en-US" dirty="0" smtClean="0"/>
              <a:t>The soil/earth ground provides a path for lightning to discharge before entering the premises.  It is not essential for audio equipment at all.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56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Watch out:  the 3-to-2 Adapter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old residential electrical systems have two-prong outlets.  In SOME cases the outlet box is served by metal conduit that is bonded to the ground bus at the service panel.  A 3-to-2 adapter can be used to provide the protective ground continuity required by a three-prong appliance.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18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3-to-2 Adapter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HOWEVER, some individuals may try to remedy noise interference issues by “lifting” the protective conductor of a three-prong device by deliberately using the adapter </a:t>
            </a:r>
            <a:r>
              <a:rPr lang="en-US" u="sng" dirty="0" smtClean="0"/>
              <a:t>with the ground NOT connected</a:t>
            </a:r>
            <a:r>
              <a:rPr lang="en-US" i="1" u="sng" dirty="0" smtClean="0"/>
              <a:t>.</a:t>
            </a:r>
          </a:p>
          <a:p>
            <a:r>
              <a:rPr lang="en-US" dirty="0" smtClean="0"/>
              <a:t>If an engineer does this and there was a fire or injury in a system connected this way—the engineer is legally liable!  NEVER do this!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98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Particularly Bad Scenario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device has 3-prong power cable, connected to another device with a ground “lifter” in place.</a:t>
            </a:r>
          </a:p>
          <a:p>
            <a:r>
              <a:rPr lang="en-US" dirty="0" smtClean="0"/>
              <a:t>When a fault occurs in the “lifted” device, the resulting fault current can flow in the interconnect cable, likely causing it to overheat, melt, and catch fire.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89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GFCI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a protective safety ground is not available, always use a Ground Fault Circuit Interrupter (GFCI).</a:t>
            </a:r>
          </a:p>
          <a:p>
            <a:r>
              <a:rPr lang="en-US" dirty="0" smtClean="0"/>
              <a:t>By code, a GFCI need not have an actual protective ground wire back to the service panel.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9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Noise and interference:  what is it?</a:t>
            </a:r>
          </a:p>
          <a:p>
            <a:r>
              <a:rPr lang="en-US" sz="2800" dirty="0" smtClean="0"/>
              <a:t>Introduction – basic principles of residential and light-commercial AC power</a:t>
            </a:r>
          </a:p>
          <a:p>
            <a:r>
              <a:rPr lang="en-US" sz="2800" dirty="0" smtClean="0"/>
              <a:t>Interconnection – analog signal integrity in audio interconnection cables</a:t>
            </a:r>
          </a:p>
          <a:p>
            <a:r>
              <a:rPr lang="en-US" sz="2800" dirty="0" smtClean="0"/>
              <a:t>Sources of interference – inductive/magnetic coupling, capacitive/electric coupling</a:t>
            </a:r>
          </a:p>
          <a:p>
            <a:r>
              <a:rPr lang="en-US" sz="2800" dirty="0" smtClean="0"/>
              <a:t>What to do to find and eliminate problems</a:t>
            </a:r>
          </a:p>
          <a:p>
            <a:r>
              <a:rPr lang="en-US" sz="2800" dirty="0" smtClean="0"/>
              <a:t>Conclusions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5825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Myths vs.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“A stout copper wire has zero impedance”</a:t>
            </a:r>
          </a:p>
          <a:p>
            <a:pPr lvl="1"/>
            <a:r>
              <a:rPr lang="en-US" dirty="0" smtClean="0"/>
              <a:t>In fact, a wire will have finite DC resistance (milliohms per foot), and finite inductive impedance (j</a:t>
            </a:r>
            <a:r>
              <a:rPr lang="el-GR" dirty="0" smtClean="0"/>
              <a:t>ω</a:t>
            </a:r>
            <a:r>
              <a:rPr lang="en-US" dirty="0" smtClean="0"/>
              <a:t>L).  The inductive impedance of a power conductor wire may be tens of ohms in the AM radio frequency band.</a:t>
            </a:r>
          </a:p>
          <a:p>
            <a:pPr lvl="1"/>
            <a:r>
              <a:rPr lang="en-US" dirty="0" smtClean="0"/>
              <a:t>Inductance doesn’t depend much upon the diameter of the wire.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76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Myths vs. Facts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“All earth/protective grounds need to be at zero volts, so use lots of ground rods.”</a:t>
            </a:r>
          </a:p>
          <a:p>
            <a:pPr lvl="1"/>
            <a:r>
              <a:rPr lang="en-US" dirty="0" smtClean="0"/>
              <a:t>In fact, soil resistance between separated ground rods is tens or hundreds of ohms (!), and varies with soil conditions, moisture, corrosion, etc.  A wire connecting the ground rods will have a much lower resistance—and this is required by the code!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74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Myths vs. Facts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“A ground loop is the fault of protective ground wires.”</a:t>
            </a:r>
            <a:endParaRPr lang="en-US" dirty="0"/>
          </a:p>
          <a:p>
            <a:pPr lvl="1"/>
            <a:r>
              <a:rPr lang="en-US" dirty="0" smtClean="0"/>
              <a:t>In fact, a ground loop is caused by ALL signal interconnection wiring, and so choosing an interconnection that is immune to ground loop issues is the solution, NOT eliminating protective grounds.</a:t>
            </a:r>
          </a:p>
        </p:txBody>
      </p:sp>
    </p:spTree>
    <p:extLst>
      <p:ext uri="{BB962C8B-B14F-4D97-AF65-F5344CB8AC3E}">
        <p14:creationId xmlns:p14="http://schemas.microsoft.com/office/powerpoint/2010/main" val="38926595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NEVER </a:t>
            </a:r>
            <a:r>
              <a:rPr lang="en-US" dirty="0" err="1" smtClean="0"/>
              <a:t>NEVER</a:t>
            </a:r>
            <a:r>
              <a:rPr lang="en-US" dirty="0" smtClean="0"/>
              <a:t> </a:t>
            </a:r>
            <a:r>
              <a:rPr lang="en-US" dirty="0" err="1" smtClean="0"/>
              <a:t>NEVER</a:t>
            </a:r>
            <a:r>
              <a:rPr lang="en-US" dirty="0" smtClean="0"/>
              <a:t>!!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28800"/>
            <a:ext cx="8229600" cy="399346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257800" y="3276600"/>
            <a:ext cx="15240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1959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Audio Circuit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 of interface:  maximize voltage transfer (not power transfer)</a:t>
            </a:r>
          </a:p>
          <a:p>
            <a:r>
              <a:rPr lang="en-US" dirty="0" smtClean="0"/>
              <a:t>Current requires a circuit:  audio frequency noise is due to current in the interface, and electric and magnetic field coupling.</a:t>
            </a:r>
          </a:p>
          <a:p>
            <a:r>
              <a:rPr lang="en-US" dirty="0" smtClean="0"/>
              <a:t>Nominal consumer level:  316 mV </a:t>
            </a:r>
            <a:r>
              <a:rPr lang="en-US" dirty="0" err="1" smtClean="0"/>
              <a:t>rms</a:t>
            </a:r>
            <a:endParaRPr lang="en-US" dirty="0" smtClean="0"/>
          </a:p>
          <a:p>
            <a:r>
              <a:rPr lang="en-US" dirty="0" smtClean="0"/>
              <a:t>Nominal professional level</a:t>
            </a:r>
            <a:r>
              <a:rPr lang="en-US" smtClean="0"/>
              <a:t>:  1.23 </a:t>
            </a:r>
            <a:r>
              <a:rPr lang="en-US" dirty="0" smtClean="0"/>
              <a:t>V </a:t>
            </a:r>
            <a:r>
              <a:rPr lang="en-US" dirty="0" err="1" smtClean="0"/>
              <a:t>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81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Audio Interconnect:</a:t>
            </a:r>
            <a:br>
              <a:rPr lang="en-US" dirty="0" smtClean="0"/>
            </a:br>
            <a:r>
              <a:rPr lang="en-US" dirty="0" smtClean="0"/>
              <a:t>2 conductor (no earth ground)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38400"/>
            <a:ext cx="8229600" cy="2615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92537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Audio Interconnect:</a:t>
            </a:r>
            <a:br>
              <a:rPr lang="en-US" dirty="0"/>
            </a:br>
            <a:r>
              <a:rPr lang="en-US" dirty="0" smtClean="0"/>
              <a:t>3 </a:t>
            </a:r>
            <a:r>
              <a:rPr lang="en-US" dirty="0"/>
              <a:t>conductor </a:t>
            </a:r>
            <a:r>
              <a:rPr lang="en-US" dirty="0" smtClean="0"/>
              <a:t>(earth </a:t>
            </a:r>
            <a:r>
              <a:rPr lang="en-US" dirty="0"/>
              <a:t>ground)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19225"/>
            <a:ext cx="8229600" cy="29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61793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85800"/>
            <a:ext cx="8229600" cy="5318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99287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Unbalanced Interconnect:  Inherently Noisy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67000"/>
            <a:ext cx="8229600" cy="2382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85243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numbers…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0"/>
            <a:ext cx="8229600" cy="401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6266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Disclaimer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This is NOT an authoritative lecture or training session about the National Electrical Code!</a:t>
            </a:r>
          </a:p>
          <a:p>
            <a:pPr lvl="1"/>
            <a:r>
              <a:rPr lang="en-US" dirty="0" smtClean="0"/>
              <a:t>Some or all of you may know more about the NEC than I do!</a:t>
            </a:r>
          </a:p>
          <a:p>
            <a:pPr lvl="1"/>
            <a:r>
              <a:rPr lang="en-US" dirty="0" smtClean="0"/>
              <a:t>Designers and installers must consult and follow the Code, and use qualified, licensed personnel.</a:t>
            </a:r>
          </a:p>
          <a:p>
            <a:pPr lvl="1"/>
            <a:r>
              <a:rPr lang="en-US" dirty="0" smtClean="0"/>
              <a:t>Whenever there is a doubt, consult with a knowledgeable, licensed electrician.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75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Audio cables:  Check specs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066800" y="1828800"/>
            <a:ext cx="32766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Belden 8412</a:t>
            </a:r>
            <a:endParaRPr lang="en-US" dirty="0"/>
          </a:p>
          <a:p>
            <a:r>
              <a:rPr lang="en-US" dirty="0"/>
              <a:t>20 AWG stranded</a:t>
            </a:r>
          </a:p>
          <a:p>
            <a:r>
              <a:rPr lang="en-US" dirty="0"/>
              <a:t>0.59 </a:t>
            </a:r>
            <a:r>
              <a:rPr lang="en-US" dirty="0" err="1"/>
              <a:t>uH</a:t>
            </a:r>
            <a:r>
              <a:rPr lang="en-US" dirty="0"/>
              <a:t>/m</a:t>
            </a:r>
          </a:p>
          <a:p>
            <a:r>
              <a:rPr lang="en-US" dirty="0"/>
              <a:t>98.4 pF/m</a:t>
            </a:r>
          </a:p>
          <a:p>
            <a:r>
              <a:rPr lang="en-US" dirty="0"/>
              <a:t>Shield DC </a:t>
            </a:r>
            <a:r>
              <a:rPr lang="en-US" dirty="0" smtClean="0"/>
              <a:t>R:  </a:t>
            </a:r>
            <a:r>
              <a:rPr lang="en-US" b="1" dirty="0"/>
              <a:t>10 ohm/km</a:t>
            </a:r>
          </a:p>
          <a:p>
            <a:endParaRPr lang="en-US" dirty="0"/>
          </a:p>
          <a:p>
            <a:r>
              <a:rPr lang="en-US" dirty="0" smtClean="0"/>
              <a:t>Belden 2221</a:t>
            </a:r>
            <a:endParaRPr lang="en-US" dirty="0"/>
          </a:p>
          <a:p>
            <a:r>
              <a:rPr lang="en-US" dirty="0"/>
              <a:t>26 AWG stranded</a:t>
            </a:r>
          </a:p>
          <a:p>
            <a:r>
              <a:rPr lang="en-US" dirty="0" smtClean="0"/>
              <a:t>0.55 </a:t>
            </a:r>
            <a:r>
              <a:rPr lang="en-US" dirty="0" err="1" smtClean="0"/>
              <a:t>uH</a:t>
            </a:r>
            <a:r>
              <a:rPr lang="en-US" dirty="0" smtClean="0"/>
              <a:t>/m</a:t>
            </a:r>
          </a:p>
          <a:p>
            <a:r>
              <a:rPr lang="en-US" dirty="0" smtClean="0"/>
              <a:t>42.7 </a:t>
            </a:r>
            <a:r>
              <a:rPr lang="en-US" dirty="0"/>
              <a:t>pF/m</a:t>
            </a:r>
          </a:p>
          <a:p>
            <a:r>
              <a:rPr lang="en-US" dirty="0"/>
              <a:t>Shield DC </a:t>
            </a:r>
            <a:r>
              <a:rPr lang="en-US" dirty="0" smtClean="0"/>
              <a:t>R:  </a:t>
            </a:r>
            <a:r>
              <a:rPr lang="en-US" b="1" dirty="0"/>
              <a:t>21.6 ohm/km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876800" y="1828800"/>
            <a:ext cx="32766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Belden 8451</a:t>
            </a:r>
            <a:endParaRPr lang="en-US" dirty="0"/>
          </a:p>
          <a:p>
            <a:r>
              <a:rPr lang="en-US" dirty="0"/>
              <a:t>22 AWG stranded</a:t>
            </a:r>
          </a:p>
          <a:p>
            <a:r>
              <a:rPr lang="en-US" dirty="0"/>
              <a:t>0.56 </a:t>
            </a:r>
            <a:r>
              <a:rPr lang="en-US" dirty="0" err="1"/>
              <a:t>uH</a:t>
            </a:r>
            <a:r>
              <a:rPr lang="en-US" dirty="0"/>
              <a:t>/m</a:t>
            </a:r>
          </a:p>
          <a:p>
            <a:r>
              <a:rPr lang="en-US" dirty="0"/>
              <a:t>112 pF/m</a:t>
            </a:r>
          </a:p>
          <a:p>
            <a:r>
              <a:rPr lang="en-US" dirty="0"/>
              <a:t>Shield DC </a:t>
            </a:r>
            <a:r>
              <a:rPr lang="en-US" dirty="0" smtClean="0"/>
              <a:t>R:  </a:t>
            </a:r>
            <a:r>
              <a:rPr lang="en-US" b="1" dirty="0"/>
              <a:t>47.6 ohm/km</a:t>
            </a:r>
          </a:p>
          <a:p>
            <a:endParaRPr lang="en-US" dirty="0"/>
          </a:p>
          <a:p>
            <a:r>
              <a:rPr lang="en-US" dirty="0" smtClean="0"/>
              <a:t>Belden 1883</a:t>
            </a:r>
            <a:endParaRPr lang="en-US" dirty="0"/>
          </a:p>
          <a:p>
            <a:r>
              <a:rPr lang="en-US" dirty="0"/>
              <a:t>24 AWG stranded</a:t>
            </a:r>
          </a:p>
          <a:p>
            <a:r>
              <a:rPr lang="en-US" dirty="0"/>
              <a:t>0.56 </a:t>
            </a:r>
            <a:r>
              <a:rPr lang="en-US" dirty="0" err="1"/>
              <a:t>uH</a:t>
            </a:r>
            <a:r>
              <a:rPr lang="en-US" dirty="0"/>
              <a:t>/m</a:t>
            </a:r>
          </a:p>
          <a:p>
            <a:r>
              <a:rPr lang="en-US" dirty="0"/>
              <a:t>101.7 pF/m</a:t>
            </a:r>
          </a:p>
          <a:p>
            <a:r>
              <a:rPr lang="en-US" dirty="0"/>
              <a:t>Shield DC </a:t>
            </a:r>
            <a:r>
              <a:rPr lang="en-US" dirty="0" smtClean="0"/>
              <a:t>R:  </a:t>
            </a:r>
            <a:r>
              <a:rPr lang="en-US" b="1" dirty="0"/>
              <a:t>60.7 ohm/km</a:t>
            </a:r>
          </a:p>
        </p:txBody>
      </p:sp>
    </p:spTree>
    <p:extLst>
      <p:ext uri="{BB962C8B-B14F-4D97-AF65-F5344CB8AC3E}">
        <p14:creationId xmlns:p14="http://schemas.microsoft.com/office/powerpoint/2010/main" val="28903101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Coupling to Protective Ground</a:t>
            </a:r>
            <a:endParaRPr lang="en-US" sz="4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8229600" cy="4831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89043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Solution: Audio Transformer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8229600" cy="3360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82082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Wiring Error:  BIG Noise Issue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0"/>
            <a:ext cx="8229600" cy="3062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39940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material taken from: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9183"/>
            <a:ext cx="8229600" cy="4525963"/>
          </a:xfrm>
        </p:spPr>
        <p:txBody>
          <a:bodyPr/>
          <a:lstStyle/>
          <a:p>
            <a:r>
              <a:rPr lang="en-US" dirty="0" smtClean="0"/>
              <a:t>Bill Whitlock, President, Jensen Transformers</a:t>
            </a:r>
          </a:p>
          <a:p>
            <a:pPr marL="0" indent="0">
              <a:buNone/>
            </a:pPr>
            <a:r>
              <a:rPr lang="en-US" dirty="0" smtClean="0"/>
              <a:t>“An Overview of Audio System Grounding and Interfacing,” September, 2012, Audio Engineering Society Central Indiana Section.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centralindianaaes.files.wordpress.com/2012/09/indy-aes-2012-seminar-w-notes-v1-0.pdf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68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Grounding and Interfacing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myths and misinterpretations</a:t>
            </a:r>
          </a:p>
          <a:p>
            <a:pPr lvl="1"/>
            <a:r>
              <a:rPr lang="en-US" dirty="0"/>
              <a:t>Cables don’t magically “pick up” noise</a:t>
            </a:r>
          </a:p>
          <a:p>
            <a:pPr lvl="1"/>
            <a:r>
              <a:rPr lang="en-US" dirty="0" smtClean="0"/>
              <a:t>The “earth” is not a magically perfect “ground”</a:t>
            </a:r>
          </a:p>
          <a:p>
            <a:pPr lvl="1"/>
            <a:r>
              <a:rPr lang="en-US" dirty="0" smtClean="0"/>
              <a:t>Better “shielding” is not always the answer</a:t>
            </a:r>
          </a:p>
          <a:p>
            <a:pPr lvl="1"/>
            <a:r>
              <a:rPr lang="en-US" dirty="0" smtClean="0"/>
              <a:t>Just because a box or cable is expensive does not mean it has good interconnect properties</a:t>
            </a:r>
          </a:p>
          <a:p>
            <a:pPr lvl="1"/>
            <a:r>
              <a:rPr lang="en-US" i="1" dirty="0"/>
              <a:t>Physics is not negotiable!</a:t>
            </a:r>
            <a:r>
              <a:rPr lang="en-US" dirty="0"/>
              <a:t> 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6941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Electrical Noise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electronic materials and devices have inherent noise.</a:t>
            </a:r>
          </a:p>
          <a:p>
            <a:pPr lvl="1"/>
            <a:r>
              <a:rPr lang="en-US" dirty="0" smtClean="0"/>
              <a:t>Johnson/Thermal noise: 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rms</a:t>
            </a:r>
            <a:r>
              <a:rPr lang="en-US" dirty="0" smtClean="0"/>
              <a:t>=√(4kTR</a:t>
            </a:r>
            <a:r>
              <a:rPr lang="el-GR" dirty="0" smtClean="0"/>
              <a:t>Δ</a:t>
            </a:r>
            <a:r>
              <a:rPr lang="en-US" dirty="0" smtClean="0"/>
              <a:t>f)</a:t>
            </a:r>
            <a:br>
              <a:rPr lang="en-US" dirty="0" smtClean="0"/>
            </a:br>
            <a:r>
              <a:rPr lang="en-US" sz="2000" dirty="0" smtClean="0"/>
              <a:t>e.g., 10k resistor, 20kHz bandwidth, @ room temp:  </a:t>
            </a:r>
            <a:r>
              <a:rPr lang="en-US" sz="2000" dirty="0" err="1" smtClean="0"/>
              <a:t>v</a:t>
            </a:r>
            <a:r>
              <a:rPr lang="en-US" sz="2000" baseline="-25000" dirty="0" err="1" smtClean="0"/>
              <a:t>rms</a:t>
            </a:r>
            <a:r>
              <a:rPr lang="en-US" sz="2000" dirty="0" smtClean="0"/>
              <a:t>= 1.8 µV.</a:t>
            </a:r>
          </a:p>
          <a:p>
            <a:r>
              <a:rPr lang="en-US" dirty="0" smtClean="0"/>
              <a:t>Dynamic Range:  Ratio of the maximum undistorted output signal to the residual output noise, or “noise floor.”  Good audio systems require 120dB range (ratio 10</a:t>
            </a:r>
            <a:r>
              <a:rPr lang="en-US" baseline="30000" dirty="0" smtClean="0"/>
              <a:t>6</a:t>
            </a:r>
            <a:r>
              <a:rPr lang="en-US" dirty="0" smtClean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72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Electrical Noise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Once in-band noise becomes part of an analog signal, it is essentially impossible to remove it.</a:t>
            </a:r>
          </a:p>
          <a:p>
            <a:r>
              <a:rPr lang="en-US" dirty="0" smtClean="0"/>
              <a:t>Therefore, the </a:t>
            </a:r>
            <a:r>
              <a:rPr lang="en-US" i="1" dirty="0" smtClean="0"/>
              <a:t>weakest link</a:t>
            </a:r>
            <a:r>
              <a:rPr lang="en-US" dirty="0" smtClean="0"/>
              <a:t> principle applies:  the dynamic range of an audio system is constrained by the dynamic range of each stage.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6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remember…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 smtClean="0"/>
              <a:t>Circuit principles are key:  identify the circuit and all AC-coupled and DC-coupled paths.</a:t>
            </a:r>
          </a:p>
          <a:p>
            <a:r>
              <a:rPr lang="en-US" dirty="0" smtClean="0"/>
              <a:t>The protective ground (third prong) is there for life safety protection.  Engineers shall NEVER defeat this purpose.</a:t>
            </a:r>
          </a:p>
          <a:p>
            <a:r>
              <a:rPr lang="en-US" dirty="0" smtClean="0"/>
              <a:t>Always employ good gain structure:  never attenuate a signal that will have to be amplified again later in the audio chain.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26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Residential Power in U.S.A.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8229600" cy="4041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8923083"/>
      </p:ext>
    </p:extLst>
  </p:cSld>
  <p:clrMapOvr>
    <a:masterClrMapping/>
  </p:clrMapOvr>
</p:sld>
</file>

<file path=ppt/theme/theme1.xml><?xml version="1.0" encoding="utf-8"?>
<a:theme xmlns:a="http://schemas.openxmlformats.org/drawingml/2006/main" name="1_COE Presentation Template">
  <a:themeElements>
    <a:clrScheme name="1_COE Presentation Template 16">
      <a:dk1>
        <a:srgbClr val="003366"/>
      </a:dk1>
      <a:lt1>
        <a:srgbClr val="FFFFFF"/>
      </a:lt1>
      <a:dk2>
        <a:srgbClr val="000099"/>
      </a:dk2>
      <a:lt2>
        <a:srgbClr val="EBAB00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EBAB00"/>
      </a:folHlink>
    </a:clrScheme>
    <a:fontScheme name="1_COE Presentation Templa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E Presentatio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E Presentatio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E Presentatio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E Presentatio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E Presentatio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E Presentatio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E Presentatio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E Presentatio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E Presentatio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E Presentatio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E Presentatio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E Presentatio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E Presentation Template 13">
        <a:dk1>
          <a:srgbClr val="003366"/>
        </a:dk1>
        <a:lt1>
          <a:srgbClr val="FFFFFF"/>
        </a:lt1>
        <a:dk2>
          <a:srgbClr val="000099"/>
        </a:dk2>
        <a:lt2>
          <a:srgbClr val="FFCC00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E Presentation Templat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E Presentation Template 15">
        <a:dk1>
          <a:srgbClr val="003366"/>
        </a:dk1>
        <a:lt1>
          <a:srgbClr val="FFFFFF"/>
        </a:lt1>
        <a:dk2>
          <a:srgbClr val="000099"/>
        </a:dk2>
        <a:lt2>
          <a:srgbClr val="EBAB00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E Presentation Template 16">
        <a:dk1>
          <a:srgbClr val="003366"/>
        </a:dk1>
        <a:lt1>
          <a:srgbClr val="FFFFFF"/>
        </a:lt1>
        <a:dk2>
          <a:srgbClr val="000099"/>
        </a:dk2>
        <a:lt2>
          <a:srgbClr val="EBAB00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EBAB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7088</TotalTime>
  <Words>1153</Words>
  <Application>Microsoft Office PowerPoint</Application>
  <PresentationFormat>On-screen Show (4:3)</PresentationFormat>
  <Paragraphs>115</Paragraphs>
  <Slides>34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Arial</vt:lpstr>
      <vt:lpstr>1_COE Presentation Template</vt:lpstr>
      <vt:lpstr>Principles of Audio System Grounding and Signal Integrity</vt:lpstr>
      <vt:lpstr>Agenda</vt:lpstr>
      <vt:lpstr>Disclaimer</vt:lpstr>
      <vt:lpstr>Some material taken from:</vt:lpstr>
      <vt:lpstr>Grounding and Interfacing</vt:lpstr>
      <vt:lpstr>Electrical Noise</vt:lpstr>
      <vt:lpstr>Electrical Noise (cont.)</vt:lpstr>
      <vt:lpstr>Things to remember…</vt:lpstr>
      <vt:lpstr>Residential Power in U.S.A.</vt:lpstr>
      <vt:lpstr>Residential 3-Wire Service</vt:lpstr>
      <vt:lpstr>What’s up with “GROUND”?</vt:lpstr>
      <vt:lpstr>Mythical Soil</vt:lpstr>
      <vt:lpstr>What’s up with “GROUND”? (cont.)</vt:lpstr>
      <vt:lpstr>Why we use three wires:</vt:lpstr>
      <vt:lpstr>Protective Ground</vt:lpstr>
      <vt:lpstr>Watch out:  the 3-to-2 Adapter</vt:lpstr>
      <vt:lpstr>3-to-2 Adapter (cont.)</vt:lpstr>
      <vt:lpstr>A Particularly Bad Scenario</vt:lpstr>
      <vt:lpstr>GFCI</vt:lpstr>
      <vt:lpstr>Myths vs. Facts</vt:lpstr>
      <vt:lpstr>Myths vs. Facts (cont.)</vt:lpstr>
      <vt:lpstr>Myths vs. Facts (cont.)</vt:lpstr>
      <vt:lpstr>NEVER NEVER NEVER!!</vt:lpstr>
      <vt:lpstr>Audio Circuit Review</vt:lpstr>
      <vt:lpstr>Audio Interconnect: 2 conductor (no earth ground)</vt:lpstr>
      <vt:lpstr>Audio Interconnect: 3 conductor (earth ground)</vt:lpstr>
      <vt:lpstr>PowerPoint Presentation</vt:lpstr>
      <vt:lpstr>Unbalanced Interconnect:  Inherently Noisy</vt:lpstr>
      <vt:lpstr>Some numbers…</vt:lpstr>
      <vt:lpstr>Audio cables:  Check specs</vt:lpstr>
      <vt:lpstr>Coupling to Protective Ground</vt:lpstr>
      <vt:lpstr>Solution: Audio Transformer</vt:lpstr>
      <vt:lpstr>Wiring Error:  BIG Noise Issue</vt:lpstr>
      <vt:lpstr>Thank you</vt:lpstr>
    </vt:vector>
  </TitlesOfParts>
  <Company>COE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Sound Science</dc:title>
  <dc:creator>Rob Maher</dc:creator>
  <cp:lastModifiedBy>Maher, Rob</cp:lastModifiedBy>
  <cp:revision>103</cp:revision>
  <cp:lastPrinted>2015-11-05T00:20:47Z</cp:lastPrinted>
  <dcterms:created xsi:type="dcterms:W3CDTF">2007-07-25T17:40:36Z</dcterms:created>
  <dcterms:modified xsi:type="dcterms:W3CDTF">2016-11-30T15:11:56Z</dcterms:modified>
</cp:coreProperties>
</file>