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  <p:sldMasterId id="2147483650" r:id="rId2"/>
  </p:sldMasterIdLst>
  <p:notesMasterIdLst>
    <p:notesMasterId r:id="rId36"/>
  </p:notesMasterIdLst>
  <p:handoutMasterIdLst>
    <p:handoutMasterId r:id="rId37"/>
  </p:handoutMasterIdLst>
  <p:sldIdLst>
    <p:sldId id="256" r:id="rId3"/>
    <p:sldId id="321" r:id="rId4"/>
    <p:sldId id="334" r:id="rId5"/>
    <p:sldId id="338" r:id="rId6"/>
    <p:sldId id="288" r:id="rId7"/>
    <p:sldId id="322" r:id="rId8"/>
    <p:sldId id="331" r:id="rId9"/>
    <p:sldId id="333" r:id="rId10"/>
    <p:sldId id="315" r:id="rId11"/>
    <p:sldId id="314" r:id="rId12"/>
    <p:sldId id="317" r:id="rId13"/>
    <p:sldId id="318" r:id="rId14"/>
    <p:sldId id="320" r:id="rId15"/>
    <p:sldId id="335" r:id="rId16"/>
    <p:sldId id="354" r:id="rId17"/>
    <p:sldId id="339" r:id="rId18"/>
    <p:sldId id="340" r:id="rId19"/>
    <p:sldId id="336" r:id="rId20"/>
    <p:sldId id="337" r:id="rId21"/>
    <p:sldId id="344" r:id="rId22"/>
    <p:sldId id="345" r:id="rId23"/>
    <p:sldId id="346" r:id="rId24"/>
    <p:sldId id="347" r:id="rId25"/>
    <p:sldId id="341" r:id="rId26"/>
    <p:sldId id="348" r:id="rId27"/>
    <p:sldId id="342" r:id="rId28"/>
    <p:sldId id="349" r:id="rId29"/>
    <p:sldId id="350" r:id="rId30"/>
    <p:sldId id="343" r:id="rId31"/>
    <p:sldId id="351" r:id="rId32"/>
    <p:sldId id="352" r:id="rId33"/>
    <p:sldId id="353" r:id="rId34"/>
    <p:sldId id="332" r:id="rId35"/>
  </p:sldIdLst>
  <p:sldSz cx="9144000" cy="6858000" type="screen4x3"/>
  <p:notesSz cx="7315200" cy="9601200"/>
  <p:embeddedFontLst>
    <p:embeddedFont>
      <p:font typeface="Perpetua Titling MT" panose="02020502060505020804" pitchFamily="18" charset="0"/>
      <p:regular r:id="rId38"/>
      <p:bold r:id="rId39"/>
    </p:embeddedFont>
  </p:embeddedFont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F33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31" autoAdjust="0"/>
    <p:restoredTop sz="94660"/>
  </p:normalViewPr>
  <p:slideViewPr>
    <p:cSldViewPr>
      <p:cViewPr varScale="1">
        <p:scale>
          <a:sx n="95" d="100"/>
          <a:sy n="95" d="100"/>
        </p:scale>
        <p:origin x="58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font" Target="fonts/font2.fntdata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heme" Target="theme/them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handoutMaster" Target="handoutMasters/handoutMaster1.xml"/><Relationship Id="rId40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ableStyles" Target="tableStyle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font" Target="fonts/font1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7" rIns="96653" bIns="48327" numCol="1" anchor="t" anchorCtr="0" compatLnSpc="1">
            <a:prstTxWarp prst="textNoShape">
              <a:avLst/>
            </a:prstTxWarp>
          </a:bodyPr>
          <a:lstStyle>
            <a:lvl1pPr defTabSz="96662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7" rIns="96653" bIns="48327" numCol="1" anchor="t" anchorCtr="0" compatLnSpc="1">
            <a:prstTxWarp prst="textNoShape">
              <a:avLst/>
            </a:prstTxWarp>
          </a:bodyPr>
          <a:lstStyle>
            <a:lvl1pPr algn="r" defTabSz="96662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7" rIns="96653" bIns="48327" numCol="1" anchor="b" anchorCtr="0" compatLnSpc="1">
            <a:prstTxWarp prst="textNoShape">
              <a:avLst/>
            </a:prstTxWarp>
          </a:bodyPr>
          <a:lstStyle>
            <a:lvl1pPr defTabSz="96662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7" rIns="96653" bIns="48327" numCol="1" anchor="b" anchorCtr="0" compatLnSpc="1">
            <a:prstTxWarp prst="textNoShape">
              <a:avLst/>
            </a:prstTxWarp>
          </a:bodyPr>
          <a:lstStyle>
            <a:lvl1pPr algn="r" defTabSz="966621">
              <a:defRPr sz="1200"/>
            </a:lvl1pPr>
          </a:lstStyle>
          <a:p>
            <a:pPr>
              <a:defRPr/>
            </a:pPr>
            <a:fld id="{DB0F5E40-4097-406C-A05E-99EAA76E24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8494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7" rIns="96653" bIns="48327" numCol="1" anchor="t" anchorCtr="0" compatLnSpc="1">
            <a:prstTxWarp prst="textNoShape">
              <a:avLst/>
            </a:prstTxWarp>
          </a:bodyPr>
          <a:lstStyle>
            <a:lvl1pPr defTabSz="96662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7" rIns="96653" bIns="48327" numCol="1" anchor="t" anchorCtr="0" compatLnSpc="1">
            <a:prstTxWarp prst="textNoShape">
              <a:avLst/>
            </a:prstTxWarp>
          </a:bodyPr>
          <a:lstStyle>
            <a:lvl1pPr algn="r" defTabSz="96662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7" rIns="96653" bIns="483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7" rIns="96653" bIns="48327" numCol="1" anchor="b" anchorCtr="0" compatLnSpc="1">
            <a:prstTxWarp prst="textNoShape">
              <a:avLst/>
            </a:prstTxWarp>
          </a:bodyPr>
          <a:lstStyle>
            <a:lvl1pPr defTabSz="96662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7" rIns="96653" bIns="48327" numCol="1" anchor="b" anchorCtr="0" compatLnSpc="1">
            <a:prstTxWarp prst="textNoShape">
              <a:avLst/>
            </a:prstTxWarp>
          </a:bodyPr>
          <a:lstStyle>
            <a:lvl1pPr algn="r" defTabSz="966621">
              <a:defRPr sz="1200"/>
            </a:lvl1pPr>
          </a:lstStyle>
          <a:p>
            <a:pPr>
              <a:defRPr/>
            </a:pPr>
            <a:fld id="{8012B6CB-BD7C-4627-9F1D-12EC511D0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1273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FECC727-1093-4509-B442-393031F9B76D}" type="slidenum">
              <a:rPr lang="en-US" altLang="en-US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580827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3B405D8-22C9-4AC3-8C9F-CC3F1E455611}" type="slidenum">
              <a:rPr lang="en-US" altLang="en-US" smtClean="0"/>
              <a:pPr eaLnBrk="1" hangingPunct="1"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210085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21A8F3B-CA89-4B5A-BAE2-6D94FE21D313}" type="slidenum">
              <a:rPr lang="en-US" altLang="en-US" smtClean="0"/>
              <a:pPr eaLnBrk="1" hangingPunct="1">
                <a:spcBef>
                  <a:spcPct val="0"/>
                </a:spcBef>
              </a:pPr>
              <a:t>11</a:t>
            </a:fld>
            <a:endParaRPr lang="en-US" altLang="en-US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153734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5F4A20E-E769-496C-BCAD-0A4874684FC7}" type="slidenum">
              <a:rPr lang="en-US" altLang="en-US" smtClean="0"/>
              <a:pPr eaLnBrk="1" hangingPunct="1">
                <a:spcBef>
                  <a:spcPct val="0"/>
                </a:spcBef>
              </a:pPr>
              <a:t>12</a:t>
            </a:fld>
            <a:endParaRPr lang="en-US" altLang="en-US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200319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8CC0038-9D78-4292-B465-A903EDF03304}" type="slidenum">
              <a:rPr lang="en-US" altLang="en-US" smtClean="0"/>
              <a:pPr eaLnBrk="1" hangingPunct="1">
                <a:spcBef>
                  <a:spcPct val="0"/>
                </a:spcBef>
              </a:pPr>
              <a:t>13</a:t>
            </a:fld>
            <a:endParaRPr lang="en-US" altLang="en-US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836508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015C839-1779-44D7-AE5C-1316E0234958}" type="slidenum">
              <a:rPr lang="en-US" altLang="en-US" smtClean="0"/>
              <a:pPr eaLnBrk="1" hangingPunct="1">
                <a:spcBef>
                  <a:spcPct val="0"/>
                </a:spcBef>
              </a:pPr>
              <a:t>14</a:t>
            </a:fld>
            <a:endParaRPr lang="en-US" altLang="en-US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590788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73A199A-D54A-4CFA-9C34-DCC6E4B78329}" type="slidenum">
              <a:rPr lang="en-US" altLang="en-US" smtClean="0"/>
              <a:pPr eaLnBrk="1" hangingPunct="1">
                <a:spcBef>
                  <a:spcPct val="0"/>
                </a:spcBef>
              </a:pPr>
              <a:t>15</a:t>
            </a:fld>
            <a:endParaRPr lang="en-US" altLang="en-US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410876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5772120-FCBB-4176-AAF4-2BB9F80AC548}" type="slidenum">
              <a:rPr lang="en-US" altLang="en-US" smtClean="0"/>
              <a:pPr eaLnBrk="1" hangingPunct="1">
                <a:spcBef>
                  <a:spcPct val="0"/>
                </a:spcBef>
              </a:pPr>
              <a:t>16</a:t>
            </a:fld>
            <a:endParaRPr lang="en-US" altLang="en-US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6807693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1C6C46E-5F17-4A4C-9664-DC634723ADFD}" type="slidenum">
              <a:rPr lang="en-US" altLang="en-US" smtClean="0"/>
              <a:pPr eaLnBrk="1" hangingPunct="1">
                <a:spcBef>
                  <a:spcPct val="0"/>
                </a:spcBef>
              </a:pPr>
              <a:t>17</a:t>
            </a:fld>
            <a:endParaRPr lang="en-US" altLang="en-US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1773899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20CDC5B-A3EC-4B24-ACF5-ACF47773FDC1}" type="slidenum">
              <a:rPr lang="en-US" altLang="en-US" smtClean="0"/>
              <a:pPr eaLnBrk="1" hangingPunct="1">
                <a:spcBef>
                  <a:spcPct val="0"/>
                </a:spcBef>
              </a:pPr>
              <a:t>18</a:t>
            </a:fld>
            <a:endParaRPr lang="en-US" altLang="en-US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2648009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1A4BC2C-8252-426E-93CD-C38698E59968}" type="slidenum">
              <a:rPr lang="en-US" altLang="en-US" smtClean="0"/>
              <a:pPr eaLnBrk="1" hangingPunct="1">
                <a:spcBef>
                  <a:spcPct val="0"/>
                </a:spcBef>
              </a:pPr>
              <a:t>19</a:t>
            </a:fld>
            <a:endParaRPr lang="en-US" altLang="en-US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355714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1266AFB-591A-4D70-ADFE-9D0441CA7AC4}" type="slidenum">
              <a:rPr lang="en-US" altLang="en-US" smtClean="0"/>
              <a:pPr eaLnBrk="1" hangingPunct="1">
                <a:spcBef>
                  <a:spcPct val="0"/>
                </a:spcBef>
              </a:pPr>
              <a:t>2</a:t>
            </a:fld>
            <a:endParaRPr lang="en-US" alt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198178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E3F8210-C219-4400-96FC-360626A9E4AE}" type="slidenum">
              <a:rPr lang="en-US" altLang="en-US" smtClean="0"/>
              <a:pPr eaLnBrk="1" hangingPunct="1">
                <a:spcBef>
                  <a:spcPct val="0"/>
                </a:spcBef>
              </a:pPr>
              <a:t>20</a:t>
            </a:fld>
            <a:endParaRPr lang="en-US" altLang="en-US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3129830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56CA2AE-EBD0-4B22-BBE1-C24EC538D9FA}" type="slidenum">
              <a:rPr lang="en-US" altLang="en-US" smtClean="0"/>
              <a:pPr eaLnBrk="1" hangingPunct="1">
                <a:spcBef>
                  <a:spcPct val="0"/>
                </a:spcBef>
              </a:pPr>
              <a:t>21</a:t>
            </a:fld>
            <a:endParaRPr lang="en-US" altLang="en-US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6349644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49866F9-D9DF-4215-8B31-7FC80C36B63A}" type="slidenum">
              <a:rPr lang="en-US" altLang="en-US" smtClean="0"/>
              <a:pPr eaLnBrk="1" hangingPunct="1">
                <a:spcBef>
                  <a:spcPct val="0"/>
                </a:spcBef>
              </a:pPr>
              <a:t>22</a:t>
            </a:fld>
            <a:endParaRPr lang="en-US" altLang="en-US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7673733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F386138-B7BC-4ED5-820B-14236750F4C4}" type="slidenum">
              <a:rPr lang="en-US" altLang="en-US" smtClean="0"/>
              <a:pPr eaLnBrk="1" hangingPunct="1">
                <a:spcBef>
                  <a:spcPct val="0"/>
                </a:spcBef>
              </a:pPr>
              <a:t>23</a:t>
            </a:fld>
            <a:endParaRPr lang="en-US" altLang="en-US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0937762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8175841-CE65-4036-BDBE-053BFDEC8E5D}" type="slidenum">
              <a:rPr lang="en-US" altLang="en-US" smtClean="0"/>
              <a:pPr eaLnBrk="1" hangingPunct="1">
                <a:spcBef>
                  <a:spcPct val="0"/>
                </a:spcBef>
              </a:pPr>
              <a:t>24</a:t>
            </a:fld>
            <a:endParaRPr lang="en-US" altLang="en-US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6939136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1A15714-DB86-46EB-874E-9313CB1623BE}" type="slidenum">
              <a:rPr lang="en-US" altLang="en-US" smtClean="0"/>
              <a:pPr eaLnBrk="1" hangingPunct="1">
                <a:spcBef>
                  <a:spcPct val="0"/>
                </a:spcBef>
              </a:pPr>
              <a:t>25</a:t>
            </a:fld>
            <a:endParaRPr lang="en-US" altLang="en-US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0372167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A7836E7-8009-425F-A66E-B5909520F8F9}" type="slidenum">
              <a:rPr lang="en-US" altLang="en-US" smtClean="0"/>
              <a:pPr eaLnBrk="1" hangingPunct="1">
                <a:spcBef>
                  <a:spcPct val="0"/>
                </a:spcBef>
              </a:pPr>
              <a:t>26</a:t>
            </a:fld>
            <a:endParaRPr lang="en-US" altLang="en-US" smtClean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9634153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317F6D5-7ECF-4E22-8593-7F9F04A9F10F}" type="slidenum">
              <a:rPr lang="en-US" altLang="en-US" smtClean="0"/>
              <a:pPr eaLnBrk="1" hangingPunct="1">
                <a:spcBef>
                  <a:spcPct val="0"/>
                </a:spcBef>
              </a:pPr>
              <a:t>27</a:t>
            </a:fld>
            <a:endParaRPr lang="en-US" altLang="en-US" smtClean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0394071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E8785B3-CBFB-4836-8C41-A15436FBE13A}" type="slidenum">
              <a:rPr lang="en-US" altLang="en-US" smtClean="0"/>
              <a:pPr eaLnBrk="1" hangingPunct="1">
                <a:spcBef>
                  <a:spcPct val="0"/>
                </a:spcBef>
              </a:pPr>
              <a:t>28</a:t>
            </a:fld>
            <a:endParaRPr lang="en-US" altLang="en-US" smtClean="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2843925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E0E2895-E1CD-4676-864B-C6510B9517E5}" type="slidenum">
              <a:rPr lang="en-US" altLang="en-US" smtClean="0"/>
              <a:pPr eaLnBrk="1" hangingPunct="1">
                <a:spcBef>
                  <a:spcPct val="0"/>
                </a:spcBef>
              </a:pPr>
              <a:t>29</a:t>
            </a:fld>
            <a:endParaRPr lang="en-US" altLang="en-US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873920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BF96698-1F61-466D-8300-AA357DC5B121}" type="slidenum">
              <a:rPr lang="en-US" altLang="en-US" smtClean="0"/>
              <a:pPr eaLnBrk="1" hangingPunct="1"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2719232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41BB290-F8AA-4470-AFE3-2A8E255E21E2}" type="slidenum">
              <a:rPr lang="en-US" altLang="en-US" smtClean="0"/>
              <a:pPr eaLnBrk="1" hangingPunct="1">
                <a:spcBef>
                  <a:spcPct val="0"/>
                </a:spcBef>
              </a:pPr>
              <a:t>30</a:t>
            </a:fld>
            <a:endParaRPr lang="en-US" altLang="en-US" smtClean="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3130696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1A72A3B-FDB3-4488-BEAC-86991FC5145D}" type="slidenum">
              <a:rPr lang="en-US" altLang="en-US" smtClean="0"/>
              <a:pPr eaLnBrk="1" hangingPunct="1">
                <a:spcBef>
                  <a:spcPct val="0"/>
                </a:spcBef>
              </a:pPr>
              <a:t>31</a:t>
            </a:fld>
            <a:endParaRPr lang="en-US" altLang="en-US" smtClean="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1293461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19EFB1C-B76B-4B9E-A7BB-1B9E960723B3}" type="slidenum">
              <a:rPr lang="en-US" altLang="en-US" smtClean="0"/>
              <a:pPr eaLnBrk="1" hangingPunct="1">
                <a:spcBef>
                  <a:spcPct val="0"/>
                </a:spcBef>
              </a:pPr>
              <a:t>32</a:t>
            </a:fld>
            <a:endParaRPr lang="en-US" altLang="en-US" smtClean="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2142271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EF7C41D-F6B3-4F5E-A05F-BB8221F75FAC}" type="slidenum">
              <a:rPr lang="en-US" altLang="en-US" smtClean="0"/>
              <a:pPr eaLnBrk="1" hangingPunct="1">
                <a:spcBef>
                  <a:spcPct val="0"/>
                </a:spcBef>
              </a:pPr>
              <a:t>33</a:t>
            </a:fld>
            <a:endParaRPr lang="en-US" altLang="en-US" smtClean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242751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5E3EA17-E8D8-4BA8-90EE-0F8CABCAA274}" type="slidenum">
              <a:rPr lang="en-US" altLang="en-US" smtClean="0"/>
              <a:pPr eaLnBrk="1" hangingPunct="1"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314328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DE7CDD0-F03E-4FDE-B452-3777F587AF7D}" type="slidenum">
              <a:rPr lang="en-US" altLang="en-US" smtClean="0"/>
              <a:pPr eaLnBrk="1" hangingPunct="1"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273649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D2E9A05-57C3-4D79-BC68-3CEF2BA53F37}" type="slidenum">
              <a:rPr lang="en-US" altLang="en-US" smtClean="0"/>
              <a:pPr eaLnBrk="1" hangingPunct="1"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27727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874FE01-9490-4BAA-8DDD-1E177E6B9B98}" type="slidenum">
              <a:rPr lang="en-US" altLang="en-US" smtClean="0"/>
              <a:pPr eaLnBrk="1" hangingPunct="1"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02426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BE98FB7-E2B9-45CA-8A25-E2EBC7118DEE}" type="slidenum">
              <a:rPr lang="en-US" altLang="en-US" smtClean="0"/>
              <a:pPr eaLnBrk="1" hangingPunct="1">
                <a:spcBef>
                  <a:spcPct val="0"/>
                </a:spcBef>
              </a:pPr>
              <a:t>8</a:t>
            </a:fld>
            <a:endParaRPr lang="en-US" alt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775864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52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88C7F4D-CE77-44E3-8B3E-715C32019C38}" type="slidenum">
              <a:rPr lang="en-US" altLang="en-US" smtClean="0"/>
              <a:pPr eaLnBrk="1" hangingPunct="1">
                <a:spcBef>
                  <a:spcPct val="0"/>
                </a:spcBef>
              </a:pPr>
              <a:t>9</a:t>
            </a:fld>
            <a:endParaRPr lang="en-US" altLang="en-US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010856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00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224131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Department of Electrical and Computer Engineering MSU-b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F17EE0-CB82-4C4C-86EA-BCDC3BCA82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919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Department of Electrical and Computer Engineering MSU-b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4F07D6-C912-43B4-A598-9F91AD3998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4796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8126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4197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015423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7708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0264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3316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93335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65558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Department of Electrical and Computer Engineering MSU-b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78EB90-8E1D-445F-9DFD-511F88EEF2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9120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287406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618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416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Department of Electrical and Computer Engineering MSU-b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BFA91E-C33D-48AA-8314-98B5FDF93D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224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600201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1" y="1600201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Department of Electrical and Computer Engineering MSU-b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324280-6CF6-4A2F-918B-CCF99DDE14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592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Department of Electrical and Computer Engineering MSU-b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252EAE-3411-4EA2-855A-86FC5ACE81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814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Department of Electrical and Computer Engineering MSU-b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0845A7-7F56-4B46-AEF5-2DA247E731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312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Department of Electrical and Computer Engineering MSU-b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D3E41F-B90D-4584-8E26-20DF27EECB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48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Department of Electrical and Computer Engineering MSU-b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8B5D5-D07D-4206-B90D-3A04DA56DF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451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Department of Electrical and Computer Engineering MSU-b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830536-4878-43D4-B93A-0CE995EE2D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719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000047"/>
            </a:gs>
            <a:gs pos="100000">
              <a:srgbClr val="00009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8001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828800" y="6381750"/>
            <a:ext cx="5486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erpetua Titling MT" pitchFamily="18" charset="0"/>
              </a:defRPr>
            </a:lvl1pPr>
          </a:lstStyle>
          <a:p>
            <a:pPr>
              <a:defRPr/>
            </a:pPr>
            <a:r>
              <a:rPr lang="en-US"/>
              <a:t>Department of Electrical and Computer Engineering MSU-b</a:t>
            </a:r>
          </a:p>
        </p:txBody>
      </p:sp>
      <p:grpSp>
        <p:nvGrpSpPr>
          <p:cNvPr id="2" name="Group 13"/>
          <p:cNvGrpSpPr>
            <a:grpSpLocks/>
          </p:cNvGrpSpPr>
          <p:nvPr userDrawn="1"/>
        </p:nvGrpSpPr>
        <p:grpSpPr bwMode="auto">
          <a:xfrm>
            <a:off x="1104900" y="6172200"/>
            <a:ext cx="7805738" cy="112713"/>
            <a:chOff x="705" y="3888"/>
            <a:chExt cx="4917" cy="71"/>
          </a:xfrm>
        </p:grpSpPr>
        <p:sp>
          <p:nvSpPr>
            <p:cNvPr id="3" name="Rectangle 2"/>
            <p:cNvSpPr>
              <a:spLocks noChangeArrowheads="1"/>
            </p:cNvSpPr>
            <p:nvPr userDrawn="1"/>
          </p:nvSpPr>
          <p:spPr bwMode="auto">
            <a:xfrm>
              <a:off x="720" y="3912"/>
              <a:ext cx="4902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33" name="Rectangle 7"/>
            <p:cNvSpPr>
              <a:spLocks noChangeArrowheads="1"/>
            </p:cNvSpPr>
            <p:nvPr userDrawn="1"/>
          </p:nvSpPr>
          <p:spPr bwMode="auto">
            <a:xfrm>
              <a:off x="705" y="3888"/>
              <a:ext cx="4896" cy="58"/>
            </a:xfrm>
            <a:prstGeom prst="rect">
              <a:avLst/>
            </a:prstGeom>
            <a:solidFill>
              <a:srgbClr val="FF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07275" y="6381750"/>
            <a:ext cx="14922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1">
                <a:solidFill>
                  <a:srgbClr val="FFCC00"/>
                </a:solidFill>
                <a:latin typeface="Perpetua Titling MT" pitchFamily="18" charset="0"/>
              </a:defRPr>
            </a:lvl1pPr>
          </a:lstStyle>
          <a:p>
            <a:pPr>
              <a:defRPr/>
            </a:pPr>
            <a:fld id="{778F01E4-BFE7-480C-B29F-3295FD553B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11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3" y="5791200"/>
            <a:ext cx="106045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FFCC00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FFCC00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FFCC00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FFCC00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CC00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CC00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CC00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CC00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CC00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wmf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57200"/>
            <a:ext cx="7772400" cy="27432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0" smtClean="0"/>
              <a:t>A Tutorial on</a:t>
            </a:r>
            <a:br>
              <a:rPr lang="en-US" sz="4000" b="0" smtClean="0"/>
            </a:br>
            <a:r>
              <a:rPr lang="en-US" sz="4000" b="0" smtClean="0"/>
              <a:t>Acoustical Transducers:</a:t>
            </a:r>
            <a:br>
              <a:rPr lang="en-US" sz="4000" b="0" smtClean="0"/>
            </a:br>
            <a:r>
              <a:rPr lang="en-US" sz="4000" b="0" smtClean="0"/>
              <a:t>Microphones and Loudspeakers</a:t>
            </a:r>
            <a:r>
              <a:rPr lang="en-US" sz="4000" smtClean="0"/>
              <a:t>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dirty="0" smtClean="0"/>
              <a:t>Robert C. Maher</a:t>
            </a:r>
          </a:p>
          <a:p>
            <a:pPr eaLnBrk="1" hangingPunct="1">
              <a:defRPr/>
            </a:pPr>
            <a:r>
              <a:rPr lang="en-US" sz="2400" i="1" dirty="0" smtClean="0"/>
              <a:t>Montana State University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895350" y="5562600"/>
            <a:ext cx="73533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EELE </a:t>
            </a:r>
            <a:r>
              <a:rPr lang="en-US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417/517 Acoustics and Audio Engineering</a:t>
            </a:r>
            <a:endParaRPr lang="en-US" sz="2400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3276600" y="6034088"/>
            <a:ext cx="2590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Fall </a:t>
            </a:r>
            <a:r>
              <a:rPr lang="en-US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2018</a:t>
            </a:r>
            <a:endParaRPr lang="en-US" sz="2400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3078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432175"/>
            <a:ext cx="1600200" cy="1519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4" name="Picture 1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3276600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10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923A802-9AF2-41D1-8315-CAC6DF45C34E}" type="slidenum">
              <a:rPr lang="en-US" altLang="en-US" sz="1400" smtClean="0">
                <a:latin typeface="Perpetua Titling MT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 smtClean="0">
              <a:latin typeface="Perpetua Titling MT" pitchFamily="18" charset="0"/>
            </a:endParaRPr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/>
              <a:t>Sound Amplitude and Intensity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The amount of pressure change due to the sound wave is the sound </a:t>
            </a:r>
            <a:r>
              <a:rPr lang="en-US" i="1" smtClean="0">
                <a:solidFill>
                  <a:schemeClr val="bg1"/>
                </a:solidFill>
              </a:rPr>
              <a:t>amplitude</a:t>
            </a:r>
            <a:endParaRPr lang="en-US" smtClean="0">
              <a:solidFill>
                <a:schemeClr val="bg1"/>
              </a:solidFill>
            </a:endParaRPr>
          </a:p>
          <a:p>
            <a:pPr eaLnBrk="1" hangingPunct="1">
              <a:defRPr/>
            </a:pPr>
            <a:r>
              <a:rPr lang="en-US" smtClean="0"/>
              <a:t>The motion of the air particles due to the sound wave can transfer energy</a:t>
            </a:r>
          </a:p>
          <a:p>
            <a:pPr eaLnBrk="1" hangingPunct="1">
              <a:defRPr/>
            </a:pPr>
            <a:r>
              <a:rPr lang="en-US" smtClean="0"/>
              <a:t>The rate at which energy is delivered by the wave is the sound </a:t>
            </a:r>
            <a:r>
              <a:rPr lang="en-US" i="1" smtClean="0">
                <a:solidFill>
                  <a:schemeClr val="bg1"/>
                </a:solidFill>
              </a:rPr>
              <a:t>power</a:t>
            </a:r>
            <a:r>
              <a:rPr lang="en-US" smtClean="0"/>
              <a:t> [ W (watts)]</a:t>
            </a:r>
          </a:p>
          <a:p>
            <a:pPr eaLnBrk="1" hangingPunct="1">
              <a:defRPr/>
            </a:pPr>
            <a:r>
              <a:rPr lang="en-US" smtClean="0"/>
              <a:t>The power delivered per unit area is the sound </a:t>
            </a:r>
            <a:r>
              <a:rPr lang="en-US" i="1" smtClean="0">
                <a:solidFill>
                  <a:schemeClr val="bg1"/>
                </a:solidFill>
              </a:rPr>
              <a:t>intensity</a:t>
            </a:r>
            <a:r>
              <a:rPr lang="en-US" smtClean="0"/>
              <a:t> [ W/m</a:t>
            </a:r>
            <a:r>
              <a:rPr lang="en-US" baseline="30000" smtClean="0"/>
              <a:t>2</a:t>
            </a:r>
            <a:r>
              <a:rPr lang="en-US" smtClean="0"/>
              <a:t> 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E67E5D9C-7D1D-4F6A-B0B3-421A0BB25074}" type="slidenum">
              <a:rPr lang="en-US" altLang="en-US" sz="1400" smtClean="0">
                <a:latin typeface="Perpetua Titling MT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 smtClean="0">
              <a:latin typeface="Perpetua Titling MT" pitchFamily="18" charset="0"/>
            </a:endParaRPr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Microphone Principles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Concepts:</a:t>
            </a:r>
          </a:p>
          <a:p>
            <a:pPr lvl="1" eaLnBrk="1" hangingPunct="1">
              <a:defRPr/>
            </a:pPr>
            <a:r>
              <a:rPr lang="en-US" smtClean="0"/>
              <a:t>Since sound is a </a:t>
            </a:r>
            <a:r>
              <a:rPr lang="en-US" smtClean="0">
                <a:solidFill>
                  <a:schemeClr val="bg1"/>
                </a:solidFill>
              </a:rPr>
              <a:t>pressure disturbance</a:t>
            </a:r>
            <a:r>
              <a:rPr lang="en-US" smtClean="0"/>
              <a:t>, we need a pressure gauge of some sort</a:t>
            </a:r>
          </a:p>
          <a:p>
            <a:pPr lvl="1" eaLnBrk="1" hangingPunct="1">
              <a:defRPr/>
            </a:pPr>
            <a:r>
              <a:rPr lang="en-US" smtClean="0"/>
              <a:t>Since sound exerts a pressure, we can use it to drive an </a:t>
            </a:r>
            <a:r>
              <a:rPr lang="en-US" smtClean="0">
                <a:solidFill>
                  <a:schemeClr val="bg1"/>
                </a:solidFill>
              </a:rPr>
              <a:t>electrical generator</a:t>
            </a:r>
          </a:p>
          <a:p>
            <a:pPr lvl="1" eaLnBrk="1" hangingPunct="1">
              <a:defRPr/>
            </a:pPr>
            <a:r>
              <a:rPr lang="en-US" smtClean="0"/>
              <a:t>Since sound is a </a:t>
            </a:r>
            <a:r>
              <a:rPr lang="en-US" smtClean="0">
                <a:solidFill>
                  <a:schemeClr val="bg1"/>
                </a:solidFill>
              </a:rPr>
              <a:t>wave</a:t>
            </a:r>
            <a:r>
              <a:rPr lang="en-US" smtClean="0"/>
              <a:t>, we can measure simultaneously at two (or more) different positions to figure out the direction the wave is going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25C67FD-EB3A-4ADF-BD3B-A28DF291B6FF}" type="slidenum">
              <a:rPr lang="en-US" altLang="en-US" sz="1400" smtClean="0">
                <a:latin typeface="Perpetua Titling MT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 smtClean="0">
              <a:latin typeface="Perpetua Titling MT" pitchFamily="18" charset="0"/>
            </a:endParaRPr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/>
              <a:t>Microphone:  Diaphragm and Generating Element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smtClean="0">
                <a:solidFill>
                  <a:schemeClr val="bg1"/>
                </a:solidFill>
              </a:rPr>
              <a:t>Diaphragm</a:t>
            </a:r>
            <a:r>
              <a:rPr lang="en-US" sz="2800" smtClean="0"/>
              <a:t>:  a membrane that can be set into motion by sound waves</a:t>
            </a:r>
          </a:p>
          <a:p>
            <a:pPr lvl="1" eaLnBrk="1" hangingPunct="1">
              <a:defRPr/>
            </a:pPr>
            <a:r>
              <a:rPr lang="en-US" sz="2400" smtClean="0"/>
              <a:t>Sensitivity:  how much motion from a given sound intensity</a:t>
            </a:r>
          </a:p>
          <a:p>
            <a:pPr eaLnBrk="1" hangingPunct="1">
              <a:defRPr/>
            </a:pPr>
            <a:r>
              <a:rPr lang="en-US" sz="2800" smtClean="0">
                <a:solidFill>
                  <a:schemeClr val="bg1"/>
                </a:solidFill>
              </a:rPr>
              <a:t>Generating Element</a:t>
            </a:r>
            <a:r>
              <a:rPr lang="en-US" sz="2800" smtClean="0"/>
              <a:t>:  an electromechanical device that converts motion of the diaphragm into an electrical current and voltage</a:t>
            </a:r>
          </a:p>
          <a:p>
            <a:pPr lvl="1" eaLnBrk="1" hangingPunct="1">
              <a:defRPr/>
            </a:pPr>
            <a:r>
              <a:rPr lang="en-US" sz="2400" smtClean="0"/>
              <a:t>Sensitivity:  how much electrical signal power is obtained from a given sound intensity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D458AA1-3D86-4D9C-8F60-D6D865A71856}" type="slidenum">
              <a:rPr lang="en-US" altLang="en-US" sz="1400" smtClean="0">
                <a:latin typeface="Perpetua Titling MT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 smtClean="0">
              <a:latin typeface="Perpetua Titling MT" pitchFamily="18" charset="0"/>
            </a:endParaRPr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Electrical Generators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Variable Resistor</a:t>
            </a:r>
          </a:p>
          <a:p>
            <a:pPr eaLnBrk="1" hangingPunct="1">
              <a:defRPr/>
            </a:pPr>
            <a:r>
              <a:rPr lang="en-US" smtClean="0"/>
              <a:t>Variable Inductor</a:t>
            </a:r>
          </a:p>
          <a:p>
            <a:pPr eaLnBrk="1" hangingPunct="1">
              <a:defRPr/>
            </a:pPr>
            <a:r>
              <a:rPr lang="en-US" smtClean="0"/>
              <a:t>Electromagnetic</a:t>
            </a:r>
          </a:p>
          <a:p>
            <a:pPr eaLnBrk="1" hangingPunct="1">
              <a:defRPr/>
            </a:pPr>
            <a:r>
              <a:rPr lang="en-US" smtClean="0"/>
              <a:t>Variable Capacitor</a:t>
            </a:r>
          </a:p>
          <a:p>
            <a:pPr eaLnBrk="1" hangingPunct="1">
              <a:defRPr/>
            </a:pPr>
            <a:r>
              <a:rPr lang="en-US" smtClean="0"/>
              <a:t>Piezoelectric</a:t>
            </a:r>
          </a:p>
          <a:p>
            <a:pPr eaLnBrk="1" hangingPunct="1">
              <a:defRPr/>
            </a:pPr>
            <a:r>
              <a:rPr lang="en-US" smtClean="0"/>
              <a:t>Other exotic methods…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BB98137B-8F3B-4FC6-990E-8B1BBAA311E1}" type="slidenum">
              <a:rPr lang="en-US" altLang="en-US" sz="1400" smtClean="0">
                <a:latin typeface="Perpetua Titling MT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 smtClean="0">
              <a:latin typeface="Perpetua Titling MT" pitchFamily="18" charset="0"/>
            </a:endParaRPr>
          </a:p>
        </p:txBody>
      </p:sp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The First Microphones…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Alexander Graham Bell (variable resistor)</a:t>
            </a:r>
          </a:p>
          <a:p>
            <a:pPr eaLnBrk="1" hangingPunct="1">
              <a:defRPr/>
            </a:pPr>
            <a:endParaRPr lang="en-US" smtClean="0"/>
          </a:p>
          <a:p>
            <a:pPr eaLnBrk="1" hangingPunct="1">
              <a:defRPr/>
            </a:pPr>
            <a:endParaRPr lang="en-US" smtClean="0"/>
          </a:p>
          <a:p>
            <a:pPr eaLnBrk="1" hangingPunct="1">
              <a:defRPr/>
            </a:pPr>
            <a:endParaRPr lang="en-US" smtClean="0"/>
          </a:p>
          <a:p>
            <a:pPr eaLnBrk="1" hangingPunct="1">
              <a:defRPr/>
            </a:pPr>
            <a:r>
              <a:rPr lang="en-US" smtClean="0"/>
              <a:t>Carbon granules (variable resistor)</a:t>
            </a:r>
          </a:p>
        </p:txBody>
      </p:sp>
      <p:grpSp>
        <p:nvGrpSpPr>
          <p:cNvPr id="2" name="Group 52"/>
          <p:cNvGrpSpPr>
            <a:grpSpLocks/>
          </p:cNvGrpSpPr>
          <p:nvPr/>
        </p:nvGrpSpPr>
        <p:grpSpPr bwMode="auto">
          <a:xfrm>
            <a:off x="2209800" y="2362200"/>
            <a:ext cx="4508500" cy="1631950"/>
            <a:chOff x="2112" y="1500"/>
            <a:chExt cx="2840" cy="1028"/>
          </a:xfrm>
        </p:grpSpPr>
        <p:sp>
          <p:nvSpPr>
            <p:cNvPr id="16404" name="AutoShape 48"/>
            <p:cNvSpPr>
              <a:spLocks noChangeArrowheads="1"/>
            </p:cNvSpPr>
            <p:nvPr/>
          </p:nvSpPr>
          <p:spPr bwMode="auto">
            <a:xfrm>
              <a:off x="2190" y="1866"/>
              <a:ext cx="1344" cy="33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195 w 21600"/>
                <a:gd name="T13" fmla="*/ 4179 h 21600"/>
                <a:gd name="T14" fmla="*/ 17405 w 21600"/>
                <a:gd name="T15" fmla="*/ 17421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4789" y="21600"/>
                  </a:lnTo>
                  <a:lnTo>
                    <a:pt x="16811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6405" name="Group 42"/>
            <p:cNvGrpSpPr>
              <a:grpSpLocks/>
            </p:cNvGrpSpPr>
            <p:nvPr/>
          </p:nvGrpSpPr>
          <p:grpSpPr bwMode="auto">
            <a:xfrm rot="5400000">
              <a:off x="2646" y="1302"/>
              <a:ext cx="468" cy="864"/>
              <a:chOff x="2352" y="2160"/>
              <a:chExt cx="468" cy="864"/>
            </a:xfrm>
          </p:grpSpPr>
          <p:grpSp>
            <p:nvGrpSpPr>
              <p:cNvPr id="16415" name="Group 38"/>
              <p:cNvGrpSpPr>
                <a:grpSpLocks/>
              </p:cNvGrpSpPr>
              <p:nvPr/>
            </p:nvGrpSpPr>
            <p:grpSpPr bwMode="auto">
              <a:xfrm>
                <a:off x="2352" y="2160"/>
                <a:ext cx="180" cy="864"/>
                <a:chOff x="1164" y="2064"/>
                <a:chExt cx="180" cy="864"/>
              </a:xfrm>
            </p:grpSpPr>
            <p:sp>
              <p:nvSpPr>
                <p:cNvPr id="16417" name="AutoShape 39"/>
                <p:cNvSpPr>
                  <a:spLocks noChangeArrowheads="1"/>
                </p:cNvSpPr>
                <p:nvPr/>
              </p:nvSpPr>
              <p:spPr bwMode="auto">
                <a:xfrm rot="-5400000">
                  <a:off x="864" y="2448"/>
                  <a:ext cx="864" cy="96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500 w 21600"/>
                    <a:gd name="T13" fmla="*/ 4500 h 21600"/>
                    <a:gd name="T14" fmla="*/ 17100 w 21600"/>
                    <a:gd name="T15" fmla="*/ 17100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418" name="Oval 40"/>
                <p:cNvSpPr>
                  <a:spLocks noChangeArrowheads="1"/>
                </p:cNvSpPr>
                <p:nvPr/>
              </p:nvSpPr>
              <p:spPr bwMode="auto">
                <a:xfrm>
                  <a:off x="1164" y="2084"/>
                  <a:ext cx="144" cy="816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rgbClr val="FFCC00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rgbClr val="FFCC00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rgbClr val="FFCC00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6416" name="Line 41"/>
              <p:cNvSpPr>
                <a:spLocks noChangeShapeType="1"/>
              </p:cNvSpPr>
              <p:nvPr/>
            </p:nvSpPr>
            <p:spPr bwMode="auto">
              <a:xfrm flipH="1">
                <a:off x="2532" y="2592"/>
                <a:ext cx="288" cy="0"/>
              </a:xfrm>
              <a:prstGeom prst="line">
                <a:avLst/>
              </a:prstGeom>
              <a:noFill/>
              <a:ln w="762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6406" name="Rectangle 43"/>
            <p:cNvSpPr>
              <a:spLocks noChangeArrowheads="1"/>
            </p:cNvSpPr>
            <p:nvPr/>
          </p:nvSpPr>
          <p:spPr bwMode="auto">
            <a:xfrm>
              <a:off x="4080" y="1824"/>
              <a:ext cx="576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rgbClr val="FFCC00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rgbClr val="FFCC00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rgbClr val="FFCC00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FFCC00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Battery</a:t>
              </a:r>
            </a:p>
          </p:txBody>
        </p:sp>
        <p:sp>
          <p:nvSpPr>
            <p:cNvPr id="16407" name="Rectangle 44"/>
            <p:cNvSpPr>
              <a:spLocks noChangeArrowheads="1"/>
            </p:cNvSpPr>
            <p:nvPr/>
          </p:nvSpPr>
          <p:spPr bwMode="auto">
            <a:xfrm>
              <a:off x="4128" y="1728"/>
              <a:ext cx="48" cy="9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rgbClr val="FFCC00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rgbClr val="FFCC00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rgbClr val="FFCC00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FFCC00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6408" name="Rectangle 45"/>
            <p:cNvSpPr>
              <a:spLocks noChangeArrowheads="1"/>
            </p:cNvSpPr>
            <p:nvPr/>
          </p:nvSpPr>
          <p:spPr bwMode="auto">
            <a:xfrm>
              <a:off x="4512" y="1728"/>
              <a:ext cx="48" cy="9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rgbClr val="FFCC00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rgbClr val="FFCC00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rgbClr val="FFCC00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FFCC00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6409" name="Text Box 46"/>
            <p:cNvSpPr txBox="1">
              <a:spLocks noChangeArrowheads="1"/>
            </p:cNvSpPr>
            <p:nvPr/>
          </p:nvSpPr>
          <p:spPr bwMode="auto">
            <a:xfrm>
              <a:off x="4056" y="1536"/>
              <a:ext cx="192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rgbClr val="FFCC00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rgbClr val="FFCC00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rgbClr val="FFCC00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FFCC00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solidFill>
                    <a:schemeClr val="bg1"/>
                  </a:solidFill>
                </a:rPr>
                <a:t>+</a:t>
              </a:r>
            </a:p>
          </p:txBody>
        </p:sp>
        <p:sp>
          <p:nvSpPr>
            <p:cNvPr id="16410" name="Text Box 47"/>
            <p:cNvSpPr txBox="1">
              <a:spLocks noChangeArrowheads="1"/>
            </p:cNvSpPr>
            <p:nvPr/>
          </p:nvSpPr>
          <p:spPr bwMode="auto">
            <a:xfrm>
              <a:off x="4452" y="1536"/>
              <a:ext cx="192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rgbClr val="FFCC00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rgbClr val="FFCC00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rgbClr val="FFCC00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FFCC00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solidFill>
                    <a:schemeClr val="bg1"/>
                  </a:solidFill>
                </a:rPr>
                <a:t>-</a:t>
              </a:r>
            </a:p>
          </p:txBody>
        </p:sp>
        <p:sp>
          <p:nvSpPr>
            <p:cNvPr id="16411" name="AutoShape 4"/>
            <p:cNvSpPr>
              <a:spLocks noChangeArrowheads="1"/>
            </p:cNvSpPr>
            <p:nvPr/>
          </p:nvSpPr>
          <p:spPr bwMode="auto">
            <a:xfrm>
              <a:off x="2112" y="1776"/>
              <a:ext cx="1488" cy="43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>
              <a:solidFill>
                <a:srgbClr val="FF33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12" name="Freeform 49"/>
            <p:cNvSpPr>
              <a:spLocks/>
            </p:cNvSpPr>
            <p:nvPr/>
          </p:nvSpPr>
          <p:spPr bwMode="auto">
            <a:xfrm>
              <a:off x="2880" y="1632"/>
              <a:ext cx="1248" cy="104"/>
            </a:xfrm>
            <a:custGeom>
              <a:avLst/>
              <a:gdLst>
                <a:gd name="T0" fmla="*/ 1248 w 1248"/>
                <a:gd name="T1" fmla="*/ 96 h 104"/>
                <a:gd name="T2" fmla="*/ 1056 w 1248"/>
                <a:gd name="T3" fmla="*/ 48 h 104"/>
                <a:gd name="T4" fmla="*/ 768 w 1248"/>
                <a:gd name="T5" fmla="*/ 0 h 104"/>
                <a:gd name="T6" fmla="*/ 576 w 1248"/>
                <a:gd name="T7" fmla="*/ 48 h 104"/>
                <a:gd name="T8" fmla="*/ 336 w 1248"/>
                <a:gd name="T9" fmla="*/ 96 h 104"/>
                <a:gd name="T10" fmla="*/ 0 w 1248"/>
                <a:gd name="T11" fmla="*/ 96 h 10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48"/>
                <a:gd name="T19" fmla="*/ 0 h 104"/>
                <a:gd name="T20" fmla="*/ 1248 w 1248"/>
                <a:gd name="T21" fmla="*/ 104 h 10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48" h="104">
                  <a:moveTo>
                    <a:pt x="1248" y="96"/>
                  </a:moveTo>
                  <a:cubicBezTo>
                    <a:pt x="1192" y="80"/>
                    <a:pt x="1136" y="64"/>
                    <a:pt x="1056" y="48"/>
                  </a:cubicBezTo>
                  <a:cubicBezTo>
                    <a:pt x="976" y="32"/>
                    <a:pt x="848" y="0"/>
                    <a:pt x="768" y="0"/>
                  </a:cubicBezTo>
                  <a:cubicBezTo>
                    <a:pt x="688" y="0"/>
                    <a:pt x="648" y="32"/>
                    <a:pt x="576" y="48"/>
                  </a:cubicBezTo>
                  <a:cubicBezTo>
                    <a:pt x="504" y="64"/>
                    <a:pt x="432" y="88"/>
                    <a:pt x="336" y="96"/>
                  </a:cubicBezTo>
                  <a:cubicBezTo>
                    <a:pt x="240" y="104"/>
                    <a:pt x="120" y="100"/>
                    <a:pt x="0" y="96"/>
                  </a:cubicBezTo>
                </a:path>
              </a:pathLst>
            </a:custGeom>
            <a:noFill/>
            <a:ln w="19050" cmpd="sng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13" name="Freeform 50"/>
            <p:cNvSpPr>
              <a:spLocks/>
            </p:cNvSpPr>
            <p:nvPr/>
          </p:nvSpPr>
          <p:spPr bwMode="auto">
            <a:xfrm>
              <a:off x="3312" y="1568"/>
              <a:ext cx="1640" cy="960"/>
            </a:xfrm>
            <a:custGeom>
              <a:avLst/>
              <a:gdLst>
                <a:gd name="T0" fmla="*/ 1200 w 1640"/>
                <a:gd name="T1" fmla="*/ 160 h 960"/>
                <a:gd name="T2" fmla="*/ 1488 w 1640"/>
                <a:gd name="T3" fmla="*/ 64 h 960"/>
                <a:gd name="T4" fmla="*/ 1584 w 1640"/>
                <a:gd name="T5" fmla="*/ 544 h 960"/>
                <a:gd name="T6" fmla="*/ 1152 w 1640"/>
                <a:gd name="T7" fmla="*/ 928 h 960"/>
                <a:gd name="T8" fmla="*/ 336 w 1640"/>
                <a:gd name="T9" fmla="*/ 736 h 960"/>
                <a:gd name="T10" fmla="*/ 336 w 1640"/>
                <a:gd name="T11" fmla="*/ 208 h 960"/>
                <a:gd name="T12" fmla="*/ 240 w 1640"/>
                <a:gd name="T13" fmla="*/ 160 h 960"/>
                <a:gd name="T14" fmla="*/ 0 w 1640"/>
                <a:gd name="T15" fmla="*/ 400 h 96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640"/>
                <a:gd name="T25" fmla="*/ 0 h 960"/>
                <a:gd name="T26" fmla="*/ 1640 w 1640"/>
                <a:gd name="T27" fmla="*/ 960 h 96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640" h="960">
                  <a:moveTo>
                    <a:pt x="1200" y="160"/>
                  </a:moveTo>
                  <a:cubicBezTo>
                    <a:pt x="1312" y="80"/>
                    <a:pt x="1424" y="0"/>
                    <a:pt x="1488" y="64"/>
                  </a:cubicBezTo>
                  <a:cubicBezTo>
                    <a:pt x="1552" y="128"/>
                    <a:pt x="1640" y="400"/>
                    <a:pt x="1584" y="544"/>
                  </a:cubicBezTo>
                  <a:cubicBezTo>
                    <a:pt x="1528" y="688"/>
                    <a:pt x="1360" y="896"/>
                    <a:pt x="1152" y="928"/>
                  </a:cubicBezTo>
                  <a:cubicBezTo>
                    <a:pt x="944" y="960"/>
                    <a:pt x="472" y="856"/>
                    <a:pt x="336" y="736"/>
                  </a:cubicBezTo>
                  <a:cubicBezTo>
                    <a:pt x="200" y="616"/>
                    <a:pt x="352" y="304"/>
                    <a:pt x="336" y="208"/>
                  </a:cubicBezTo>
                  <a:cubicBezTo>
                    <a:pt x="320" y="112"/>
                    <a:pt x="296" y="128"/>
                    <a:pt x="240" y="160"/>
                  </a:cubicBezTo>
                  <a:cubicBezTo>
                    <a:pt x="184" y="192"/>
                    <a:pt x="92" y="296"/>
                    <a:pt x="0" y="400"/>
                  </a:cubicBezTo>
                </a:path>
              </a:pathLst>
            </a:custGeom>
            <a:noFill/>
            <a:ln w="19050" cmpd="sng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14" name="Text Box 51"/>
            <p:cNvSpPr txBox="1">
              <a:spLocks noChangeArrowheads="1"/>
            </p:cNvSpPr>
            <p:nvPr/>
          </p:nvSpPr>
          <p:spPr bwMode="auto">
            <a:xfrm>
              <a:off x="2442" y="1968"/>
              <a:ext cx="864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rgbClr val="FFCC00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rgbClr val="FFCC00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rgbClr val="FFCC00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FFCC00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Acid  water</a:t>
              </a:r>
            </a:p>
          </p:txBody>
        </p:sp>
      </p:grpSp>
      <p:grpSp>
        <p:nvGrpSpPr>
          <p:cNvPr id="5" name="Group 70"/>
          <p:cNvGrpSpPr>
            <a:grpSpLocks/>
          </p:cNvGrpSpPr>
          <p:nvPr/>
        </p:nvGrpSpPr>
        <p:grpSpPr bwMode="auto">
          <a:xfrm>
            <a:off x="2819400" y="4724400"/>
            <a:ext cx="4017963" cy="1131888"/>
            <a:chOff x="1776" y="2976"/>
            <a:chExt cx="2531" cy="713"/>
          </a:xfrm>
        </p:grpSpPr>
        <p:grpSp>
          <p:nvGrpSpPr>
            <p:cNvPr id="16391" name="Group 55"/>
            <p:cNvGrpSpPr>
              <a:grpSpLocks/>
            </p:cNvGrpSpPr>
            <p:nvPr/>
          </p:nvGrpSpPr>
          <p:grpSpPr bwMode="auto">
            <a:xfrm rot="5400000">
              <a:off x="1974" y="2778"/>
              <a:ext cx="468" cy="864"/>
              <a:chOff x="2352" y="2160"/>
              <a:chExt cx="468" cy="864"/>
            </a:xfrm>
          </p:grpSpPr>
          <p:grpSp>
            <p:nvGrpSpPr>
              <p:cNvPr id="16400" name="Group 56"/>
              <p:cNvGrpSpPr>
                <a:grpSpLocks/>
              </p:cNvGrpSpPr>
              <p:nvPr/>
            </p:nvGrpSpPr>
            <p:grpSpPr bwMode="auto">
              <a:xfrm>
                <a:off x="2352" y="2160"/>
                <a:ext cx="180" cy="864"/>
                <a:chOff x="1164" y="2064"/>
                <a:chExt cx="180" cy="864"/>
              </a:xfrm>
            </p:grpSpPr>
            <p:sp>
              <p:nvSpPr>
                <p:cNvPr id="16402" name="AutoShape 57"/>
                <p:cNvSpPr>
                  <a:spLocks noChangeArrowheads="1"/>
                </p:cNvSpPr>
                <p:nvPr/>
              </p:nvSpPr>
              <p:spPr bwMode="auto">
                <a:xfrm rot="-5400000">
                  <a:off x="864" y="2448"/>
                  <a:ext cx="864" cy="96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500 w 21600"/>
                    <a:gd name="T13" fmla="*/ 4500 h 21600"/>
                    <a:gd name="T14" fmla="*/ 17100 w 21600"/>
                    <a:gd name="T15" fmla="*/ 17100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403" name="Oval 58"/>
                <p:cNvSpPr>
                  <a:spLocks noChangeArrowheads="1"/>
                </p:cNvSpPr>
                <p:nvPr/>
              </p:nvSpPr>
              <p:spPr bwMode="auto">
                <a:xfrm>
                  <a:off x="1164" y="2084"/>
                  <a:ext cx="144" cy="816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rgbClr val="FFCC00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rgbClr val="FFCC00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rgbClr val="FFCC00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6401" name="Line 59"/>
              <p:cNvSpPr>
                <a:spLocks noChangeShapeType="1"/>
              </p:cNvSpPr>
              <p:nvPr/>
            </p:nvSpPr>
            <p:spPr bwMode="auto">
              <a:xfrm flipH="1">
                <a:off x="2532" y="2592"/>
                <a:ext cx="288" cy="0"/>
              </a:xfrm>
              <a:prstGeom prst="line">
                <a:avLst/>
              </a:prstGeom>
              <a:noFill/>
              <a:ln w="762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6392" name="Rectangle 60"/>
            <p:cNvSpPr>
              <a:spLocks noChangeArrowheads="1"/>
            </p:cNvSpPr>
            <p:nvPr/>
          </p:nvSpPr>
          <p:spPr bwMode="auto">
            <a:xfrm>
              <a:off x="3408" y="3300"/>
              <a:ext cx="576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rgbClr val="FFCC00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rgbClr val="FFCC00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rgbClr val="FFCC00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FFCC00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Battery</a:t>
              </a:r>
            </a:p>
          </p:txBody>
        </p:sp>
        <p:sp>
          <p:nvSpPr>
            <p:cNvPr id="16393" name="Rectangle 61"/>
            <p:cNvSpPr>
              <a:spLocks noChangeArrowheads="1"/>
            </p:cNvSpPr>
            <p:nvPr/>
          </p:nvSpPr>
          <p:spPr bwMode="auto">
            <a:xfrm>
              <a:off x="3456" y="3204"/>
              <a:ext cx="48" cy="9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rgbClr val="FFCC00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rgbClr val="FFCC00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rgbClr val="FFCC00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FFCC00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6394" name="Rectangle 62"/>
            <p:cNvSpPr>
              <a:spLocks noChangeArrowheads="1"/>
            </p:cNvSpPr>
            <p:nvPr/>
          </p:nvSpPr>
          <p:spPr bwMode="auto">
            <a:xfrm>
              <a:off x="3840" y="3204"/>
              <a:ext cx="48" cy="9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rgbClr val="FFCC00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rgbClr val="FFCC00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rgbClr val="FFCC00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FFCC00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6395" name="Text Box 63"/>
            <p:cNvSpPr txBox="1">
              <a:spLocks noChangeArrowheads="1"/>
            </p:cNvSpPr>
            <p:nvPr/>
          </p:nvSpPr>
          <p:spPr bwMode="auto">
            <a:xfrm>
              <a:off x="3384" y="3012"/>
              <a:ext cx="192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rgbClr val="FFCC00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rgbClr val="FFCC00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rgbClr val="FFCC00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FFCC00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solidFill>
                    <a:schemeClr val="bg1"/>
                  </a:solidFill>
                </a:rPr>
                <a:t>+</a:t>
              </a:r>
            </a:p>
          </p:txBody>
        </p:sp>
        <p:sp>
          <p:nvSpPr>
            <p:cNvPr id="16396" name="Text Box 64"/>
            <p:cNvSpPr txBox="1">
              <a:spLocks noChangeArrowheads="1"/>
            </p:cNvSpPr>
            <p:nvPr/>
          </p:nvSpPr>
          <p:spPr bwMode="auto">
            <a:xfrm>
              <a:off x="3780" y="3012"/>
              <a:ext cx="192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rgbClr val="FFCC00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rgbClr val="FFCC00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rgbClr val="FFCC00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FFCC00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solidFill>
                    <a:schemeClr val="bg1"/>
                  </a:solidFill>
                </a:rPr>
                <a:t>-</a:t>
              </a:r>
            </a:p>
          </p:txBody>
        </p:sp>
        <p:sp>
          <p:nvSpPr>
            <p:cNvPr id="16397" name="Freeform 66"/>
            <p:cNvSpPr>
              <a:spLocks/>
            </p:cNvSpPr>
            <p:nvPr/>
          </p:nvSpPr>
          <p:spPr bwMode="auto">
            <a:xfrm>
              <a:off x="2377" y="3108"/>
              <a:ext cx="1079" cy="196"/>
            </a:xfrm>
            <a:custGeom>
              <a:avLst/>
              <a:gdLst>
                <a:gd name="T0" fmla="*/ 1079 w 1079"/>
                <a:gd name="T1" fmla="*/ 96 h 196"/>
                <a:gd name="T2" fmla="*/ 887 w 1079"/>
                <a:gd name="T3" fmla="*/ 48 h 196"/>
                <a:gd name="T4" fmla="*/ 599 w 1079"/>
                <a:gd name="T5" fmla="*/ 0 h 196"/>
                <a:gd name="T6" fmla="*/ 407 w 1079"/>
                <a:gd name="T7" fmla="*/ 48 h 196"/>
                <a:gd name="T8" fmla="*/ 167 w 1079"/>
                <a:gd name="T9" fmla="*/ 96 h 196"/>
                <a:gd name="T10" fmla="*/ 0 w 1079"/>
                <a:gd name="T11" fmla="*/ 196 h 1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79"/>
                <a:gd name="T19" fmla="*/ 0 h 196"/>
                <a:gd name="T20" fmla="*/ 1079 w 1079"/>
                <a:gd name="T21" fmla="*/ 196 h 19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79" h="196">
                  <a:moveTo>
                    <a:pt x="1079" y="96"/>
                  </a:moveTo>
                  <a:cubicBezTo>
                    <a:pt x="1023" y="80"/>
                    <a:pt x="967" y="64"/>
                    <a:pt x="887" y="48"/>
                  </a:cubicBezTo>
                  <a:cubicBezTo>
                    <a:pt x="807" y="32"/>
                    <a:pt x="679" y="0"/>
                    <a:pt x="599" y="0"/>
                  </a:cubicBezTo>
                  <a:cubicBezTo>
                    <a:pt x="519" y="0"/>
                    <a:pt x="479" y="32"/>
                    <a:pt x="407" y="48"/>
                  </a:cubicBezTo>
                  <a:cubicBezTo>
                    <a:pt x="335" y="64"/>
                    <a:pt x="235" y="71"/>
                    <a:pt x="167" y="96"/>
                  </a:cubicBezTo>
                  <a:cubicBezTo>
                    <a:pt x="99" y="121"/>
                    <a:pt x="35" y="175"/>
                    <a:pt x="0" y="196"/>
                  </a:cubicBezTo>
                </a:path>
              </a:pathLst>
            </a:custGeom>
            <a:noFill/>
            <a:ln w="19050" cmpd="sng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98" name="Freeform 67"/>
            <p:cNvSpPr>
              <a:spLocks/>
            </p:cNvSpPr>
            <p:nvPr/>
          </p:nvSpPr>
          <p:spPr bwMode="auto">
            <a:xfrm>
              <a:off x="2338" y="3054"/>
              <a:ext cx="1969" cy="635"/>
            </a:xfrm>
            <a:custGeom>
              <a:avLst/>
              <a:gdLst>
                <a:gd name="T0" fmla="*/ 1530 w 1969"/>
                <a:gd name="T1" fmla="*/ 160 h 635"/>
                <a:gd name="T2" fmla="*/ 1818 w 1969"/>
                <a:gd name="T3" fmla="*/ 64 h 635"/>
                <a:gd name="T4" fmla="*/ 1914 w 1969"/>
                <a:gd name="T5" fmla="*/ 544 h 635"/>
                <a:gd name="T6" fmla="*/ 1485 w 1969"/>
                <a:gd name="T7" fmla="*/ 611 h 635"/>
                <a:gd name="T8" fmla="*/ 711 w 1969"/>
                <a:gd name="T9" fmla="*/ 594 h 635"/>
                <a:gd name="T10" fmla="*/ 525 w 1969"/>
                <a:gd name="T11" fmla="*/ 566 h 635"/>
                <a:gd name="T12" fmla="*/ 429 w 1969"/>
                <a:gd name="T13" fmla="*/ 521 h 635"/>
                <a:gd name="T14" fmla="*/ 0 w 1969"/>
                <a:gd name="T15" fmla="*/ 504 h 63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969"/>
                <a:gd name="T25" fmla="*/ 0 h 635"/>
                <a:gd name="T26" fmla="*/ 1969 w 1969"/>
                <a:gd name="T27" fmla="*/ 635 h 63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969" h="635">
                  <a:moveTo>
                    <a:pt x="1530" y="160"/>
                  </a:moveTo>
                  <a:cubicBezTo>
                    <a:pt x="1642" y="80"/>
                    <a:pt x="1754" y="0"/>
                    <a:pt x="1818" y="64"/>
                  </a:cubicBezTo>
                  <a:cubicBezTo>
                    <a:pt x="1882" y="128"/>
                    <a:pt x="1969" y="453"/>
                    <a:pt x="1914" y="544"/>
                  </a:cubicBezTo>
                  <a:cubicBezTo>
                    <a:pt x="1859" y="635"/>
                    <a:pt x="1685" y="603"/>
                    <a:pt x="1485" y="611"/>
                  </a:cubicBezTo>
                  <a:cubicBezTo>
                    <a:pt x="1285" y="619"/>
                    <a:pt x="871" y="601"/>
                    <a:pt x="711" y="594"/>
                  </a:cubicBezTo>
                  <a:cubicBezTo>
                    <a:pt x="551" y="587"/>
                    <a:pt x="572" y="578"/>
                    <a:pt x="525" y="566"/>
                  </a:cubicBezTo>
                  <a:cubicBezTo>
                    <a:pt x="478" y="554"/>
                    <a:pt x="516" y="531"/>
                    <a:pt x="429" y="521"/>
                  </a:cubicBezTo>
                  <a:cubicBezTo>
                    <a:pt x="342" y="511"/>
                    <a:pt x="89" y="508"/>
                    <a:pt x="0" y="504"/>
                  </a:cubicBezTo>
                </a:path>
              </a:pathLst>
            </a:custGeom>
            <a:noFill/>
            <a:ln w="19050" cmpd="sng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99" name="Rectangle 69" descr="Granite"/>
            <p:cNvSpPr>
              <a:spLocks noChangeArrowheads="1"/>
            </p:cNvSpPr>
            <p:nvPr/>
          </p:nvSpPr>
          <p:spPr bwMode="auto">
            <a:xfrm>
              <a:off x="1824" y="3312"/>
              <a:ext cx="720" cy="240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rgbClr val="FFCC00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rgbClr val="FFCC00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rgbClr val="FFCC00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FFCC00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C54BC21-7000-43C4-BCF9-665018A12642}" type="slidenum">
              <a:rPr lang="en-US" altLang="en-US" sz="1400" smtClean="0">
                <a:latin typeface="Perpetua Titling MT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 smtClean="0">
              <a:latin typeface="Perpetua Titling MT" pitchFamily="18" charset="0"/>
            </a:endParaRPr>
          </a:p>
        </p:txBody>
      </p:sp>
      <p:sp>
        <p:nvSpPr>
          <p:cNvPr id="17411" name="AutoShape 26"/>
          <p:cNvSpPr>
            <a:spLocks noChangeArrowheads="1"/>
          </p:cNvSpPr>
          <p:nvPr/>
        </p:nvSpPr>
        <p:spPr bwMode="auto">
          <a:xfrm>
            <a:off x="7086600" y="2809875"/>
            <a:ext cx="612775" cy="685800"/>
          </a:xfrm>
          <a:prstGeom prst="cube">
            <a:avLst>
              <a:gd name="adj" fmla="val 61917"/>
            </a:avLst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Ribbon Microphone</a:t>
            </a:r>
          </a:p>
        </p:txBody>
      </p:sp>
      <p:sp>
        <p:nvSpPr>
          <p:cNvPr id="17413" name="Rectangle 4"/>
          <p:cNvSpPr>
            <a:spLocks noChangeArrowheads="1"/>
          </p:cNvSpPr>
          <p:nvPr/>
        </p:nvSpPr>
        <p:spPr bwMode="auto">
          <a:xfrm>
            <a:off x="4648200" y="2514600"/>
            <a:ext cx="762000" cy="22098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7414" name="Rectangle 5"/>
          <p:cNvSpPr>
            <a:spLocks noChangeArrowheads="1"/>
          </p:cNvSpPr>
          <p:nvPr/>
        </p:nvSpPr>
        <p:spPr bwMode="auto">
          <a:xfrm>
            <a:off x="5410200" y="2514600"/>
            <a:ext cx="2286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7415" name="Rectangle 6"/>
          <p:cNvSpPr>
            <a:spLocks noChangeArrowheads="1"/>
          </p:cNvSpPr>
          <p:nvPr/>
        </p:nvSpPr>
        <p:spPr bwMode="auto">
          <a:xfrm>
            <a:off x="5410200" y="4648200"/>
            <a:ext cx="2286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7416" name="Rectangle 7"/>
          <p:cNvSpPr>
            <a:spLocks noChangeArrowheads="1"/>
          </p:cNvSpPr>
          <p:nvPr/>
        </p:nvSpPr>
        <p:spPr bwMode="auto">
          <a:xfrm>
            <a:off x="4419600" y="2514600"/>
            <a:ext cx="2286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7417" name="Rectangle 8"/>
          <p:cNvSpPr>
            <a:spLocks noChangeArrowheads="1"/>
          </p:cNvSpPr>
          <p:nvPr/>
        </p:nvSpPr>
        <p:spPr bwMode="auto">
          <a:xfrm>
            <a:off x="4419600" y="4648200"/>
            <a:ext cx="2286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7418" name="Rectangle 9"/>
          <p:cNvSpPr>
            <a:spLocks noChangeArrowheads="1"/>
          </p:cNvSpPr>
          <p:nvPr/>
        </p:nvSpPr>
        <p:spPr bwMode="auto">
          <a:xfrm>
            <a:off x="5638800" y="2438400"/>
            <a:ext cx="457200" cy="2743200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7419" name="Rectangle 10"/>
          <p:cNvSpPr>
            <a:spLocks noChangeArrowheads="1"/>
          </p:cNvSpPr>
          <p:nvPr/>
        </p:nvSpPr>
        <p:spPr bwMode="auto">
          <a:xfrm>
            <a:off x="3962400" y="2438400"/>
            <a:ext cx="457200" cy="2743200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7420" name="Rectangle 11"/>
          <p:cNvSpPr>
            <a:spLocks noChangeArrowheads="1"/>
          </p:cNvSpPr>
          <p:nvPr/>
        </p:nvSpPr>
        <p:spPr bwMode="auto">
          <a:xfrm>
            <a:off x="4419600" y="4800600"/>
            <a:ext cx="1219200" cy="381000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7421" name="Freeform 12"/>
          <p:cNvSpPr>
            <a:spLocks/>
          </p:cNvSpPr>
          <p:nvPr/>
        </p:nvSpPr>
        <p:spPr bwMode="auto">
          <a:xfrm>
            <a:off x="5334000" y="4379913"/>
            <a:ext cx="1546225" cy="306387"/>
          </a:xfrm>
          <a:custGeom>
            <a:avLst/>
            <a:gdLst>
              <a:gd name="T0" fmla="*/ 0 w 974"/>
              <a:gd name="T1" fmla="*/ 2147483647 h 193"/>
              <a:gd name="T2" fmla="*/ 2147483647 w 974"/>
              <a:gd name="T3" fmla="*/ 2147483647 h 193"/>
              <a:gd name="T4" fmla="*/ 2147483647 w 974"/>
              <a:gd name="T5" fmla="*/ 2147483647 h 193"/>
              <a:gd name="T6" fmla="*/ 2147483647 w 974"/>
              <a:gd name="T7" fmla="*/ 2147483647 h 193"/>
              <a:gd name="T8" fmla="*/ 2147483647 w 974"/>
              <a:gd name="T9" fmla="*/ 2147483647 h 193"/>
              <a:gd name="T10" fmla="*/ 2147483647 w 974"/>
              <a:gd name="T11" fmla="*/ 2147483647 h 193"/>
              <a:gd name="T12" fmla="*/ 2147483647 w 974"/>
              <a:gd name="T13" fmla="*/ 2147483647 h 19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974"/>
              <a:gd name="T22" fmla="*/ 0 h 193"/>
              <a:gd name="T23" fmla="*/ 974 w 974"/>
              <a:gd name="T24" fmla="*/ 193 h 193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974" h="193">
                <a:moveTo>
                  <a:pt x="0" y="169"/>
                </a:moveTo>
                <a:cubicBezTo>
                  <a:pt x="28" y="129"/>
                  <a:pt x="56" y="89"/>
                  <a:pt x="96" y="73"/>
                </a:cubicBezTo>
                <a:cubicBezTo>
                  <a:pt x="136" y="57"/>
                  <a:pt x="171" y="63"/>
                  <a:pt x="240" y="73"/>
                </a:cubicBezTo>
                <a:cubicBezTo>
                  <a:pt x="309" y="83"/>
                  <a:pt x="443" y="143"/>
                  <a:pt x="511" y="132"/>
                </a:cubicBezTo>
                <a:cubicBezTo>
                  <a:pt x="579" y="121"/>
                  <a:pt x="604" y="0"/>
                  <a:pt x="647" y="8"/>
                </a:cubicBezTo>
                <a:cubicBezTo>
                  <a:pt x="690" y="16"/>
                  <a:pt x="717" y="173"/>
                  <a:pt x="771" y="183"/>
                </a:cubicBezTo>
                <a:cubicBezTo>
                  <a:pt x="825" y="193"/>
                  <a:pt x="932" y="94"/>
                  <a:pt x="974" y="70"/>
                </a:cubicBezTo>
              </a:path>
            </a:pathLst>
          </a:custGeom>
          <a:noFill/>
          <a:ln w="19050" cmpd="sng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2" name="Freeform 13"/>
          <p:cNvSpPr>
            <a:spLocks/>
          </p:cNvSpPr>
          <p:nvPr/>
        </p:nvSpPr>
        <p:spPr bwMode="auto">
          <a:xfrm>
            <a:off x="5334000" y="2590800"/>
            <a:ext cx="1600200" cy="2057400"/>
          </a:xfrm>
          <a:custGeom>
            <a:avLst/>
            <a:gdLst>
              <a:gd name="T0" fmla="*/ 0 w 1008"/>
              <a:gd name="T1" fmla="*/ 0 h 1296"/>
              <a:gd name="T2" fmla="*/ 2147483647 w 1008"/>
              <a:gd name="T3" fmla="*/ 2147483647 h 1296"/>
              <a:gd name="T4" fmla="*/ 2147483647 w 1008"/>
              <a:gd name="T5" fmla="*/ 2147483647 h 1296"/>
              <a:gd name="T6" fmla="*/ 2147483647 w 1008"/>
              <a:gd name="T7" fmla="*/ 2147483647 h 1296"/>
              <a:gd name="T8" fmla="*/ 2147483647 w 1008"/>
              <a:gd name="T9" fmla="*/ 2147483647 h 1296"/>
              <a:gd name="T10" fmla="*/ 2147483647 w 1008"/>
              <a:gd name="T11" fmla="*/ 2147483647 h 1296"/>
              <a:gd name="T12" fmla="*/ 2147483647 w 1008"/>
              <a:gd name="T13" fmla="*/ 2147483647 h 1296"/>
              <a:gd name="T14" fmla="*/ 2147483647 w 1008"/>
              <a:gd name="T15" fmla="*/ 2147483647 h 129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008"/>
              <a:gd name="T25" fmla="*/ 0 h 1296"/>
              <a:gd name="T26" fmla="*/ 1008 w 1008"/>
              <a:gd name="T27" fmla="*/ 1296 h 129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008" h="1296">
                <a:moveTo>
                  <a:pt x="0" y="0"/>
                </a:moveTo>
                <a:cubicBezTo>
                  <a:pt x="47" y="11"/>
                  <a:pt x="199" y="30"/>
                  <a:pt x="285" y="68"/>
                </a:cubicBezTo>
                <a:cubicBezTo>
                  <a:pt x="371" y="106"/>
                  <a:pt x="473" y="104"/>
                  <a:pt x="517" y="226"/>
                </a:cubicBezTo>
                <a:cubicBezTo>
                  <a:pt x="561" y="348"/>
                  <a:pt x="545" y="658"/>
                  <a:pt x="551" y="802"/>
                </a:cubicBezTo>
                <a:cubicBezTo>
                  <a:pt x="557" y="946"/>
                  <a:pt x="540" y="1021"/>
                  <a:pt x="556" y="1090"/>
                </a:cubicBezTo>
                <a:cubicBezTo>
                  <a:pt x="572" y="1159"/>
                  <a:pt x="599" y="1187"/>
                  <a:pt x="647" y="1214"/>
                </a:cubicBezTo>
                <a:cubicBezTo>
                  <a:pt x="695" y="1241"/>
                  <a:pt x="784" y="1240"/>
                  <a:pt x="844" y="1254"/>
                </a:cubicBezTo>
                <a:cubicBezTo>
                  <a:pt x="904" y="1268"/>
                  <a:pt x="974" y="1287"/>
                  <a:pt x="1008" y="1296"/>
                </a:cubicBezTo>
              </a:path>
            </a:pathLst>
          </a:custGeom>
          <a:noFill/>
          <a:ln w="19050" cmpd="sng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3" name="Text Box 14"/>
          <p:cNvSpPr txBox="1">
            <a:spLocks noChangeArrowheads="1"/>
          </p:cNvSpPr>
          <p:nvPr/>
        </p:nvSpPr>
        <p:spPr bwMode="auto">
          <a:xfrm>
            <a:off x="3962400" y="1676400"/>
            <a:ext cx="2209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Diaphragm</a:t>
            </a:r>
            <a:br>
              <a:rPr lang="en-US" altLang="en-US" sz="1800"/>
            </a:br>
            <a:r>
              <a:rPr lang="en-US" altLang="en-US" sz="1800"/>
              <a:t>(metallic foil)</a:t>
            </a:r>
          </a:p>
        </p:txBody>
      </p:sp>
      <p:sp>
        <p:nvSpPr>
          <p:cNvPr id="17424" name="Text Box 15"/>
          <p:cNvSpPr txBox="1">
            <a:spLocks noChangeArrowheads="1"/>
          </p:cNvSpPr>
          <p:nvPr/>
        </p:nvSpPr>
        <p:spPr bwMode="auto">
          <a:xfrm>
            <a:off x="3810000" y="5334000"/>
            <a:ext cx="2209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Magnet</a:t>
            </a:r>
          </a:p>
        </p:txBody>
      </p:sp>
      <p:sp>
        <p:nvSpPr>
          <p:cNvPr id="17425" name="Text Box 16"/>
          <p:cNvSpPr txBox="1">
            <a:spLocks noChangeArrowheads="1"/>
          </p:cNvSpPr>
          <p:nvPr/>
        </p:nvSpPr>
        <p:spPr bwMode="auto">
          <a:xfrm>
            <a:off x="6781800" y="4343400"/>
            <a:ext cx="2209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Electrical Circuit</a:t>
            </a:r>
          </a:p>
        </p:txBody>
      </p:sp>
      <p:pic>
        <p:nvPicPr>
          <p:cNvPr id="17426" name="Picture 18" descr="R84_fullsize_L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2850" y="1524000"/>
            <a:ext cx="1682750" cy="457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27" name="AutoShape 21"/>
          <p:cNvSpPr>
            <a:spLocks noChangeArrowheads="1"/>
          </p:cNvSpPr>
          <p:nvPr/>
        </p:nvSpPr>
        <p:spPr bwMode="auto">
          <a:xfrm>
            <a:off x="7391400" y="1743075"/>
            <a:ext cx="304800" cy="1143000"/>
          </a:xfrm>
          <a:prstGeom prst="cube">
            <a:avLst>
              <a:gd name="adj" fmla="val 25000"/>
            </a:avLst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7428" name="AutoShape 22"/>
          <p:cNvSpPr>
            <a:spLocks noChangeArrowheads="1"/>
          </p:cNvSpPr>
          <p:nvPr/>
        </p:nvSpPr>
        <p:spPr bwMode="auto">
          <a:xfrm rot="16200000" flipV="1">
            <a:off x="6762750" y="2381250"/>
            <a:ext cx="1295400" cy="190500"/>
          </a:xfrm>
          <a:prstGeom prst="parallelogram">
            <a:avLst>
              <a:gd name="adj" fmla="val 116639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7429" name="AutoShape 20"/>
          <p:cNvSpPr>
            <a:spLocks noChangeArrowheads="1"/>
          </p:cNvSpPr>
          <p:nvPr/>
        </p:nvSpPr>
        <p:spPr bwMode="auto">
          <a:xfrm>
            <a:off x="7086600" y="2057400"/>
            <a:ext cx="304800" cy="1143000"/>
          </a:xfrm>
          <a:prstGeom prst="cube">
            <a:avLst>
              <a:gd name="adj" fmla="val 25000"/>
            </a:avLst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7430" name="Line 28"/>
          <p:cNvSpPr>
            <a:spLocks noChangeShapeType="1"/>
          </p:cNvSpPr>
          <p:nvPr/>
        </p:nvSpPr>
        <p:spPr bwMode="auto">
          <a:xfrm>
            <a:off x="7048500" y="1990725"/>
            <a:ext cx="6858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1" name="Text Box 29"/>
          <p:cNvSpPr txBox="1">
            <a:spLocks noChangeArrowheads="1"/>
          </p:cNvSpPr>
          <p:nvPr/>
        </p:nvSpPr>
        <p:spPr bwMode="auto">
          <a:xfrm>
            <a:off x="4000500" y="3200400"/>
            <a:ext cx="381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17432" name="Text Box 30"/>
          <p:cNvSpPr txBox="1">
            <a:spLocks noChangeArrowheads="1"/>
          </p:cNvSpPr>
          <p:nvPr/>
        </p:nvSpPr>
        <p:spPr bwMode="auto">
          <a:xfrm>
            <a:off x="5676900" y="3200400"/>
            <a:ext cx="381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5E19F9C-2E5E-49BA-96E2-D0F3F92C12E8}" type="slidenum">
              <a:rPr lang="en-US" altLang="en-US" sz="1400" smtClean="0">
                <a:latin typeface="Perpetua Titling MT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 smtClean="0">
              <a:latin typeface="Perpetua Titling MT" pitchFamily="18" charset="0"/>
            </a:endParaRPr>
          </a:p>
        </p:txBody>
      </p:sp>
      <p:sp>
        <p:nvSpPr>
          <p:cNvPr id="18435" name="Oval 73"/>
          <p:cNvSpPr>
            <a:spLocks noChangeArrowheads="1"/>
          </p:cNvSpPr>
          <p:nvPr/>
        </p:nvSpPr>
        <p:spPr bwMode="auto">
          <a:xfrm>
            <a:off x="5105400" y="3657600"/>
            <a:ext cx="304800" cy="13716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8436" name="AutoShape 75"/>
          <p:cNvSpPr>
            <a:spLocks noChangeArrowheads="1"/>
          </p:cNvSpPr>
          <p:nvPr/>
        </p:nvSpPr>
        <p:spPr bwMode="auto">
          <a:xfrm rot="-5400000">
            <a:off x="4780757" y="4001293"/>
            <a:ext cx="762000" cy="684213"/>
          </a:xfrm>
          <a:prstGeom prst="can">
            <a:avLst>
              <a:gd name="adj" fmla="val 41759"/>
            </a:avLst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8437" name="AutoShape 72"/>
          <p:cNvSpPr>
            <a:spLocks noChangeArrowheads="1"/>
          </p:cNvSpPr>
          <p:nvPr/>
        </p:nvSpPr>
        <p:spPr bwMode="auto">
          <a:xfrm rot="-5400000">
            <a:off x="4572000" y="4038600"/>
            <a:ext cx="1371600" cy="6096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323 w 21600"/>
              <a:gd name="T13" fmla="*/ 0 h 21600"/>
              <a:gd name="T14" fmla="*/ 21277 w 21600"/>
              <a:gd name="T15" fmla="*/ 1279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575" y="10462"/>
                </a:moveTo>
                <a:cubicBezTo>
                  <a:pt x="2757" y="6051"/>
                  <a:pt x="6385" y="2568"/>
                  <a:pt x="10800" y="2569"/>
                </a:cubicBezTo>
                <a:cubicBezTo>
                  <a:pt x="15214" y="2569"/>
                  <a:pt x="18842" y="6051"/>
                  <a:pt x="19024" y="10462"/>
                </a:cubicBezTo>
                <a:lnTo>
                  <a:pt x="21590" y="10356"/>
                </a:lnTo>
                <a:cubicBezTo>
                  <a:pt x="21353" y="4569"/>
                  <a:pt x="16592" y="-1"/>
                  <a:pt x="10799" y="0"/>
                </a:cubicBezTo>
                <a:cubicBezTo>
                  <a:pt x="5007" y="0"/>
                  <a:pt x="246" y="4569"/>
                  <a:pt x="9" y="10356"/>
                </a:cubicBezTo>
                <a:lnTo>
                  <a:pt x="2575" y="10462"/>
                </a:lnTo>
                <a:close/>
              </a:path>
            </a:pathLst>
          </a:cu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8" name="AutoShape 69"/>
          <p:cNvSpPr>
            <a:spLocks noChangeArrowheads="1"/>
          </p:cNvSpPr>
          <p:nvPr/>
        </p:nvSpPr>
        <p:spPr bwMode="auto">
          <a:xfrm rot="-5400000">
            <a:off x="3810000" y="4038600"/>
            <a:ext cx="1371600" cy="6096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323 w 21600"/>
              <a:gd name="T13" fmla="*/ 0 h 21600"/>
              <a:gd name="T14" fmla="*/ 21277 w 21600"/>
              <a:gd name="T15" fmla="*/ 1279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575" y="10462"/>
                </a:moveTo>
                <a:cubicBezTo>
                  <a:pt x="2757" y="6051"/>
                  <a:pt x="6385" y="2568"/>
                  <a:pt x="10800" y="2569"/>
                </a:cubicBezTo>
                <a:cubicBezTo>
                  <a:pt x="15214" y="2569"/>
                  <a:pt x="18842" y="6051"/>
                  <a:pt x="19024" y="10462"/>
                </a:cubicBezTo>
                <a:lnTo>
                  <a:pt x="21590" y="10356"/>
                </a:lnTo>
                <a:cubicBezTo>
                  <a:pt x="21353" y="4569"/>
                  <a:pt x="16592" y="-1"/>
                  <a:pt x="10799" y="0"/>
                </a:cubicBezTo>
                <a:cubicBezTo>
                  <a:pt x="5007" y="0"/>
                  <a:pt x="246" y="4569"/>
                  <a:pt x="9" y="10356"/>
                </a:cubicBezTo>
                <a:lnTo>
                  <a:pt x="2575" y="10462"/>
                </a:lnTo>
                <a:close/>
              </a:path>
            </a:pathLst>
          </a:cu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Dynamic Microphone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Diaphragm moves a coil of wire through a fixed magnetic field: Faraday’s Law indicates that a voltage is produced</a:t>
            </a:r>
          </a:p>
        </p:txBody>
      </p:sp>
      <p:sp>
        <p:nvSpPr>
          <p:cNvPr id="18441" name="Freeform 47"/>
          <p:cNvSpPr>
            <a:spLocks/>
          </p:cNvSpPr>
          <p:nvPr/>
        </p:nvSpPr>
        <p:spPr bwMode="auto">
          <a:xfrm>
            <a:off x="5181600" y="3870325"/>
            <a:ext cx="1524000" cy="477838"/>
          </a:xfrm>
          <a:custGeom>
            <a:avLst/>
            <a:gdLst>
              <a:gd name="T0" fmla="*/ 0 w 960"/>
              <a:gd name="T1" fmla="*/ 2147483647 h 301"/>
              <a:gd name="T2" fmla="*/ 2147483647 w 960"/>
              <a:gd name="T3" fmla="*/ 2147483647 h 301"/>
              <a:gd name="T4" fmla="*/ 2147483647 w 960"/>
              <a:gd name="T5" fmla="*/ 2147483647 h 301"/>
              <a:gd name="T6" fmla="*/ 2147483647 w 960"/>
              <a:gd name="T7" fmla="*/ 2147483647 h 301"/>
              <a:gd name="T8" fmla="*/ 2147483647 w 960"/>
              <a:gd name="T9" fmla="*/ 2147483647 h 30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60"/>
              <a:gd name="T16" fmla="*/ 0 h 301"/>
              <a:gd name="T17" fmla="*/ 960 w 960"/>
              <a:gd name="T18" fmla="*/ 301 h 30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60" h="301">
                <a:moveTo>
                  <a:pt x="0" y="58"/>
                </a:moveTo>
                <a:cubicBezTo>
                  <a:pt x="72" y="22"/>
                  <a:pt x="159" y="0"/>
                  <a:pt x="240" y="10"/>
                </a:cubicBezTo>
                <a:cubicBezTo>
                  <a:pt x="321" y="20"/>
                  <a:pt x="410" y="73"/>
                  <a:pt x="488" y="121"/>
                </a:cubicBezTo>
                <a:cubicBezTo>
                  <a:pt x="566" y="169"/>
                  <a:pt x="629" y="291"/>
                  <a:pt x="708" y="296"/>
                </a:cubicBezTo>
                <a:cubicBezTo>
                  <a:pt x="787" y="301"/>
                  <a:pt x="908" y="184"/>
                  <a:pt x="960" y="154"/>
                </a:cubicBezTo>
              </a:path>
            </a:pathLst>
          </a:custGeom>
          <a:noFill/>
          <a:ln w="19050" cmpd="sng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2" name="Freeform 48"/>
          <p:cNvSpPr>
            <a:spLocks/>
          </p:cNvSpPr>
          <p:nvPr/>
        </p:nvSpPr>
        <p:spPr bwMode="auto">
          <a:xfrm>
            <a:off x="5181600" y="3760788"/>
            <a:ext cx="1425575" cy="588962"/>
          </a:xfrm>
          <a:custGeom>
            <a:avLst/>
            <a:gdLst>
              <a:gd name="T0" fmla="*/ 0 w 898"/>
              <a:gd name="T1" fmla="*/ 2147483647 h 371"/>
              <a:gd name="T2" fmla="*/ 2147483647 w 898"/>
              <a:gd name="T3" fmla="*/ 2147483647 h 371"/>
              <a:gd name="T4" fmla="*/ 2147483647 w 898"/>
              <a:gd name="T5" fmla="*/ 2147483647 h 371"/>
              <a:gd name="T6" fmla="*/ 2147483647 w 898"/>
              <a:gd name="T7" fmla="*/ 2147483647 h 371"/>
              <a:gd name="T8" fmla="*/ 2147483647 w 898"/>
              <a:gd name="T9" fmla="*/ 2147483647 h 37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98"/>
              <a:gd name="T16" fmla="*/ 0 h 371"/>
              <a:gd name="T17" fmla="*/ 898 w 898"/>
              <a:gd name="T18" fmla="*/ 371 h 37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98" h="371">
                <a:moveTo>
                  <a:pt x="0" y="223"/>
                </a:moveTo>
                <a:cubicBezTo>
                  <a:pt x="46" y="189"/>
                  <a:pt x="213" y="40"/>
                  <a:pt x="277" y="20"/>
                </a:cubicBezTo>
                <a:cubicBezTo>
                  <a:pt x="341" y="0"/>
                  <a:pt x="332" y="47"/>
                  <a:pt x="382" y="105"/>
                </a:cubicBezTo>
                <a:cubicBezTo>
                  <a:pt x="432" y="163"/>
                  <a:pt x="490" y="363"/>
                  <a:pt x="576" y="367"/>
                </a:cubicBezTo>
                <a:cubicBezTo>
                  <a:pt x="662" y="371"/>
                  <a:pt x="831" y="179"/>
                  <a:pt x="898" y="130"/>
                </a:cubicBezTo>
              </a:path>
            </a:pathLst>
          </a:custGeom>
          <a:noFill/>
          <a:ln w="19050" cmpd="sng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8443" name="Group 49"/>
          <p:cNvGrpSpPr>
            <a:grpSpLocks/>
          </p:cNvGrpSpPr>
          <p:nvPr/>
        </p:nvGrpSpPr>
        <p:grpSpPr bwMode="auto">
          <a:xfrm>
            <a:off x="3733800" y="3657600"/>
            <a:ext cx="1581150" cy="1371600"/>
            <a:chOff x="1164" y="2064"/>
            <a:chExt cx="996" cy="864"/>
          </a:xfrm>
        </p:grpSpPr>
        <p:grpSp>
          <p:nvGrpSpPr>
            <p:cNvPr id="18476" name="Group 39"/>
            <p:cNvGrpSpPr>
              <a:grpSpLocks/>
            </p:cNvGrpSpPr>
            <p:nvPr/>
          </p:nvGrpSpPr>
          <p:grpSpPr bwMode="auto">
            <a:xfrm>
              <a:off x="1536" y="2208"/>
              <a:ext cx="624" cy="576"/>
              <a:chOff x="1699" y="2256"/>
              <a:chExt cx="624" cy="576"/>
            </a:xfrm>
          </p:grpSpPr>
          <p:sp>
            <p:nvSpPr>
              <p:cNvPr id="18481" name="AutoShape 8"/>
              <p:cNvSpPr>
                <a:spLocks noChangeArrowheads="1"/>
              </p:cNvSpPr>
              <p:nvPr/>
            </p:nvSpPr>
            <p:spPr bwMode="auto">
              <a:xfrm rot="-5400000">
                <a:off x="1747" y="2226"/>
                <a:ext cx="528" cy="624"/>
              </a:xfrm>
              <a:prstGeom prst="can">
                <a:avLst>
                  <a:gd name="adj" fmla="val 29545"/>
                </a:avLst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rgbClr val="FFCC00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rgbClr val="FFCC00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rgbClr val="FFCC00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rgbClr val="FFCC00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8482" name="Group 7"/>
              <p:cNvGrpSpPr>
                <a:grpSpLocks/>
              </p:cNvGrpSpPr>
              <p:nvPr/>
            </p:nvGrpSpPr>
            <p:grpSpPr bwMode="auto">
              <a:xfrm>
                <a:off x="2064" y="2256"/>
                <a:ext cx="96" cy="576"/>
                <a:chOff x="2064" y="2256"/>
                <a:chExt cx="96" cy="576"/>
              </a:xfrm>
            </p:grpSpPr>
            <p:sp>
              <p:nvSpPr>
                <p:cNvPr id="18510" name="Arc 5"/>
                <p:cNvSpPr>
                  <a:spLocks/>
                </p:cNvSpPr>
                <p:nvPr/>
              </p:nvSpPr>
              <p:spPr bwMode="auto">
                <a:xfrm>
                  <a:off x="2064" y="2256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511" name="Arc 6"/>
                <p:cNvSpPr>
                  <a:spLocks/>
                </p:cNvSpPr>
                <p:nvPr/>
              </p:nvSpPr>
              <p:spPr bwMode="auto">
                <a:xfrm flipV="1">
                  <a:off x="2064" y="2544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8483" name="Group 9"/>
              <p:cNvGrpSpPr>
                <a:grpSpLocks/>
              </p:cNvGrpSpPr>
              <p:nvPr/>
            </p:nvGrpSpPr>
            <p:grpSpPr bwMode="auto">
              <a:xfrm>
                <a:off x="2112" y="2256"/>
                <a:ext cx="96" cy="576"/>
                <a:chOff x="2064" y="2256"/>
                <a:chExt cx="96" cy="576"/>
              </a:xfrm>
            </p:grpSpPr>
            <p:sp>
              <p:nvSpPr>
                <p:cNvPr id="18508" name="Arc 10"/>
                <p:cNvSpPr>
                  <a:spLocks/>
                </p:cNvSpPr>
                <p:nvPr/>
              </p:nvSpPr>
              <p:spPr bwMode="auto">
                <a:xfrm>
                  <a:off x="2064" y="2256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509" name="Arc 11"/>
                <p:cNvSpPr>
                  <a:spLocks/>
                </p:cNvSpPr>
                <p:nvPr/>
              </p:nvSpPr>
              <p:spPr bwMode="auto">
                <a:xfrm flipV="1">
                  <a:off x="2064" y="2544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8484" name="Group 12"/>
              <p:cNvGrpSpPr>
                <a:grpSpLocks/>
              </p:cNvGrpSpPr>
              <p:nvPr/>
            </p:nvGrpSpPr>
            <p:grpSpPr bwMode="auto">
              <a:xfrm>
                <a:off x="2160" y="2256"/>
                <a:ext cx="96" cy="576"/>
                <a:chOff x="2064" y="2256"/>
                <a:chExt cx="96" cy="576"/>
              </a:xfrm>
            </p:grpSpPr>
            <p:sp>
              <p:nvSpPr>
                <p:cNvPr id="18506" name="Arc 13"/>
                <p:cNvSpPr>
                  <a:spLocks/>
                </p:cNvSpPr>
                <p:nvPr/>
              </p:nvSpPr>
              <p:spPr bwMode="auto">
                <a:xfrm>
                  <a:off x="2064" y="2256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507" name="Arc 14"/>
                <p:cNvSpPr>
                  <a:spLocks/>
                </p:cNvSpPr>
                <p:nvPr/>
              </p:nvSpPr>
              <p:spPr bwMode="auto">
                <a:xfrm flipV="1">
                  <a:off x="2064" y="2544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8485" name="Group 15"/>
              <p:cNvGrpSpPr>
                <a:grpSpLocks/>
              </p:cNvGrpSpPr>
              <p:nvPr/>
            </p:nvGrpSpPr>
            <p:grpSpPr bwMode="auto">
              <a:xfrm>
                <a:off x="2208" y="2256"/>
                <a:ext cx="96" cy="576"/>
                <a:chOff x="2064" y="2256"/>
                <a:chExt cx="96" cy="576"/>
              </a:xfrm>
            </p:grpSpPr>
            <p:sp>
              <p:nvSpPr>
                <p:cNvPr id="18504" name="Arc 16"/>
                <p:cNvSpPr>
                  <a:spLocks/>
                </p:cNvSpPr>
                <p:nvPr/>
              </p:nvSpPr>
              <p:spPr bwMode="auto">
                <a:xfrm>
                  <a:off x="2064" y="2256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505" name="Arc 17"/>
                <p:cNvSpPr>
                  <a:spLocks/>
                </p:cNvSpPr>
                <p:nvPr/>
              </p:nvSpPr>
              <p:spPr bwMode="auto">
                <a:xfrm flipV="1">
                  <a:off x="2064" y="2544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8486" name="Group 18"/>
              <p:cNvGrpSpPr>
                <a:grpSpLocks/>
              </p:cNvGrpSpPr>
              <p:nvPr/>
            </p:nvGrpSpPr>
            <p:grpSpPr bwMode="auto">
              <a:xfrm>
                <a:off x="1872" y="2256"/>
                <a:ext cx="96" cy="576"/>
                <a:chOff x="2064" y="2256"/>
                <a:chExt cx="96" cy="576"/>
              </a:xfrm>
            </p:grpSpPr>
            <p:sp>
              <p:nvSpPr>
                <p:cNvPr id="18502" name="Arc 19"/>
                <p:cNvSpPr>
                  <a:spLocks/>
                </p:cNvSpPr>
                <p:nvPr/>
              </p:nvSpPr>
              <p:spPr bwMode="auto">
                <a:xfrm>
                  <a:off x="2064" y="2256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503" name="Arc 20"/>
                <p:cNvSpPr>
                  <a:spLocks/>
                </p:cNvSpPr>
                <p:nvPr/>
              </p:nvSpPr>
              <p:spPr bwMode="auto">
                <a:xfrm flipV="1">
                  <a:off x="2064" y="2544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8487" name="Group 21"/>
              <p:cNvGrpSpPr>
                <a:grpSpLocks/>
              </p:cNvGrpSpPr>
              <p:nvPr/>
            </p:nvGrpSpPr>
            <p:grpSpPr bwMode="auto">
              <a:xfrm>
                <a:off x="1920" y="2256"/>
                <a:ext cx="96" cy="576"/>
                <a:chOff x="2064" y="2256"/>
                <a:chExt cx="96" cy="576"/>
              </a:xfrm>
            </p:grpSpPr>
            <p:sp>
              <p:nvSpPr>
                <p:cNvPr id="18500" name="Arc 22"/>
                <p:cNvSpPr>
                  <a:spLocks/>
                </p:cNvSpPr>
                <p:nvPr/>
              </p:nvSpPr>
              <p:spPr bwMode="auto">
                <a:xfrm>
                  <a:off x="2064" y="2256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501" name="Arc 23"/>
                <p:cNvSpPr>
                  <a:spLocks/>
                </p:cNvSpPr>
                <p:nvPr/>
              </p:nvSpPr>
              <p:spPr bwMode="auto">
                <a:xfrm flipV="1">
                  <a:off x="2064" y="2544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8488" name="Group 24"/>
              <p:cNvGrpSpPr>
                <a:grpSpLocks/>
              </p:cNvGrpSpPr>
              <p:nvPr/>
            </p:nvGrpSpPr>
            <p:grpSpPr bwMode="auto">
              <a:xfrm>
                <a:off x="1968" y="2256"/>
                <a:ext cx="96" cy="576"/>
                <a:chOff x="2064" y="2256"/>
                <a:chExt cx="96" cy="576"/>
              </a:xfrm>
            </p:grpSpPr>
            <p:sp>
              <p:nvSpPr>
                <p:cNvPr id="18498" name="Arc 25"/>
                <p:cNvSpPr>
                  <a:spLocks/>
                </p:cNvSpPr>
                <p:nvPr/>
              </p:nvSpPr>
              <p:spPr bwMode="auto">
                <a:xfrm>
                  <a:off x="2064" y="2256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499" name="Arc 26"/>
                <p:cNvSpPr>
                  <a:spLocks/>
                </p:cNvSpPr>
                <p:nvPr/>
              </p:nvSpPr>
              <p:spPr bwMode="auto">
                <a:xfrm flipV="1">
                  <a:off x="2064" y="2544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8489" name="Group 27"/>
              <p:cNvGrpSpPr>
                <a:grpSpLocks/>
              </p:cNvGrpSpPr>
              <p:nvPr/>
            </p:nvGrpSpPr>
            <p:grpSpPr bwMode="auto">
              <a:xfrm>
                <a:off x="2016" y="2256"/>
                <a:ext cx="96" cy="576"/>
                <a:chOff x="2064" y="2256"/>
                <a:chExt cx="96" cy="576"/>
              </a:xfrm>
            </p:grpSpPr>
            <p:sp>
              <p:nvSpPr>
                <p:cNvPr id="18496" name="Arc 28"/>
                <p:cNvSpPr>
                  <a:spLocks/>
                </p:cNvSpPr>
                <p:nvPr/>
              </p:nvSpPr>
              <p:spPr bwMode="auto">
                <a:xfrm>
                  <a:off x="2064" y="2256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497" name="Arc 29"/>
                <p:cNvSpPr>
                  <a:spLocks/>
                </p:cNvSpPr>
                <p:nvPr/>
              </p:nvSpPr>
              <p:spPr bwMode="auto">
                <a:xfrm flipV="1">
                  <a:off x="2064" y="2544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8490" name="Group 33"/>
              <p:cNvGrpSpPr>
                <a:grpSpLocks/>
              </p:cNvGrpSpPr>
              <p:nvPr/>
            </p:nvGrpSpPr>
            <p:grpSpPr bwMode="auto">
              <a:xfrm>
                <a:off x="1776" y="2256"/>
                <a:ext cx="96" cy="576"/>
                <a:chOff x="2064" y="2256"/>
                <a:chExt cx="96" cy="576"/>
              </a:xfrm>
            </p:grpSpPr>
            <p:sp>
              <p:nvSpPr>
                <p:cNvPr id="18494" name="Arc 34"/>
                <p:cNvSpPr>
                  <a:spLocks/>
                </p:cNvSpPr>
                <p:nvPr/>
              </p:nvSpPr>
              <p:spPr bwMode="auto">
                <a:xfrm>
                  <a:off x="2064" y="2256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495" name="Arc 35"/>
                <p:cNvSpPr>
                  <a:spLocks/>
                </p:cNvSpPr>
                <p:nvPr/>
              </p:nvSpPr>
              <p:spPr bwMode="auto">
                <a:xfrm flipV="1">
                  <a:off x="2064" y="2544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8491" name="Group 36"/>
              <p:cNvGrpSpPr>
                <a:grpSpLocks/>
              </p:cNvGrpSpPr>
              <p:nvPr/>
            </p:nvGrpSpPr>
            <p:grpSpPr bwMode="auto">
              <a:xfrm>
                <a:off x="1824" y="2256"/>
                <a:ext cx="96" cy="576"/>
                <a:chOff x="2064" y="2256"/>
                <a:chExt cx="96" cy="576"/>
              </a:xfrm>
            </p:grpSpPr>
            <p:sp>
              <p:nvSpPr>
                <p:cNvPr id="18492" name="Arc 37"/>
                <p:cNvSpPr>
                  <a:spLocks/>
                </p:cNvSpPr>
                <p:nvPr/>
              </p:nvSpPr>
              <p:spPr bwMode="auto">
                <a:xfrm>
                  <a:off x="2064" y="2256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493" name="Arc 38"/>
                <p:cNvSpPr>
                  <a:spLocks/>
                </p:cNvSpPr>
                <p:nvPr/>
              </p:nvSpPr>
              <p:spPr bwMode="auto">
                <a:xfrm flipV="1">
                  <a:off x="2064" y="2544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8477" name="Group 41"/>
            <p:cNvGrpSpPr>
              <a:grpSpLocks/>
            </p:cNvGrpSpPr>
            <p:nvPr/>
          </p:nvGrpSpPr>
          <p:grpSpPr bwMode="auto">
            <a:xfrm>
              <a:off x="1164" y="2064"/>
              <a:ext cx="180" cy="864"/>
              <a:chOff x="1164" y="2064"/>
              <a:chExt cx="180" cy="864"/>
            </a:xfrm>
          </p:grpSpPr>
          <p:sp>
            <p:nvSpPr>
              <p:cNvPr id="18479" name="AutoShape 4"/>
              <p:cNvSpPr>
                <a:spLocks noChangeArrowheads="1"/>
              </p:cNvSpPr>
              <p:nvPr/>
            </p:nvSpPr>
            <p:spPr bwMode="auto">
              <a:xfrm rot="-5400000">
                <a:off x="864" y="2448"/>
                <a:ext cx="864" cy="9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80" name="Oval 40"/>
              <p:cNvSpPr>
                <a:spLocks noChangeArrowheads="1"/>
              </p:cNvSpPr>
              <p:nvPr/>
            </p:nvSpPr>
            <p:spPr bwMode="auto">
              <a:xfrm>
                <a:off x="1164" y="2084"/>
                <a:ext cx="144" cy="816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rgbClr val="FFCC00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rgbClr val="FFCC00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rgbClr val="FFCC00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rgbClr val="FFCC00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8478" name="Line 42"/>
            <p:cNvSpPr>
              <a:spLocks noChangeShapeType="1"/>
            </p:cNvSpPr>
            <p:nvPr/>
          </p:nvSpPr>
          <p:spPr bwMode="auto">
            <a:xfrm flipH="1">
              <a:off x="1344" y="2496"/>
              <a:ext cx="288" cy="0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8444" name="Group 50"/>
          <p:cNvGrpSpPr>
            <a:grpSpLocks/>
          </p:cNvGrpSpPr>
          <p:nvPr/>
        </p:nvGrpSpPr>
        <p:grpSpPr bwMode="auto">
          <a:xfrm>
            <a:off x="2438400" y="3276600"/>
            <a:ext cx="1036638" cy="1828800"/>
            <a:chOff x="960" y="2333"/>
            <a:chExt cx="653" cy="1152"/>
          </a:xfrm>
        </p:grpSpPr>
        <p:grpSp>
          <p:nvGrpSpPr>
            <p:cNvPr id="18461" name="Group 51"/>
            <p:cNvGrpSpPr>
              <a:grpSpLocks/>
            </p:cNvGrpSpPr>
            <p:nvPr/>
          </p:nvGrpSpPr>
          <p:grpSpPr bwMode="auto">
            <a:xfrm>
              <a:off x="1123" y="2448"/>
              <a:ext cx="173" cy="922"/>
              <a:chOff x="1152" y="2448"/>
              <a:chExt cx="173" cy="922"/>
            </a:xfrm>
          </p:grpSpPr>
          <p:sp>
            <p:nvSpPr>
              <p:cNvPr id="18474" name="Arc 52"/>
              <p:cNvSpPr>
                <a:spLocks/>
              </p:cNvSpPr>
              <p:nvPr/>
            </p:nvSpPr>
            <p:spPr bwMode="auto">
              <a:xfrm>
                <a:off x="1152" y="2448"/>
                <a:ext cx="173" cy="46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75" name="Arc 53"/>
              <p:cNvSpPr>
                <a:spLocks/>
              </p:cNvSpPr>
              <p:nvPr/>
            </p:nvSpPr>
            <p:spPr bwMode="auto">
              <a:xfrm flipV="1">
                <a:off x="1152" y="2909"/>
                <a:ext cx="173" cy="46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8462" name="Group 54"/>
            <p:cNvGrpSpPr>
              <a:grpSpLocks/>
            </p:cNvGrpSpPr>
            <p:nvPr/>
          </p:nvGrpSpPr>
          <p:grpSpPr bwMode="auto">
            <a:xfrm>
              <a:off x="1282" y="2390"/>
              <a:ext cx="173" cy="1037"/>
              <a:chOff x="1152" y="2448"/>
              <a:chExt cx="173" cy="922"/>
            </a:xfrm>
          </p:grpSpPr>
          <p:sp>
            <p:nvSpPr>
              <p:cNvPr id="18472" name="Arc 55"/>
              <p:cNvSpPr>
                <a:spLocks/>
              </p:cNvSpPr>
              <p:nvPr/>
            </p:nvSpPr>
            <p:spPr bwMode="auto">
              <a:xfrm>
                <a:off x="1152" y="2448"/>
                <a:ext cx="173" cy="46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73" name="Arc 56"/>
              <p:cNvSpPr>
                <a:spLocks/>
              </p:cNvSpPr>
              <p:nvPr/>
            </p:nvSpPr>
            <p:spPr bwMode="auto">
              <a:xfrm flipV="1">
                <a:off x="1152" y="2909"/>
                <a:ext cx="173" cy="46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8463" name="Group 57"/>
            <p:cNvGrpSpPr>
              <a:grpSpLocks/>
            </p:cNvGrpSpPr>
            <p:nvPr/>
          </p:nvGrpSpPr>
          <p:grpSpPr bwMode="auto">
            <a:xfrm>
              <a:off x="1023" y="2593"/>
              <a:ext cx="115" cy="633"/>
              <a:chOff x="1152" y="2448"/>
              <a:chExt cx="173" cy="922"/>
            </a:xfrm>
          </p:grpSpPr>
          <p:sp>
            <p:nvSpPr>
              <p:cNvPr id="18470" name="Arc 58"/>
              <p:cNvSpPr>
                <a:spLocks/>
              </p:cNvSpPr>
              <p:nvPr/>
            </p:nvSpPr>
            <p:spPr bwMode="auto">
              <a:xfrm>
                <a:off x="1152" y="2448"/>
                <a:ext cx="173" cy="46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71" name="Arc 59"/>
              <p:cNvSpPr>
                <a:spLocks/>
              </p:cNvSpPr>
              <p:nvPr/>
            </p:nvSpPr>
            <p:spPr bwMode="auto">
              <a:xfrm flipV="1">
                <a:off x="1152" y="2909"/>
                <a:ext cx="173" cy="46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8464" name="Group 60"/>
            <p:cNvGrpSpPr>
              <a:grpSpLocks/>
            </p:cNvGrpSpPr>
            <p:nvPr/>
          </p:nvGrpSpPr>
          <p:grpSpPr bwMode="auto">
            <a:xfrm>
              <a:off x="1440" y="2333"/>
              <a:ext cx="173" cy="1152"/>
              <a:chOff x="1152" y="2448"/>
              <a:chExt cx="173" cy="922"/>
            </a:xfrm>
          </p:grpSpPr>
          <p:sp>
            <p:nvSpPr>
              <p:cNvPr id="18468" name="Arc 61"/>
              <p:cNvSpPr>
                <a:spLocks/>
              </p:cNvSpPr>
              <p:nvPr/>
            </p:nvSpPr>
            <p:spPr bwMode="auto">
              <a:xfrm>
                <a:off x="1152" y="2448"/>
                <a:ext cx="173" cy="46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69" name="Arc 62"/>
              <p:cNvSpPr>
                <a:spLocks/>
              </p:cNvSpPr>
              <p:nvPr/>
            </p:nvSpPr>
            <p:spPr bwMode="auto">
              <a:xfrm flipV="1">
                <a:off x="1152" y="2909"/>
                <a:ext cx="173" cy="46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8465" name="Group 63"/>
            <p:cNvGrpSpPr>
              <a:grpSpLocks/>
            </p:cNvGrpSpPr>
            <p:nvPr/>
          </p:nvGrpSpPr>
          <p:grpSpPr bwMode="auto">
            <a:xfrm>
              <a:off x="960" y="2679"/>
              <a:ext cx="77" cy="460"/>
              <a:chOff x="1152" y="2448"/>
              <a:chExt cx="173" cy="922"/>
            </a:xfrm>
          </p:grpSpPr>
          <p:sp>
            <p:nvSpPr>
              <p:cNvPr id="18466" name="Arc 64"/>
              <p:cNvSpPr>
                <a:spLocks/>
              </p:cNvSpPr>
              <p:nvPr/>
            </p:nvSpPr>
            <p:spPr bwMode="auto">
              <a:xfrm>
                <a:off x="1152" y="2448"/>
                <a:ext cx="173" cy="46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67" name="Arc 65"/>
              <p:cNvSpPr>
                <a:spLocks/>
              </p:cNvSpPr>
              <p:nvPr/>
            </p:nvSpPr>
            <p:spPr bwMode="auto">
              <a:xfrm flipV="1">
                <a:off x="1152" y="2909"/>
                <a:ext cx="173" cy="46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8445" name="Rectangle 70"/>
          <p:cNvSpPr>
            <a:spLocks noChangeArrowheads="1"/>
          </p:cNvSpPr>
          <p:nvPr/>
        </p:nvSpPr>
        <p:spPr bwMode="auto">
          <a:xfrm>
            <a:off x="4495800" y="3657600"/>
            <a:ext cx="762000" cy="1524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8446" name="Rectangle 71"/>
          <p:cNvSpPr>
            <a:spLocks noChangeArrowheads="1"/>
          </p:cNvSpPr>
          <p:nvPr/>
        </p:nvSpPr>
        <p:spPr bwMode="auto">
          <a:xfrm>
            <a:off x="4495800" y="4876800"/>
            <a:ext cx="762000" cy="1524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8447" name="Line 74"/>
          <p:cNvSpPr>
            <a:spLocks noChangeShapeType="1"/>
          </p:cNvSpPr>
          <p:nvPr/>
        </p:nvSpPr>
        <p:spPr bwMode="auto">
          <a:xfrm>
            <a:off x="3581400" y="3657600"/>
            <a:ext cx="5334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8" name="Rectangle 76"/>
          <p:cNvSpPr>
            <a:spLocks noChangeArrowheads="1"/>
          </p:cNvSpPr>
          <p:nvPr/>
        </p:nvSpPr>
        <p:spPr bwMode="auto">
          <a:xfrm>
            <a:off x="7010400" y="5181600"/>
            <a:ext cx="762000" cy="304800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8449" name="Rectangle 77"/>
          <p:cNvSpPr>
            <a:spLocks noChangeArrowheads="1"/>
          </p:cNvSpPr>
          <p:nvPr/>
        </p:nvSpPr>
        <p:spPr bwMode="auto">
          <a:xfrm>
            <a:off x="7010400" y="4876800"/>
            <a:ext cx="762000" cy="228600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8450" name="Rectangle 78"/>
          <p:cNvSpPr>
            <a:spLocks noChangeArrowheads="1"/>
          </p:cNvSpPr>
          <p:nvPr/>
        </p:nvSpPr>
        <p:spPr bwMode="auto">
          <a:xfrm>
            <a:off x="7010400" y="5562600"/>
            <a:ext cx="762000" cy="228600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8451" name="Rectangle 79"/>
          <p:cNvSpPr>
            <a:spLocks noChangeArrowheads="1"/>
          </p:cNvSpPr>
          <p:nvPr/>
        </p:nvSpPr>
        <p:spPr bwMode="auto">
          <a:xfrm>
            <a:off x="7772400" y="4876800"/>
            <a:ext cx="381000" cy="914400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8452" name="Text Box 80"/>
          <p:cNvSpPr txBox="1">
            <a:spLocks noChangeArrowheads="1"/>
          </p:cNvSpPr>
          <p:nvPr/>
        </p:nvSpPr>
        <p:spPr bwMode="auto">
          <a:xfrm>
            <a:off x="7048500" y="5162550"/>
            <a:ext cx="457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18453" name="Text Box 81"/>
          <p:cNvSpPr txBox="1">
            <a:spLocks noChangeArrowheads="1"/>
          </p:cNvSpPr>
          <p:nvPr/>
        </p:nvSpPr>
        <p:spPr bwMode="auto">
          <a:xfrm>
            <a:off x="7696200" y="5162550"/>
            <a:ext cx="457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S</a:t>
            </a:r>
          </a:p>
        </p:txBody>
      </p:sp>
      <p:grpSp>
        <p:nvGrpSpPr>
          <p:cNvPr id="18454" name="Group 85"/>
          <p:cNvGrpSpPr>
            <a:grpSpLocks/>
          </p:cNvGrpSpPr>
          <p:nvPr/>
        </p:nvGrpSpPr>
        <p:grpSpPr bwMode="auto">
          <a:xfrm>
            <a:off x="6886575" y="5143500"/>
            <a:ext cx="609600" cy="381000"/>
            <a:chOff x="4368" y="3216"/>
            <a:chExt cx="384" cy="240"/>
          </a:xfrm>
        </p:grpSpPr>
        <p:sp>
          <p:nvSpPr>
            <p:cNvPr id="18458" name="Line 82"/>
            <p:cNvSpPr>
              <a:spLocks noChangeShapeType="1"/>
            </p:cNvSpPr>
            <p:nvPr/>
          </p:nvSpPr>
          <p:spPr bwMode="auto">
            <a:xfrm>
              <a:off x="4368" y="3216"/>
              <a:ext cx="0" cy="24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9" name="Line 83"/>
            <p:cNvSpPr>
              <a:spLocks noChangeShapeType="1"/>
            </p:cNvSpPr>
            <p:nvPr/>
          </p:nvSpPr>
          <p:spPr bwMode="auto">
            <a:xfrm>
              <a:off x="4368" y="3216"/>
              <a:ext cx="38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0" name="Line 84"/>
            <p:cNvSpPr>
              <a:spLocks noChangeShapeType="1"/>
            </p:cNvSpPr>
            <p:nvPr/>
          </p:nvSpPr>
          <p:spPr bwMode="auto">
            <a:xfrm>
              <a:off x="4368" y="3456"/>
              <a:ext cx="38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455" name="Line 86"/>
          <p:cNvSpPr>
            <a:spLocks noChangeShapeType="1"/>
          </p:cNvSpPr>
          <p:nvPr/>
        </p:nvSpPr>
        <p:spPr bwMode="auto">
          <a:xfrm>
            <a:off x="6858000" y="4876800"/>
            <a:ext cx="0" cy="9144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6" name="Line 87"/>
          <p:cNvSpPr>
            <a:spLocks noChangeShapeType="1"/>
          </p:cNvSpPr>
          <p:nvPr/>
        </p:nvSpPr>
        <p:spPr bwMode="auto">
          <a:xfrm flipH="1">
            <a:off x="6858000" y="4876800"/>
            <a:ext cx="1524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7" name="Line 88"/>
          <p:cNvSpPr>
            <a:spLocks noChangeShapeType="1"/>
          </p:cNvSpPr>
          <p:nvPr/>
        </p:nvSpPr>
        <p:spPr bwMode="auto">
          <a:xfrm flipH="1">
            <a:off x="6858000" y="5791200"/>
            <a:ext cx="1524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B4EF169F-C997-4A23-930A-FF0E2B9C708F}" type="slidenum">
              <a:rPr lang="en-US" altLang="en-US" sz="1400" smtClean="0">
                <a:latin typeface="Perpetua Titling MT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 smtClean="0">
              <a:latin typeface="Perpetua Titling MT" pitchFamily="18" charset="0"/>
            </a:endParaRPr>
          </a:p>
        </p:txBody>
      </p:sp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Piezoelectric Microphone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chemeClr val="bg1"/>
                </a:solidFill>
              </a:rPr>
              <a:t>Piezoelectric</a:t>
            </a:r>
            <a:r>
              <a:rPr lang="en-US" smtClean="0"/>
              <a:t> generating element:  certain crystals produce a voltage when distorted (</a:t>
            </a:r>
            <a:r>
              <a:rPr lang="en-US" smtClean="0">
                <a:solidFill>
                  <a:schemeClr val="bg1"/>
                </a:solidFill>
              </a:rPr>
              <a:t>piezo</a:t>
            </a:r>
            <a:r>
              <a:rPr lang="en-US" smtClean="0"/>
              <a:t> means “squeeze” in Greek)</a:t>
            </a:r>
          </a:p>
          <a:p>
            <a:pPr eaLnBrk="1" hangingPunct="1">
              <a:defRPr/>
            </a:pPr>
            <a:r>
              <a:rPr lang="en-US" smtClean="0"/>
              <a:t>Diaphragm attached to piezo element</a:t>
            </a:r>
          </a:p>
          <a:p>
            <a:pPr eaLnBrk="1" hangingPunct="1">
              <a:defRPr/>
            </a:pPr>
            <a:r>
              <a:rPr lang="en-US" smtClean="0"/>
              <a:t>Rugged, reasonably sensitive, not particularly linear</a:t>
            </a:r>
          </a:p>
        </p:txBody>
      </p:sp>
      <p:sp>
        <p:nvSpPr>
          <p:cNvPr id="19461" name="AutoShape 4"/>
          <p:cNvSpPr>
            <a:spLocks noChangeArrowheads="1"/>
          </p:cNvSpPr>
          <p:nvPr/>
        </p:nvSpPr>
        <p:spPr bwMode="auto">
          <a:xfrm>
            <a:off x="4876800" y="4953000"/>
            <a:ext cx="685800" cy="609600"/>
          </a:xfrm>
          <a:prstGeom prst="cube">
            <a:avLst>
              <a:gd name="adj" fmla="val 25000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9462" name="AutoShape 5"/>
          <p:cNvSpPr>
            <a:spLocks noChangeArrowheads="1"/>
          </p:cNvSpPr>
          <p:nvPr/>
        </p:nvSpPr>
        <p:spPr bwMode="auto">
          <a:xfrm>
            <a:off x="5029200" y="4648200"/>
            <a:ext cx="304800" cy="381000"/>
          </a:xfrm>
          <a:prstGeom prst="downArrow">
            <a:avLst>
              <a:gd name="adj1" fmla="val 50000"/>
              <a:gd name="adj2" fmla="val 312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DC0FF81-774A-47B3-AD81-3851B80F942B}" type="slidenum">
              <a:rPr lang="en-US" altLang="en-US" sz="1400" smtClean="0">
                <a:latin typeface="Perpetua Titling MT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400" smtClean="0">
              <a:latin typeface="Perpetua Titling MT" pitchFamily="18" charset="0"/>
            </a:endParaRPr>
          </a:p>
        </p:txBody>
      </p:sp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Capacitor (Condenser) Mic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Variable electrical </a:t>
            </a:r>
            <a:r>
              <a:rPr lang="en-US" i="1" smtClean="0"/>
              <a:t>capacitance</a:t>
            </a:r>
          </a:p>
          <a:p>
            <a:pPr lvl="1" eaLnBrk="1" hangingPunct="1">
              <a:defRPr/>
            </a:pPr>
            <a:r>
              <a:rPr lang="en-US" smtClean="0"/>
              <a:t>British use the word “condenser” </a:t>
            </a:r>
          </a:p>
          <a:p>
            <a:pPr eaLnBrk="1" hangingPunct="1">
              <a:defRPr/>
            </a:pPr>
            <a:r>
              <a:rPr lang="en-US" smtClean="0"/>
              <a:t>Currently the best for ultra sensitivity, low noise, and low distortion (precision sound level meters use condenser mics</a:t>
            </a:r>
          </a:p>
          <a:p>
            <a:pPr eaLnBrk="1" hangingPunct="1">
              <a:defRPr/>
            </a:pPr>
            <a:r>
              <a:rPr lang="en-US" smtClean="0"/>
              <a:t>Difficult to manufacture, delicate, and can be too sensitive for some applications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56F1E95-A0B3-47BC-9361-78477E1B62C6}" type="slidenum">
              <a:rPr lang="en-US" altLang="en-US" sz="1400" smtClean="0">
                <a:latin typeface="Perpetua Titling MT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 smtClean="0">
              <a:latin typeface="Perpetua Titling MT" pitchFamily="18" charset="0"/>
            </a:endParaRPr>
          </a:p>
        </p:txBody>
      </p:sp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Condenser Mic (cont.)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Capacitance = charge / voltage</a:t>
            </a:r>
          </a:p>
          <a:p>
            <a:pPr eaLnBrk="1" hangingPunct="1">
              <a:defRPr/>
            </a:pPr>
            <a:r>
              <a:rPr lang="en-US" smtClean="0"/>
              <a:t>Capacitance  </a:t>
            </a:r>
            <a:r>
              <a:rPr lang="en-US" smtClean="0">
                <a:cs typeface="Arial" charset="0"/>
              </a:rPr>
              <a:t>≈  </a:t>
            </a:r>
            <a:r>
              <a:rPr lang="el-GR" smtClean="0">
                <a:cs typeface="Arial" charset="0"/>
              </a:rPr>
              <a:t>ε</a:t>
            </a:r>
            <a:r>
              <a:rPr lang="en-US" smtClean="0"/>
              <a:t> A / d</a:t>
            </a:r>
          </a:p>
          <a:p>
            <a:pPr lvl="1" eaLnBrk="1" hangingPunct="1">
              <a:buFontTx/>
              <a:buNone/>
              <a:defRPr/>
            </a:pPr>
            <a:r>
              <a:rPr lang="en-US" smtClean="0"/>
              <a:t>A = area,  d=distance between plates</a:t>
            </a:r>
          </a:p>
          <a:p>
            <a:pPr lvl="1" eaLnBrk="1" hangingPunct="1">
              <a:buFontTx/>
              <a:buNone/>
              <a:defRPr/>
            </a:pPr>
            <a:r>
              <a:rPr lang="el-GR" smtClean="0">
                <a:cs typeface="Arial" charset="0"/>
              </a:rPr>
              <a:t>ε</a:t>
            </a:r>
            <a:r>
              <a:rPr lang="en-US" smtClean="0"/>
              <a:t> = permittivity</a:t>
            </a:r>
          </a:p>
          <a:p>
            <a:pPr eaLnBrk="1" hangingPunct="1">
              <a:defRPr/>
            </a:pPr>
            <a:r>
              <a:rPr lang="en-US" smtClean="0"/>
              <a:t>signal voltage </a:t>
            </a:r>
            <a:r>
              <a:rPr lang="en-US" smtClean="0">
                <a:cs typeface="Arial" charset="0"/>
              </a:rPr>
              <a:t>≈ d · (charge / (</a:t>
            </a:r>
            <a:r>
              <a:rPr lang="el-GR" smtClean="0">
                <a:cs typeface="Arial" charset="0"/>
              </a:rPr>
              <a:t>ε</a:t>
            </a:r>
            <a:r>
              <a:rPr lang="en-US" smtClean="0">
                <a:cs typeface="Arial" charset="0"/>
              </a:rPr>
              <a:t> · A))</a:t>
            </a:r>
          </a:p>
        </p:txBody>
      </p:sp>
      <p:grpSp>
        <p:nvGrpSpPr>
          <p:cNvPr id="21509" name="Group 7"/>
          <p:cNvGrpSpPr>
            <a:grpSpLocks/>
          </p:cNvGrpSpPr>
          <p:nvPr/>
        </p:nvGrpSpPr>
        <p:grpSpPr bwMode="auto">
          <a:xfrm>
            <a:off x="4648200" y="4405313"/>
            <a:ext cx="2895600" cy="627062"/>
            <a:chOff x="2928" y="2160"/>
            <a:chExt cx="1824" cy="395"/>
          </a:xfrm>
        </p:grpSpPr>
        <p:sp>
          <p:nvSpPr>
            <p:cNvPr id="21538" name="AutoShape 5"/>
            <p:cNvSpPr>
              <a:spLocks/>
            </p:cNvSpPr>
            <p:nvPr/>
          </p:nvSpPr>
          <p:spPr bwMode="auto">
            <a:xfrm rot="-5400000">
              <a:off x="3744" y="1344"/>
              <a:ext cx="192" cy="1824"/>
            </a:xfrm>
            <a:prstGeom prst="leftBrace">
              <a:avLst>
                <a:gd name="adj1" fmla="val 79167"/>
                <a:gd name="adj2" fmla="val 50000"/>
              </a:avLst>
            </a:prstGeom>
            <a:noFill/>
            <a:ln w="19050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rgbClr val="FFCC00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rgbClr val="FFCC00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rgbClr val="FFCC00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FFCC00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21539" name="Text Box 6"/>
            <p:cNvSpPr txBox="1">
              <a:spLocks noChangeArrowheads="1"/>
            </p:cNvSpPr>
            <p:nvPr/>
          </p:nvSpPr>
          <p:spPr bwMode="auto">
            <a:xfrm>
              <a:off x="3390" y="2322"/>
              <a:ext cx="912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rgbClr val="FFCC00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rgbClr val="FFCC00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rgbClr val="FFCC00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FFCC00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/>
                <a:t>constant</a:t>
              </a:r>
            </a:p>
          </p:txBody>
        </p:sp>
      </p:grpSp>
      <p:grpSp>
        <p:nvGrpSpPr>
          <p:cNvPr id="21510" name="Group 27"/>
          <p:cNvGrpSpPr>
            <a:grpSpLocks/>
          </p:cNvGrpSpPr>
          <p:nvPr/>
        </p:nvGrpSpPr>
        <p:grpSpPr bwMode="auto">
          <a:xfrm>
            <a:off x="2514600" y="4800600"/>
            <a:ext cx="685800" cy="990600"/>
            <a:chOff x="1536" y="3120"/>
            <a:chExt cx="432" cy="624"/>
          </a:xfrm>
        </p:grpSpPr>
        <p:sp>
          <p:nvSpPr>
            <p:cNvPr id="21536" name="AutoShape 10"/>
            <p:cNvSpPr>
              <a:spLocks noChangeArrowheads="1"/>
            </p:cNvSpPr>
            <p:nvPr/>
          </p:nvSpPr>
          <p:spPr bwMode="auto">
            <a:xfrm rot="-5400000">
              <a:off x="1512" y="3288"/>
              <a:ext cx="624" cy="288"/>
            </a:xfrm>
            <a:prstGeom prst="can">
              <a:avLst>
                <a:gd name="adj" fmla="val 50000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rgbClr val="FFCC00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rgbClr val="FFCC00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rgbClr val="FFCC00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FFCC00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21537" name="Oval 8"/>
            <p:cNvSpPr>
              <a:spLocks noChangeArrowheads="1"/>
            </p:cNvSpPr>
            <p:nvPr/>
          </p:nvSpPr>
          <p:spPr bwMode="auto">
            <a:xfrm>
              <a:off x="1536" y="3120"/>
              <a:ext cx="192" cy="62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rgbClr val="FFCC00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rgbClr val="FFCC00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rgbClr val="FFCC00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FFCC00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</p:grpSp>
      <p:grpSp>
        <p:nvGrpSpPr>
          <p:cNvPr id="21511" name="Group 11"/>
          <p:cNvGrpSpPr>
            <a:grpSpLocks/>
          </p:cNvGrpSpPr>
          <p:nvPr/>
        </p:nvGrpSpPr>
        <p:grpSpPr bwMode="auto">
          <a:xfrm>
            <a:off x="1249363" y="4343400"/>
            <a:ext cx="1036637" cy="1828800"/>
            <a:chOff x="960" y="2333"/>
            <a:chExt cx="653" cy="1152"/>
          </a:xfrm>
        </p:grpSpPr>
        <p:grpSp>
          <p:nvGrpSpPr>
            <p:cNvPr id="21521" name="Group 12"/>
            <p:cNvGrpSpPr>
              <a:grpSpLocks/>
            </p:cNvGrpSpPr>
            <p:nvPr/>
          </p:nvGrpSpPr>
          <p:grpSpPr bwMode="auto">
            <a:xfrm>
              <a:off x="1123" y="2448"/>
              <a:ext cx="173" cy="922"/>
              <a:chOff x="1152" y="2448"/>
              <a:chExt cx="173" cy="922"/>
            </a:xfrm>
          </p:grpSpPr>
          <p:sp>
            <p:nvSpPr>
              <p:cNvPr id="21534" name="Arc 13"/>
              <p:cNvSpPr>
                <a:spLocks/>
              </p:cNvSpPr>
              <p:nvPr/>
            </p:nvSpPr>
            <p:spPr bwMode="auto">
              <a:xfrm>
                <a:off x="1152" y="2448"/>
                <a:ext cx="173" cy="46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35" name="Arc 14"/>
              <p:cNvSpPr>
                <a:spLocks/>
              </p:cNvSpPr>
              <p:nvPr/>
            </p:nvSpPr>
            <p:spPr bwMode="auto">
              <a:xfrm flipV="1">
                <a:off x="1152" y="2909"/>
                <a:ext cx="173" cy="46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522" name="Group 15"/>
            <p:cNvGrpSpPr>
              <a:grpSpLocks/>
            </p:cNvGrpSpPr>
            <p:nvPr/>
          </p:nvGrpSpPr>
          <p:grpSpPr bwMode="auto">
            <a:xfrm>
              <a:off x="1282" y="2390"/>
              <a:ext cx="173" cy="1037"/>
              <a:chOff x="1152" y="2448"/>
              <a:chExt cx="173" cy="922"/>
            </a:xfrm>
          </p:grpSpPr>
          <p:sp>
            <p:nvSpPr>
              <p:cNvPr id="21532" name="Arc 16"/>
              <p:cNvSpPr>
                <a:spLocks/>
              </p:cNvSpPr>
              <p:nvPr/>
            </p:nvSpPr>
            <p:spPr bwMode="auto">
              <a:xfrm>
                <a:off x="1152" y="2448"/>
                <a:ext cx="173" cy="46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33" name="Arc 17"/>
              <p:cNvSpPr>
                <a:spLocks/>
              </p:cNvSpPr>
              <p:nvPr/>
            </p:nvSpPr>
            <p:spPr bwMode="auto">
              <a:xfrm flipV="1">
                <a:off x="1152" y="2909"/>
                <a:ext cx="173" cy="46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523" name="Group 18"/>
            <p:cNvGrpSpPr>
              <a:grpSpLocks/>
            </p:cNvGrpSpPr>
            <p:nvPr/>
          </p:nvGrpSpPr>
          <p:grpSpPr bwMode="auto">
            <a:xfrm>
              <a:off x="1023" y="2593"/>
              <a:ext cx="115" cy="633"/>
              <a:chOff x="1152" y="2448"/>
              <a:chExt cx="173" cy="922"/>
            </a:xfrm>
          </p:grpSpPr>
          <p:sp>
            <p:nvSpPr>
              <p:cNvPr id="21530" name="Arc 19"/>
              <p:cNvSpPr>
                <a:spLocks/>
              </p:cNvSpPr>
              <p:nvPr/>
            </p:nvSpPr>
            <p:spPr bwMode="auto">
              <a:xfrm>
                <a:off x="1152" y="2448"/>
                <a:ext cx="173" cy="46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31" name="Arc 20"/>
              <p:cNvSpPr>
                <a:spLocks/>
              </p:cNvSpPr>
              <p:nvPr/>
            </p:nvSpPr>
            <p:spPr bwMode="auto">
              <a:xfrm flipV="1">
                <a:off x="1152" y="2909"/>
                <a:ext cx="173" cy="46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524" name="Group 21"/>
            <p:cNvGrpSpPr>
              <a:grpSpLocks/>
            </p:cNvGrpSpPr>
            <p:nvPr/>
          </p:nvGrpSpPr>
          <p:grpSpPr bwMode="auto">
            <a:xfrm>
              <a:off x="1440" y="2333"/>
              <a:ext cx="173" cy="1152"/>
              <a:chOff x="1152" y="2448"/>
              <a:chExt cx="173" cy="922"/>
            </a:xfrm>
          </p:grpSpPr>
          <p:sp>
            <p:nvSpPr>
              <p:cNvPr id="21528" name="Arc 22"/>
              <p:cNvSpPr>
                <a:spLocks/>
              </p:cNvSpPr>
              <p:nvPr/>
            </p:nvSpPr>
            <p:spPr bwMode="auto">
              <a:xfrm>
                <a:off x="1152" y="2448"/>
                <a:ext cx="173" cy="46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29" name="Arc 23"/>
              <p:cNvSpPr>
                <a:spLocks/>
              </p:cNvSpPr>
              <p:nvPr/>
            </p:nvSpPr>
            <p:spPr bwMode="auto">
              <a:xfrm flipV="1">
                <a:off x="1152" y="2909"/>
                <a:ext cx="173" cy="46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525" name="Group 24"/>
            <p:cNvGrpSpPr>
              <a:grpSpLocks/>
            </p:cNvGrpSpPr>
            <p:nvPr/>
          </p:nvGrpSpPr>
          <p:grpSpPr bwMode="auto">
            <a:xfrm>
              <a:off x="960" y="2679"/>
              <a:ext cx="77" cy="460"/>
              <a:chOff x="1152" y="2448"/>
              <a:chExt cx="173" cy="922"/>
            </a:xfrm>
          </p:grpSpPr>
          <p:sp>
            <p:nvSpPr>
              <p:cNvPr id="21526" name="Arc 25"/>
              <p:cNvSpPr>
                <a:spLocks/>
              </p:cNvSpPr>
              <p:nvPr/>
            </p:nvSpPr>
            <p:spPr bwMode="auto">
              <a:xfrm>
                <a:off x="1152" y="2448"/>
                <a:ext cx="173" cy="46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27" name="Arc 26"/>
              <p:cNvSpPr>
                <a:spLocks/>
              </p:cNvSpPr>
              <p:nvPr/>
            </p:nvSpPr>
            <p:spPr bwMode="auto">
              <a:xfrm flipV="1">
                <a:off x="1152" y="2909"/>
                <a:ext cx="173" cy="46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1512" name="Line 28"/>
          <p:cNvSpPr>
            <a:spLocks noChangeShapeType="1"/>
          </p:cNvSpPr>
          <p:nvPr/>
        </p:nvSpPr>
        <p:spPr bwMode="auto">
          <a:xfrm>
            <a:off x="2667000" y="4800600"/>
            <a:ext cx="9906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3" name="Line 29"/>
          <p:cNvSpPr>
            <a:spLocks noChangeShapeType="1"/>
          </p:cNvSpPr>
          <p:nvPr/>
        </p:nvSpPr>
        <p:spPr bwMode="auto">
          <a:xfrm>
            <a:off x="2667000" y="5781675"/>
            <a:ext cx="9906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4" name="AutoShape 30"/>
          <p:cNvSpPr>
            <a:spLocks noChangeArrowheads="1"/>
          </p:cNvSpPr>
          <p:nvPr/>
        </p:nvSpPr>
        <p:spPr bwMode="auto">
          <a:xfrm rot="5400000">
            <a:off x="4152900" y="4991100"/>
            <a:ext cx="990600" cy="762000"/>
          </a:xfrm>
          <a:prstGeom prst="triangle">
            <a:avLst>
              <a:gd name="adj" fmla="val 50000"/>
            </a:avLst>
          </a:prstGeom>
          <a:noFill/>
          <a:ln w="1905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21515" name="Freeform 33"/>
          <p:cNvSpPr>
            <a:spLocks/>
          </p:cNvSpPr>
          <p:nvPr/>
        </p:nvSpPr>
        <p:spPr bwMode="auto">
          <a:xfrm>
            <a:off x="2667000" y="5638800"/>
            <a:ext cx="1600200" cy="381000"/>
          </a:xfrm>
          <a:custGeom>
            <a:avLst/>
            <a:gdLst>
              <a:gd name="T0" fmla="*/ 0 w 1008"/>
              <a:gd name="T1" fmla="*/ 2147483647 h 240"/>
              <a:gd name="T2" fmla="*/ 2147483647 w 1008"/>
              <a:gd name="T3" fmla="*/ 2147483647 h 240"/>
              <a:gd name="T4" fmla="*/ 2147483647 w 1008"/>
              <a:gd name="T5" fmla="*/ 2147483647 h 240"/>
              <a:gd name="T6" fmla="*/ 2147483647 w 1008"/>
              <a:gd name="T7" fmla="*/ 2147483647 h 240"/>
              <a:gd name="T8" fmla="*/ 2147483647 w 1008"/>
              <a:gd name="T9" fmla="*/ 2147483647 h 240"/>
              <a:gd name="T10" fmla="*/ 2147483647 w 1008"/>
              <a:gd name="T11" fmla="*/ 0 h 24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08"/>
              <a:gd name="T19" fmla="*/ 0 h 240"/>
              <a:gd name="T20" fmla="*/ 1008 w 1008"/>
              <a:gd name="T21" fmla="*/ 240 h 24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08" h="240">
                <a:moveTo>
                  <a:pt x="0" y="96"/>
                </a:moveTo>
                <a:cubicBezTo>
                  <a:pt x="0" y="132"/>
                  <a:pt x="0" y="168"/>
                  <a:pt x="48" y="192"/>
                </a:cubicBezTo>
                <a:cubicBezTo>
                  <a:pt x="96" y="216"/>
                  <a:pt x="208" y="240"/>
                  <a:pt x="288" y="240"/>
                </a:cubicBezTo>
                <a:cubicBezTo>
                  <a:pt x="368" y="240"/>
                  <a:pt x="440" y="216"/>
                  <a:pt x="528" y="192"/>
                </a:cubicBezTo>
                <a:cubicBezTo>
                  <a:pt x="616" y="168"/>
                  <a:pt x="736" y="128"/>
                  <a:pt x="816" y="96"/>
                </a:cubicBezTo>
                <a:cubicBezTo>
                  <a:pt x="896" y="64"/>
                  <a:pt x="952" y="32"/>
                  <a:pt x="1008" y="0"/>
                </a:cubicBezTo>
              </a:path>
            </a:pathLst>
          </a:custGeom>
          <a:noFill/>
          <a:ln w="19050" cmpd="sng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6" name="Freeform 34"/>
          <p:cNvSpPr>
            <a:spLocks/>
          </p:cNvSpPr>
          <p:nvPr/>
        </p:nvSpPr>
        <p:spPr bwMode="auto">
          <a:xfrm>
            <a:off x="2971800" y="5130800"/>
            <a:ext cx="1295400" cy="825500"/>
          </a:xfrm>
          <a:custGeom>
            <a:avLst/>
            <a:gdLst>
              <a:gd name="T0" fmla="*/ 0 w 816"/>
              <a:gd name="T1" fmla="*/ 2147483647 h 520"/>
              <a:gd name="T2" fmla="*/ 2147483647 w 816"/>
              <a:gd name="T3" fmla="*/ 2147483647 h 520"/>
              <a:gd name="T4" fmla="*/ 2147483647 w 816"/>
              <a:gd name="T5" fmla="*/ 2147483647 h 520"/>
              <a:gd name="T6" fmla="*/ 2147483647 w 816"/>
              <a:gd name="T7" fmla="*/ 2147483647 h 520"/>
              <a:gd name="T8" fmla="*/ 2147483647 w 816"/>
              <a:gd name="T9" fmla="*/ 2147483647 h 520"/>
              <a:gd name="T10" fmla="*/ 2147483647 w 816"/>
              <a:gd name="T11" fmla="*/ 2147483647 h 520"/>
              <a:gd name="T12" fmla="*/ 2147483647 w 816"/>
              <a:gd name="T13" fmla="*/ 2147483647 h 52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816"/>
              <a:gd name="T22" fmla="*/ 0 h 520"/>
              <a:gd name="T23" fmla="*/ 816 w 816"/>
              <a:gd name="T24" fmla="*/ 520 h 52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816" h="520">
                <a:moveTo>
                  <a:pt x="0" y="416"/>
                </a:moveTo>
                <a:cubicBezTo>
                  <a:pt x="4" y="432"/>
                  <a:pt x="8" y="448"/>
                  <a:pt x="48" y="464"/>
                </a:cubicBezTo>
                <a:cubicBezTo>
                  <a:pt x="88" y="480"/>
                  <a:pt x="168" y="520"/>
                  <a:pt x="240" y="512"/>
                </a:cubicBezTo>
                <a:cubicBezTo>
                  <a:pt x="312" y="504"/>
                  <a:pt x="424" y="464"/>
                  <a:pt x="480" y="416"/>
                </a:cubicBezTo>
                <a:cubicBezTo>
                  <a:pt x="536" y="368"/>
                  <a:pt x="528" y="288"/>
                  <a:pt x="576" y="224"/>
                </a:cubicBezTo>
                <a:cubicBezTo>
                  <a:pt x="624" y="160"/>
                  <a:pt x="728" y="64"/>
                  <a:pt x="768" y="32"/>
                </a:cubicBezTo>
                <a:cubicBezTo>
                  <a:pt x="808" y="0"/>
                  <a:pt x="812" y="16"/>
                  <a:pt x="816" y="32"/>
                </a:cubicBezTo>
              </a:path>
            </a:pathLst>
          </a:custGeom>
          <a:noFill/>
          <a:ln w="19050" cmpd="sng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1517" name="Picture 36" descr="imagehires1078840829_c414b_xlII404dc49b5ec57-210bcec6ebb9990802328c5c1267c9e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999"/>
          <a:stretch>
            <a:fillRect/>
          </a:stretch>
        </p:blipFill>
        <p:spPr bwMode="auto">
          <a:xfrm>
            <a:off x="7772400" y="2590800"/>
            <a:ext cx="1169988" cy="307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8" name="Text Box 37"/>
          <p:cNvSpPr txBox="1">
            <a:spLocks noChangeArrowheads="1"/>
          </p:cNvSpPr>
          <p:nvPr/>
        </p:nvSpPr>
        <p:spPr bwMode="auto">
          <a:xfrm>
            <a:off x="2914650" y="4800600"/>
            <a:ext cx="11430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solidFill>
                  <a:schemeClr val="bg1"/>
                </a:solidFill>
              </a:rPr>
              <a:t>Backplate</a:t>
            </a:r>
          </a:p>
        </p:txBody>
      </p:sp>
      <p:sp>
        <p:nvSpPr>
          <p:cNvPr id="21519" name="Text Box 38"/>
          <p:cNvSpPr txBox="1">
            <a:spLocks noChangeArrowheads="1"/>
          </p:cNvSpPr>
          <p:nvPr/>
        </p:nvSpPr>
        <p:spPr bwMode="auto">
          <a:xfrm>
            <a:off x="2362200" y="4387850"/>
            <a:ext cx="12192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/>
              <a:t>Diaphragm</a:t>
            </a:r>
          </a:p>
        </p:txBody>
      </p:sp>
      <p:sp>
        <p:nvSpPr>
          <p:cNvPr id="21520" name="Text Box 39"/>
          <p:cNvSpPr txBox="1">
            <a:spLocks noChangeArrowheads="1"/>
          </p:cNvSpPr>
          <p:nvPr/>
        </p:nvSpPr>
        <p:spPr bwMode="auto">
          <a:xfrm>
            <a:off x="4648200" y="5562600"/>
            <a:ext cx="2057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/>
              <a:t>High impedance preamp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E4905F8E-ABD5-4347-93DC-97718A343BC3}" type="slidenum">
              <a:rPr lang="en-US" altLang="en-US" sz="1400" smtClean="0">
                <a:latin typeface="Perpetua Titling MT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 smtClean="0">
              <a:latin typeface="Perpetua Titling MT" pitchFamily="18" charset="0"/>
            </a:endParaRPr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Outline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010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mtClean="0">
                <a:solidFill>
                  <a:schemeClr val="bg1"/>
                </a:solidFill>
              </a:rPr>
              <a:t>Introduction:  What is sound?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>
                <a:solidFill>
                  <a:schemeClr val="bg1"/>
                </a:solidFill>
              </a:rPr>
              <a:t>Microphones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>
                <a:solidFill>
                  <a:schemeClr val="bg1"/>
                </a:solidFill>
              </a:rPr>
              <a:t>Principles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>
                <a:solidFill>
                  <a:schemeClr val="bg1"/>
                </a:solidFill>
              </a:rPr>
              <a:t>General types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>
                <a:solidFill>
                  <a:schemeClr val="bg1"/>
                </a:solidFill>
              </a:rPr>
              <a:t>Sensitivity versus Frequency and Direction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>
                <a:solidFill>
                  <a:schemeClr val="bg1"/>
                </a:solidFill>
              </a:rPr>
              <a:t>Loudspeakers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>
                <a:solidFill>
                  <a:schemeClr val="bg1"/>
                </a:solidFill>
              </a:rPr>
              <a:t>Principles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>
                <a:solidFill>
                  <a:schemeClr val="bg1"/>
                </a:solidFill>
              </a:rPr>
              <a:t>Enclosures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>
                <a:solidFill>
                  <a:schemeClr val="bg1"/>
                </a:solidFill>
              </a:rPr>
              <a:t>Conclusion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3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3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39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F09922E-11FE-4E92-B4C2-08FA4E4D6D3A}" type="slidenum">
              <a:rPr lang="en-US" altLang="en-US" sz="1400" smtClean="0">
                <a:latin typeface="Perpetua Titling MT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400" smtClean="0">
              <a:latin typeface="Perpetua Titling MT" pitchFamily="18" charset="0"/>
            </a:endParaRPr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Microphone Patterns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 single diaphragm acts like a pressure detector</a:t>
            </a:r>
          </a:p>
          <a:p>
            <a:pPr eaLnBrk="1" hangingPunct="1">
              <a:defRPr/>
            </a:pPr>
            <a:r>
              <a:rPr lang="en-US" smtClean="0"/>
              <a:t>Two diaphragms can give a </a:t>
            </a:r>
            <a:r>
              <a:rPr lang="en-US" i="1" smtClean="0"/>
              <a:t>directional</a:t>
            </a:r>
            <a:r>
              <a:rPr lang="en-US" smtClean="0"/>
              <a:t> preference</a:t>
            </a:r>
          </a:p>
          <a:p>
            <a:pPr eaLnBrk="1" hangingPunct="1">
              <a:defRPr/>
            </a:pPr>
            <a:r>
              <a:rPr lang="en-US" smtClean="0"/>
              <a:t>Placing the diaphragm in a tube or cavity can also give a directional preference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5FC34EC-9419-4FD2-ADA5-32755DBE2F8F}" type="slidenum">
              <a:rPr lang="en-US" altLang="en-US" sz="1400" smtClean="0">
                <a:latin typeface="Perpetua Titling MT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400" smtClean="0">
              <a:latin typeface="Perpetua Titling MT" pitchFamily="18" charset="0"/>
            </a:endParaRPr>
          </a:p>
        </p:txBody>
      </p:sp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Microphone Patterns (cont.)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Omnidirectional:  all directions</a:t>
            </a:r>
          </a:p>
          <a:p>
            <a:pPr eaLnBrk="1" hangingPunct="1">
              <a:defRPr/>
            </a:pPr>
            <a:r>
              <a:rPr lang="en-US" smtClean="0"/>
              <a:t>Unidirectional or Cardioid:  one direction</a:t>
            </a:r>
          </a:p>
          <a:p>
            <a:pPr eaLnBrk="1" hangingPunct="1">
              <a:defRPr/>
            </a:pPr>
            <a:r>
              <a:rPr lang="en-US" smtClean="0"/>
              <a:t>Bi-directional or ‘figure 8’:  front and back pickup, side rejection</a:t>
            </a:r>
          </a:p>
        </p:txBody>
      </p:sp>
      <p:grpSp>
        <p:nvGrpSpPr>
          <p:cNvPr id="23557" name="Group 15"/>
          <p:cNvGrpSpPr>
            <a:grpSpLocks/>
          </p:cNvGrpSpPr>
          <p:nvPr/>
        </p:nvGrpSpPr>
        <p:grpSpPr bwMode="auto">
          <a:xfrm>
            <a:off x="4114800" y="4114800"/>
            <a:ext cx="914400" cy="1600200"/>
            <a:chOff x="2304" y="2592"/>
            <a:chExt cx="576" cy="1008"/>
          </a:xfrm>
        </p:grpSpPr>
        <p:sp>
          <p:nvSpPr>
            <p:cNvPr id="23566" name="Line 9"/>
            <p:cNvSpPr>
              <a:spLocks noChangeShapeType="1"/>
            </p:cNvSpPr>
            <p:nvPr/>
          </p:nvSpPr>
          <p:spPr bwMode="auto">
            <a:xfrm>
              <a:off x="2592" y="2592"/>
              <a:ext cx="0" cy="1008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3567" name="Group 12"/>
            <p:cNvGrpSpPr>
              <a:grpSpLocks noChangeAspect="1"/>
            </p:cNvGrpSpPr>
            <p:nvPr/>
          </p:nvGrpSpPr>
          <p:grpSpPr bwMode="auto">
            <a:xfrm>
              <a:off x="2304" y="2779"/>
              <a:ext cx="576" cy="441"/>
              <a:chOff x="2190" y="2761"/>
              <a:chExt cx="804" cy="615"/>
            </a:xfrm>
          </p:grpSpPr>
          <p:sp>
            <p:nvSpPr>
              <p:cNvPr id="23568" name="Freeform 10"/>
              <p:cNvSpPr>
                <a:spLocks noChangeAspect="1"/>
              </p:cNvSpPr>
              <p:nvPr/>
            </p:nvSpPr>
            <p:spPr bwMode="auto">
              <a:xfrm>
                <a:off x="2592" y="2761"/>
                <a:ext cx="402" cy="615"/>
              </a:xfrm>
              <a:custGeom>
                <a:avLst/>
                <a:gdLst>
                  <a:gd name="T0" fmla="*/ 0 w 402"/>
                  <a:gd name="T1" fmla="*/ 0 h 615"/>
                  <a:gd name="T2" fmla="*/ 176 w 402"/>
                  <a:gd name="T3" fmla="*/ 46 h 615"/>
                  <a:gd name="T4" fmla="*/ 373 w 402"/>
                  <a:gd name="T5" fmla="*/ 226 h 615"/>
                  <a:gd name="T6" fmla="*/ 351 w 402"/>
                  <a:gd name="T7" fmla="*/ 497 h 615"/>
                  <a:gd name="T8" fmla="*/ 170 w 402"/>
                  <a:gd name="T9" fmla="*/ 605 h 615"/>
                  <a:gd name="T10" fmla="*/ 1 w 402"/>
                  <a:gd name="T11" fmla="*/ 554 h 61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02"/>
                  <a:gd name="T19" fmla="*/ 0 h 615"/>
                  <a:gd name="T20" fmla="*/ 402 w 402"/>
                  <a:gd name="T21" fmla="*/ 615 h 61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02" h="615">
                    <a:moveTo>
                      <a:pt x="0" y="0"/>
                    </a:moveTo>
                    <a:cubicBezTo>
                      <a:pt x="29" y="7"/>
                      <a:pt x="114" y="8"/>
                      <a:pt x="176" y="46"/>
                    </a:cubicBezTo>
                    <a:cubicBezTo>
                      <a:pt x="238" y="84"/>
                      <a:pt x="344" y="151"/>
                      <a:pt x="373" y="226"/>
                    </a:cubicBezTo>
                    <a:cubicBezTo>
                      <a:pt x="402" y="301"/>
                      <a:pt x="385" y="434"/>
                      <a:pt x="351" y="497"/>
                    </a:cubicBezTo>
                    <a:cubicBezTo>
                      <a:pt x="317" y="560"/>
                      <a:pt x="228" y="595"/>
                      <a:pt x="170" y="605"/>
                    </a:cubicBezTo>
                    <a:cubicBezTo>
                      <a:pt x="112" y="615"/>
                      <a:pt x="36" y="565"/>
                      <a:pt x="1" y="554"/>
                    </a:cubicBezTo>
                  </a:path>
                </a:pathLst>
              </a:custGeom>
              <a:noFill/>
              <a:ln w="19050" cmpd="sng">
                <a:solidFill>
                  <a:srgbClr val="FFC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69" name="Freeform 11"/>
              <p:cNvSpPr>
                <a:spLocks noChangeAspect="1"/>
              </p:cNvSpPr>
              <p:nvPr/>
            </p:nvSpPr>
            <p:spPr bwMode="auto">
              <a:xfrm flipH="1">
                <a:off x="2190" y="2761"/>
                <a:ext cx="402" cy="615"/>
              </a:xfrm>
              <a:custGeom>
                <a:avLst/>
                <a:gdLst>
                  <a:gd name="T0" fmla="*/ 0 w 402"/>
                  <a:gd name="T1" fmla="*/ 0 h 615"/>
                  <a:gd name="T2" fmla="*/ 176 w 402"/>
                  <a:gd name="T3" fmla="*/ 46 h 615"/>
                  <a:gd name="T4" fmla="*/ 373 w 402"/>
                  <a:gd name="T5" fmla="*/ 226 h 615"/>
                  <a:gd name="T6" fmla="*/ 351 w 402"/>
                  <a:gd name="T7" fmla="*/ 497 h 615"/>
                  <a:gd name="T8" fmla="*/ 170 w 402"/>
                  <a:gd name="T9" fmla="*/ 605 h 615"/>
                  <a:gd name="T10" fmla="*/ 1 w 402"/>
                  <a:gd name="T11" fmla="*/ 554 h 61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02"/>
                  <a:gd name="T19" fmla="*/ 0 h 615"/>
                  <a:gd name="T20" fmla="*/ 402 w 402"/>
                  <a:gd name="T21" fmla="*/ 615 h 61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02" h="615">
                    <a:moveTo>
                      <a:pt x="0" y="0"/>
                    </a:moveTo>
                    <a:cubicBezTo>
                      <a:pt x="29" y="7"/>
                      <a:pt x="114" y="8"/>
                      <a:pt x="176" y="46"/>
                    </a:cubicBezTo>
                    <a:cubicBezTo>
                      <a:pt x="238" y="84"/>
                      <a:pt x="344" y="151"/>
                      <a:pt x="373" y="226"/>
                    </a:cubicBezTo>
                    <a:cubicBezTo>
                      <a:pt x="402" y="301"/>
                      <a:pt x="385" y="434"/>
                      <a:pt x="351" y="497"/>
                    </a:cubicBezTo>
                    <a:cubicBezTo>
                      <a:pt x="317" y="560"/>
                      <a:pt x="228" y="595"/>
                      <a:pt x="170" y="605"/>
                    </a:cubicBezTo>
                    <a:cubicBezTo>
                      <a:pt x="112" y="615"/>
                      <a:pt x="36" y="565"/>
                      <a:pt x="1" y="554"/>
                    </a:cubicBezTo>
                  </a:path>
                </a:pathLst>
              </a:custGeom>
              <a:noFill/>
              <a:ln w="19050" cmpd="sng">
                <a:solidFill>
                  <a:srgbClr val="FFC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3558" name="Group 16"/>
          <p:cNvGrpSpPr>
            <a:grpSpLocks/>
          </p:cNvGrpSpPr>
          <p:nvPr/>
        </p:nvGrpSpPr>
        <p:grpSpPr bwMode="auto">
          <a:xfrm>
            <a:off x="2057400" y="4114800"/>
            <a:ext cx="914400" cy="1600200"/>
            <a:chOff x="1296" y="2592"/>
            <a:chExt cx="576" cy="1008"/>
          </a:xfrm>
        </p:grpSpPr>
        <p:sp>
          <p:nvSpPr>
            <p:cNvPr id="23564" name="Oval 4"/>
            <p:cNvSpPr>
              <a:spLocks noChangeArrowheads="1"/>
            </p:cNvSpPr>
            <p:nvPr/>
          </p:nvSpPr>
          <p:spPr bwMode="auto">
            <a:xfrm>
              <a:off x="1296" y="2712"/>
              <a:ext cx="576" cy="576"/>
            </a:xfrm>
            <a:prstGeom prst="ellipse">
              <a:avLst/>
            </a:prstGeom>
            <a:noFill/>
            <a:ln w="19050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rgbClr val="FFCC00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rgbClr val="FFCC00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rgbClr val="FFCC00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FFCC00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23565" name="Line 13"/>
            <p:cNvSpPr>
              <a:spLocks noChangeShapeType="1"/>
            </p:cNvSpPr>
            <p:nvPr/>
          </p:nvSpPr>
          <p:spPr bwMode="auto">
            <a:xfrm>
              <a:off x="1584" y="2592"/>
              <a:ext cx="0" cy="1008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559" name="Group 17"/>
          <p:cNvGrpSpPr>
            <a:grpSpLocks/>
          </p:cNvGrpSpPr>
          <p:nvPr/>
        </p:nvGrpSpPr>
        <p:grpSpPr bwMode="auto">
          <a:xfrm>
            <a:off x="6172200" y="4114800"/>
            <a:ext cx="609600" cy="1600200"/>
            <a:chOff x="3888" y="2592"/>
            <a:chExt cx="384" cy="1008"/>
          </a:xfrm>
        </p:grpSpPr>
        <p:grpSp>
          <p:nvGrpSpPr>
            <p:cNvPr id="23560" name="Group 7"/>
            <p:cNvGrpSpPr>
              <a:grpSpLocks/>
            </p:cNvGrpSpPr>
            <p:nvPr/>
          </p:nvGrpSpPr>
          <p:grpSpPr bwMode="auto">
            <a:xfrm>
              <a:off x="3888" y="2712"/>
              <a:ext cx="384" cy="576"/>
              <a:chOff x="1104" y="2928"/>
              <a:chExt cx="576" cy="1152"/>
            </a:xfrm>
          </p:grpSpPr>
          <p:sp>
            <p:nvSpPr>
              <p:cNvPr id="23562" name="Oval 5"/>
              <p:cNvSpPr>
                <a:spLocks noChangeArrowheads="1"/>
              </p:cNvSpPr>
              <p:nvPr/>
            </p:nvSpPr>
            <p:spPr bwMode="auto">
              <a:xfrm>
                <a:off x="1104" y="2928"/>
                <a:ext cx="576" cy="576"/>
              </a:xfrm>
              <a:prstGeom prst="ellipse">
                <a:avLst/>
              </a:prstGeom>
              <a:noFill/>
              <a:ln w="19050">
                <a:solidFill>
                  <a:srgbClr val="FFC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rgbClr val="FFCC00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rgbClr val="FFCC00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rgbClr val="FFCC00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rgbClr val="FFCC00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3563" name="Oval 6"/>
              <p:cNvSpPr>
                <a:spLocks noChangeArrowheads="1"/>
              </p:cNvSpPr>
              <p:nvPr/>
            </p:nvSpPr>
            <p:spPr bwMode="auto">
              <a:xfrm>
                <a:off x="1104" y="3504"/>
                <a:ext cx="576" cy="576"/>
              </a:xfrm>
              <a:prstGeom prst="ellipse">
                <a:avLst/>
              </a:prstGeom>
              <a:noFill/>
              <a:ln w="19050">
                <a:solidFill>
                  <a:srgbClr val="FFC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rgbClr val="FFCC00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rgbClr val="FFCC00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rgbClr val="FFCC00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rgbClr val="FFCC00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3561" name="Line 14"/>
            <p:cNvSpPr>
              <a:spLocks noChangeShapeType="1"/>
            </p:cNvSpPr>
            <p:nvPr/>
          </p:nvSpPr>
          <p:spPr bwMode="auto">
            <a:xfrm>
              <a:off x="4080" y="2592"/>
              <a:ext cx="0" cy="1008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BFFFBD98-56F2-4F9F-91E7-4BC06FF0F748}" type="slidenum">
              <a:rPr lang="en-US" altLang="en-US" sz="1400" smtClean="0">
                <a:latin typeface="Perpetua Titling MT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400" smtClean="0">
              <a:latin typeface="Perpetua Titling MT" pitchFamily="18" charset="0"/>
            </a:endParaRPr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Microphone Coloration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Most microphones are </a:t>
            </a:r>
            <a:r>
              <a:rPr lang="en-US" i="1" dirty="0" smtClean="0"/>
              <a:t>not</a:t>
            </a:r>
            <a:r>
              <a:rPr lang="en-US" dirty="0" smtClean="0"/>
              <a:t> equally sensitive at all frequencies</a:t>
            </a:r>
          </a:p>
          <a:p>
            <a:pPr lvl="1" eaLnBrk="1" hangingPunct="1">
              <a:defRPr/>
            </a:pPr>
            <a:r>
              <a:rPr lang="en-US" dirty="0" smtClean="0"/>
              <a:t>The human ear is not equally sensitive at all frequencies either!</a:t>
            </a:r>
          </a:p>
          <a:p>
            <a:pPr eaLnBrk="1" hangingPunct="1">
              <a:defRPr/>
            </a:pPr>
            <a:r>
              <a:rPr lang="en-US" dirty="0" smtClean="0"/>
              <a:t>The frequency (and directional) irregularity of a microphone is called </a:t>
            </a:r>
            <a:r>
              <a:rPr lang="en-US" i="1" dirty="0" smtClean="0"/>
              <a:t>coloration</a:t>
            </a: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Example:  </a:t>
            </a:r>
            <a:r>
              <a:rPr lang="en-US" dirty="0" err="1" smtClean="0"/>
              <a:t>Stereophile</a:t>
            </a:r>
            <a:r>
              <a:rPr lang="en-US" dirty="0" smtClean="0"/>
              <a:t> Microphone </a:t>
            </a:r>
            <a:r>
              <a:rPr lang="en-US" smtClean="0"/>
              <a:t>.wav 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Loudspeakers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F843D7E4-AA42-473D-AC7D-CB0C77DD5F97}" type="slidenum">
              <a:rPr lang="en-US" altLang="en-US" sz="1400" smtClean="0">
                <a:latin typeface="Perpetua Titling MT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400" smtClean="0">
              <a:latin typeface="Perpetua Titling MT" pitchFamily="18" charset="0"/>
            </a:endParaRPr>
          </a:p>
        </p:txBody>
      </p:sp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Loudspeakers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Diaphragm attached to a </a:t>
            </a:r>
            <a:r>
              <a:rPr lang="en-US" i="1" smtClean="0"/>
              <a:t>motor element</a:t>
            </a:r>
          </a:p>
          <a:p>
            <a:pPr eaLnBrk="1" hangingPunct="1">
              <a:defRPr/>
            </a:pPr>
            <a:r>
              <a:rPr lang="en-US" smtClean="0"/>
              <a:t>Diaphragm motion is proportional to the electrical signal (audio signal)</a:t>
            </a:r>
          </a:p>
          <a:p>
            <a:pPr eaLnBrk="1" hangingPunct="1">
              <a:defRPr/>
            </a:pPr>
            <a:r>
              <a:rPr lang="en-US" smtClean="0"/>
              <a:t>Efficiency:  how much acoustical power is produced from a given amount of input electrical power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8610D6F-2C77-433C-9DCF-AC4089D831B1}" type="slidenum">
              <a:rPr lang="en-US" altLang="en-US" sz="1400" smtClean="0">
                <a:latin typeface="Perpetua Titling MT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25</a:t>
            </a:fld>
            <a:endParaRPr lang="en-US" altLang="en-US" sz="1400" smtClean="0">
              <a:latin typeface="Perpetua Titling MT" pitchFamily="18" charset="0"/>
            </a:endParaRPr>
          </a:p>
        </p:txBody>
      </p:sp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Moving Coil Driver</a:t>
            </a:r>
          </a:p>
        </p:txBody>
      </p:sp>
      <p:grpSp>
        <p:nvGrpSpPr>
          <p:cNvPr id="27652" name="Group 163"/>
          <p:cNvGrpSpPr>
            <a:grpSpLocks/>
          </p:cNvGrpSpPr>
          <p:nvPr/>
        </p:nvGrpSpPr>
        <p:grpSpPr bwMode="auto">
          <a:xfrm>
            <a:off x="1600200" y="1447800"/>
            <a:ext cx="4648200" cy="4572000"/>
            <a:chOff x="1008" y="912"/>
            <a:chExt cx="2928" cy="2880"/>
          </a:xfrm>
        </p:grpSpPr>
        <p:grpSp>
          <p:nvGrpSpPr>
            <p:cNvPr id="27667" name="Group 155"/>
            <p:cNvGrpSpPr>
              <a:grpSpLocks/>
            </p:cNvGrpSpPr>
            <p:nvPr/>
          </p:nvGrpSpPr>
          <p:grpSpPr bwMode="auto">
            <a:xfrm>
              <a:off x="2016" y="912"/>
              <a:ext cx="1872" cy="2880"/>
              <a:chOff x="1200" y="864"/>
              <a:chExt cx="1872" cy="2880"/>
            </a:xfrm>
          </p:grpSpPr>
          <p:sp>
            <p:nvSpPr>
              <p:cNvPr id="27673" name="Freeform 12"/>
              <p:cNvSpPr>
                <a:spLocks/>
              </p:cNvSpPr>
              <p:nvPr/>
            </p:nvSpPr>
            <p:spPr bwMode="auto">
              <a:xfrm>
                <a:off x="1680" y="2547"/>
                <a:ext cx="584" cy="833"/>
              </a:xfrm>
              <a:custGeom>
                <a:avLst/>
                <a:gdLst>
                  <a:gd name="T0" fmla="*/ 0 w 584"/>
                  <a:gd name="T1" fmla="*/ 508 h 833"/>
                  <a:gd name="T2" fmla="*/ 217 w 584"/>
                  <a:gd name="T3" fmla="*/ 531 h 833"/>
                  <a:gd name="T4" fmla="*/ 426 w 584"/>
                  <a:gd name="T5" fmla="*/ 813 h 833"/>
                  <a:gd name="T6" fmla="*/ 576 w 584"/>
                  <a:gd name="T7" fmla="*/ 652 h 833"/>
                  <a:gd name="T8" fmla="*/ 477 w 584"/>
                  <a:gd name="T9" fmla="*/ 0 h 83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84"/>
                  <a:gd name="T16" fmla="*/ 0 h 833"/>
                  <a:gd name="T17" fmla="*/ 584 w 584"/>
                  <a:gd name="T18" fmla="*/ 833 h 83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84" h="833">
                    <a:moveTo>
                      <a:pt x="0" y="508"/>
                    </a:moveTo>
                    <a:cubicBezTo>
                      <a:pt x="36" y="512"/>
                      <a:pt x="146" y="480"/>
                      <a:pt x="217" y="531"/>
                    </a:cubicBezTo>
                    <a:cubicBezTo>
                      <a:pt x="288" y="582"/>
                      <a:pt x="366" y="793"/>
                      <a:pt x="426" y="813"/>
                    </a:cubicBezTo>
                    <a:cubicBezTo>
                      <a:pt x="486" y="833"/>
                      <a:pt x="568" y="787"/>
                      <a:pt x="576" y="652"/>
                    </a:cubicBezTo>
                    <a:cubicBezTo>
                      <a:pt x="584" y="517"/>
                      <a:pt x="498" y="136"/>
                      <a:pt x="477" y="0"/>
                    </a:cubicBezTo>
                  </a:path>
                </a:pathLst>
              </a:custGeom>
              <a:noFill/>
              <a:ln w="19050" cmpd="sng">
                <a:solidFill>
                  <a:srgbClr val="FFC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7674" name="Group 153"/>
              <p:cNvGrpSpPr>
                <a:grpSpLocks/>
              </p:cNvGrpSpPr>
              <p:nvPr/>
            </p:nvGrpSpPr>
            <p:grpSpPr bwMode="auto">
              <a:xfrm>
                <a:off x="1200" y="864"/>
                <a:ext cx="1872" cy="2880"/>
                <a:chOff x="1200" y="1008"/>
                <a:chExt cx="1872" cy="3456"/>
              </a:xfrm>
            </p:grpSpPr>
            <p:grpSp>
              <p:nvGrpSpPr>
                <p:cNvPr id="27676" name="Group 152"/>
                <p:cNvGrpSpPr>
                  <a:grpSpLocks/>
                </p:cNvGrpSpPr>
                <p:nvPr/>
              </p:nvGrpSpPr>
              <p:grpSpPr bwMode="auto">
                <a:xfrm>
                  <a:off x="1200" y="2112"/>
                  <a:ext cx="912" cy="1248"/>
                  <a:chOff x="1200" y="2112"/>
                  <a:chExt cx="912" cy="1248"/>
                </a:xfrm>
              </p:grpSpPr>
              <p:sp>
                <p:nvSpPr>
                  <p:cNvPr id="27688" name="AutoShape 135"/>
                  <p:cNvSpPr>
                    <a:spLocks noChangeArrowheads="1"/>
                  </p:cNvSpPr>
                  <p:nvPr/>
                </p:nvSpPr>
                <p:spPr bwMode="auto">
                  <a:xfrm rot="5400000" flipH="1">
                    <a:off x="1610" y="2541"/>
                    <a:ext cx="279" cy="372"/>
                  </a:xfrm>
                  <a:prstGeom prst="can">
                    <a:avLst>
                      <a:gd name="adj" fmla="val 11747"/>
                    </a:avLst>
                  </a:prstGeom>
                  <a:solidFill>
                    <a:srgbClr val="FF33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rgbClr val="FFCC00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rgbClr val="FFCC00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rgbClr val="FFCC00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rgbClr val="FFCC00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rgbClr val="FFCC00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rgbClr val="FFCC00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rgbClr val="FFCC00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rgbClr val="FFCC00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rgbClr val="FFCC00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7689" name="AutoShape 15"/>
                  <p:cNvSpPr>
                    <a:spLocks noChangeArrowheads="1"/>
                  </p:cNvSpPr>
                  <p:nvPr/>
                </p:nvSpPr>
                <p:spPr bwMode="auto">
                  <a:xfrm rot="5400000" flipH="1">
                    <a:off x="1760" y="2545"/>
                    <a:ext cx="327" cy="376"/>
                  </a:xfrm>
                  <a:prstGeom prst="can">
                    <a:avLst>
                      <a:gd name="adj" fmla="val 10130"/>
                    </a:avLst>
                  </a:prstGeom>
                  <a:noFill/>
                  <a:ln w="19050">
                    <a:solidFill>
                      <a:srgbClr val="FFCC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rgbClr val="FFCC00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rgbClr val="FFCC00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rgbClr val="FFCC00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rgbClr val="FFCC00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rgbClr val="FFCC00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rgbClr val="FFCC00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rgbClr val="FFCC00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rgbClr val="FFCC00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rgbClr val="FFCC00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>
                      <a:solidFill>
                        <a:schemeClr val="tx1"/>
                      </a:solidFill>
                    </a:endParaRPr>
                  </a:p>
                </p:txBody>
              </p:sp>
              <p:grpSp>
                <p:nvGrpSpPr>
                  <p:cNvPr id="27690" name="Group 16"/>
                  <p:cNvGrpSpPr>
                    <a:grpSpLocks/>
                  </p:cNvGrpSpPr>
                  <p:nvPr/>
                </p:nvGrpSpPr>
                <p:grpSpPr bwMode="auto">
                  <a:xfrm flipH="1">
                    <a:off x="1839" y="2558"/>
                    <a:ext cx="62" cy="356"/>
                    <a:chOff x="2064" y="2256"/>
                    <a:chExt cx="96" cy="576"/>
                  </a:xfrm>
                </p:grpSpPr>
                <p:sp>
                  <p:nvSpPr>
                    <p:cNvPr id="27723" name="Arc 17"/>
                    <p:cNvSpPr>
                      <a:spLocks/>
                    </p:cNvSpPr>
                    <p:nvPr/>
                  </p:nvSpPr>
                  <p:spPr bwMode="auto">
                    <a:xfrm>
                      <a:off x="2064" y="2256"/>
                      <a:ext cx="96" cy="288"/>
                    </a:xfrm>
                    <a:custGeom>
                      <a:avLst/>
                      <a:gdLst>
                        <a:gd name="T0" fmla="*/ 0 w 21600"/>
                        <a:gd name="T1" fmla="*/ 0 h 21600"/>
                        <a:gd name="T2" fmla="*/ 0 w 21600"/>
                        <a:gd name="T3" fmla="*/ 0 h 21600"/>
                        <a:gd name="T4" fmla="*/ 0 w 21600"/>
                        <a:gd name="T5" fmla="*/ 0 h 21600"/>
                        <a:gd name="T6" fmla="*/ 0 60000 65536"/>
                        <a:gd name="T7" fmla="*/ 0 60000 65536"/>
                        <a:gd name="T8" fmla="*/ 0 60000 65536"/>
                        <a:gd name="T9" fmla="*/ 0 w 21600"/>
                        <a:gd name="T10" fmla="*/ 0 h 21600"/>
                        <a:gd name="T11" fmla="*/ 21600 w 21600"/>
                        <a:gd name="T12" fmla="*/ 21600 h 21600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lnTo>
                            <a:pt x="-1" y="0"/>
                          </a:lnTo>
                          <a:close/>
                        </a:path>
                      </a:pathLst>
                    </a:custGeom>
                    <a:noFill/>
                    <a:ln w="12700">
                      <a:solidFill>
                        <a:srgbClr val="FFCC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724" name="Arc 18"/>
                    <p:cNvSpPr>
                      <a:spLocks/>
                    </p:cNvSpPr>
                    <p:nvPr/>
                  </p:nvSpPr>
                  <p:spPr bwMode="auto">
                    <a:xfrm flipV="1">
                      <a:off x="2064" y="2544"/>
                      <a:ext cx="96" cy="288"/>
                    </a:xfrm>
                    <a:custGeom>
                      <a:avLst/>
                      <a:gdLst>
                        <a:gd name="T0" fmla="*/ 0 w 21600"/>
                        <a:gd name="T1" fmla="*/ 0 h 21600"/>
                        <a:gd name="T2" fmla="*/ 0 w 21600"/>
                        <a:gd name="T3" fmla="*/ 0 h 21600"/>
                        <a:gd name="T4" fmla="*/ 0 w 21600"/>
                        <a:gd name="T5" fmla="*/ 0 h 21600"/>
                        <a:gd name="T6" fmla="*/ 0 60000 65536"/>
                        <a:gd name="T7" fmla="*/ 0 60000 65536"/>
                        <a:gd name="T8" fmla="*/ 0 60000 65536"/>
                        <a:gd name="T9" fmla="*/ 0 w 21600"/>
                        <a:gd name="T10" fmla="*/ 0 h 21600"/>
                        <a:gd name="T11" fmla="*/ 21600 w 21600"/>
                        <a:gd name="T12" fmla="*/ 21600 h 21600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lnTo>
                            <a:pt x="-1" y="0"/>
                          </a:lnTo>
                          <a:close/>
                        </a:path>
                      </a:pathLst>
                    </a:custGeom>
                    <a:noFill/>
                    <a:ln w="12700">
                      <a:solidFill>
                        <a:srgbClr val="FFCC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7691" name="Group 19"/>
                  <p:cNvGrpSpPr>
                    <a:grpSpLocks/>
                  </p:cNvGrpSpPr>
                  <p:nvPr/>
                </p:nvGrpSpPr>
                <p:grpSpPr bwMode="auto">
                  <a:xfrm flipH="1">
                    <a:off x="1807" y="2558"/>
                    <a:ext cx="63" cy="356"/>
                    <a:chOff x="2064" y="2256"/>
                    <a:chExt cx="96" cy="576"/>
                  </a:xfrm>
                </p:grpSpPr>
                <p:sp>
                  <p:nvSpPr>
                    <p:cNvPr id="27721" name="Arc 20"/>
                    <p:cNvSpPr>
                      <a:spLocks/>
                    </p:cNvSpPr>
                    <p:nvPr/>
                  </p:nvSpPr>
                  <p:spPr bwMode="auto">
                    <a:xfrm>
                      <a:off x="2064" y="2256"/>
                      <a:ext cx="96" cy="288"/>
                    </a:xfrm>
                    <a:custGeom>
                      <a:avLst/>
                      <a:gdLst>
                        <a:gd name="T0" fmla="*/ 0 w 21600"/>
                        <a:gd name="T1" fmla="*/ 0 h 21600"/>
                        <a:gd name="T2" fmla="*/ 0 w 21600"/>
                        <a:gd name="T3" fmla="*/ 0 h 21600"/>
                        <a:gd name="T4" fmla="*/ 0 w 21600"/>
                        <a:gd name="T5" fmla="*/ 0 h 21600"/>
                        <a:gd name="T6" fmla="*/ 0 60000 65536"/>
                        <a:gd name="T7" fmla="*/ 0 60000 65536"/>
                        <a:gd name="T8" fmla="*/ 0 60000 65536"/>
                        <a:gd name="T9" fmla="*/ 0 w 21600"/>
                        <a:gd name="T10" fmla="*/ 0 h 21600"/>
                        <a:gd name="T11" fmla="*/ 21600 w 21600"/>
                        <a:gd name="T12" fmla="*/ 21600 h 21600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lnTo>
                            <a:pt x="-1" y="0"/>
                          </a:lnTo>
                          <a:close/>
                        </a:path>
                      </a:pathLst>
                    </a:custGeom>
                    <a:noFill/>
                    <a:ln w="12700">
                      <a:solidFill>
                        <a:srgbClr val="FFCC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722" name="Arc 21"/>
                    <p:cNvSpPr>
                      <a:spLocks/>
                    </p:cNvSpPr>
                    <p:nvPr/>
                  </p:nvSpPr>
                  <p:spPr bwMode="auto">
                    <a:xfrm flipV="1">
                      <a:off x="2064" y="2544"/>
                      <a:ext cx="96" cy="288"/>
                    </a:xfrm>
                    <a:custGeom>
                      <a:avLst/>
                      <a:gdLst>
                        <a:gd name="T0" fmla="*/ 0 w 21600"/>
                        <a:gd name="T1" fmla="*/ 0 h 21600"/>
                        <a:gd name="T2" fmla="*/ 0 w 21600"/>
                        <a:gd name="T3" fmla="*/ 0 h 21600"/>
                        <a:gd name="T4" fmla="*/ 0 w 21600"/>
                        <a:gd name="T5" fmla="*/ 0 h 21600"/>
                        <a:gd name="T6" fmla="*/ 0 60000 65536"/>
                        <a:gd name="T7" fmla="*/ 0 60000 65536"/>
                        <a:gd name="T8" fmla="*/ 0 60000 65536"/>
                        <a:gd name="T9" fmla="*/ 0 w 21600"/>
                        <a:gd name="T10" fmla="*/ 0 h 21600"/>
                        <a:gd name="T11" fmla="*/ 21600 w 21600"/>
                        <a:gd name="T12" fmla="*/ 21600 h 21600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lnTo>
                            <a:pt x="-1" y="0"/>
                          </a:lnTo>
                          <a:close/>
                        </a:path>
                      </a:pathLst>
                    </a:custGeom>
                    <a:noFill/>
                    <a:ln w="12700">
                      <a:solidFill>
                        <a:srgbClr val="FFCC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7692" name="Group 22"/>
                  <p:cNvGrpSpPr>
                    <a:grpSpLocks/>
                  </p:cNvGrpSpPr>
                  <p:nvPr/>
                </p:nvGrpSpPr>
                <p:grpSpPr bwMode="auto">
                  <a:xfrm flipH="1">
                    <a:off x="1776" y="2558"/>
                    <a:ext cx="63" cy="356"/>
                    <a:chOff x="2064" y="2256"/>
                    <a:chExt cx="96" cy="576"/>
                  </a:xfrm>
                </p:grpSpPr>
                <p:sp>
                  <p:nvSpPr>
                    <p:cNvPr id="27719" name="Arc 23"/>
                    <p:cNvSpPr>
                      <a:spLocks/>
                    </p:cNvSpPr>
                    <p:nvPr/>
                  </p:nvSpPr>
                  <p:spPr bwMode="auto">
                    <a:xfrm>
                      <a:off x="2064" y="2256"/>
                      <a:ext cx="96" cy="288"/>
                    </a:xfrm>
                    <a:custGeom>
                      <a:avLst/>
                      <a:gdLst>
                        <a:gd name="T0" fmla="*/ 0 w 21600"/>
                        <a:gd name="T1" fmla="*/ 0 h 21600"/>
                        <a:gd name="T2" fmla="*/ 0 w 21600"/>
                        <a:gd name="T3" fmla="*/ 0 h 21600"/>
                        <a:gd name="T4" fmla="*/ 0 w 21600"/>
                        <a:gd name="T5" fmla="*/ 0 h 21600"/>
                        <a:gd name="T6" fmla="*/ 0 60000 65536"/>
                        <a:gd name="T7" fmla="*/ 0 60000 65536"/>
                        <a:gd name="T8" fmla="*/ 0 60000 65536"/>
                        <a:gd name="T9" fmla="*/ 0 w 21600"/>
                        <a:gd name="T10" fmla="*/ 0 h 21600"/>
                        <a:gd name="T11" fmla="*/ 21600 w 21600"/>
                        <a:gd name="T12" fmla="*/ 21600 h 21600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lnTo>
                            <a:pt x="-1" y="0"/>
                          </a:lnTo>
                          <a:close/>
                        </a:path>
                      </a:pathLst>
                    </a:custGeom>
                    <a:noFill/>
                    <a:ln w="12700">
                      <a:solidFill>
                        <a:srgbClr val="FFCC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720" name="Arc 24"/>
                    <p:cNvSpPr>
                      <a:spLocks/>
                    </p:cNvSpPr>
                    <p:nvPr/>
                  </p:nvSpPr>
                  <p:spPr bwMode="auto">
                    <a:xfrm flipV="1">
                      <a:off x="2064" y="2544"/>
                      <a:ext cx="96" cy="288"/>
                    </a:xfrm>
                    <a:custGeom>
                      <a:avLst/>
                      <a:gdLst>
                        <a:gd name="T0" fmla="*/ 0 w 21600"/>
                        <a:gd name="T1" fmla="*/ 0 h 21600"/>
                        <a:gd name="T2" fmla="*/ 0 w 21600"/>
                        <a:gd name="T3" fmla="*/ 0 h 21600"/>
                        <a:gd name="T4" fmla="*/ 0 w 21600"/>
                        <a:gd name="T5" fmla="*/ 0 h 21600"/>
                        <a:gd name="T6" fmla="*/ 0 60000 65536"/>
                        <a:gd name="T7" fmla="*/ 0 60000 65536"/>
                        <a:gd name="T8" fmla="*/ 0 60000 65536"/>
                        <a:gd name="T9" fmla="*/ 0 w 21600"/>
                        <a:gd name="T10" fmla="*/ 0 h 21600"/>
                        <a:gd name="T11" fmla="*/ 21600 w 21600"/>
                        <a:gd name="T12" fmla="*/ 21600 h 21600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lnTo>
                            <a:pt x="-1" y="0"/>
                          </a:lnTo>
                          <a:close/>
                        </a:path>
                      </a:pathLst>
                    </a:custGeom>
                    <a:noFill/>
                    <a:ln w="12700">
                      <a:solidFill>
                        <a:srgbClr val="FFCC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7693" name="Group 25"/>
                  <p:cNvGrpSpPr>
                    <a:grpSpLocks/>
                  </p:cNvGrpSpPr>
                  <p:nvPr/>
                </p:nvGrpSpPr>
                <p:grpSpPr bwMode="auto">
                  <a:xfrm flipH="1">
                    <a:off x="1745" y="2558"/>
                    <a:ext cx="62" cy="356"/>
                    <a:chOff x="2064" y="2256"/>
                    <a:chExt cx="96" cy="576"/>
                  </a:xfrm>
                </p:grpSpPr>
                <p:sp>
                  <p:nvSpPr>
                    <p:cNvPr id="27717" name="Arc 26"/>
                    <p:cNvSpPr>
                      <a:spLocks/>
                    </p:cNvSpPr>
                    <p:nvPr/>
                  </p:nvSpPr>
                  <p:spPr bwMode="auto">
                    <a:xfrm>
                      <a:off x="2064" y="2256"/>
                      <a:ext cx="96" cy="288"/>
                    </a:xfrm>
                    <a:custGeom>
                      <a:avLst/>
                      <a:gdLst>
                        <a:gd name="T0" fmla="*/ 0 w 21600"/>
                        <a:gd name="T1" fmla="*/ 0 h 21600"/>
                        <a:gd name="T2" fmla="*/ 0 w 21600"/>
                        <a:gd name="T3" fmla="*/ 0 h 21600"/>
                        <a:gd name="T4" fmla="*/ 0 w 21600"/>
                        <a:gd name="T5" fmla="*/ 0 h 21600"/>
                        <a:gd name="T6" fmla="*/ 0 60000 65536"/>
                        <a:gd name="T7" fmla="*/ 0 60000 65536"/>
                        <a:gd name="T8" fmla="*/ 0 60000 65536"/>
                        <a:gd name="T9" fmla="*/ 0 w 21600"/>
                        <a:gd name="T10" fmla="*/ 0 h 21600"/>
                        <a:gd name="T11" fmla="*/ 21600 w 21600"/>
                        <a:gd name="T12" fmla="*/ 21600 h 21600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lnTo>
                            <a:pt x="-1" y="0"/>
                          </a:lnTo>
                          <a:close/>
                        </a:path>
                      </a:pathLst>
                    </a:custGeom>
                    <a:noFill/>
                    <a:ln w="12700">
                      <a:solidFill>
                        <a:srgbClr val="FFCC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718" name="Arc 27"/>
                    <p:cNvSpPr>
                      <a:spLocks/>
                    </p:cNvSpPr>
                    <p:nvPr/>
                  </p:nvSpPr>
                  <p:spPr bwMode="auto">
                    <a:xfrm flipV="1">
                      <a:off x="2064" y="2544"/>
                      <a:ext cx="96" cy="288"/>
                    </a:xfrm>
                    <a:custGeom>
                      <a:avLst/>
                      <a:gdLst>
                        <a:gd name="T0" fmla="*/ 0 w 21600"/>
                        <a:gd name="T1" fmla="*/ 0 h 21600"/>
                        <a:gd name="T2" fmla="*/ 0 w 21600"/>
                        <a:gd name="T3" fmla="*/ 0 h 21600"/>
                        <a:gd name="T4" fmla="*/ 0 w 21600"/>
                        <a:gd name="T5" fmla="*/ 0 h 21600"/>
                        <a:gd name="T6" fmla="*/ 0 60000 65536"/>
                        <a:gd name="T7" fmla="*/ 0 60000 65536"/>
                        <a:gd name="T8" fmla="*/ 0 60000 65536"/>
                        <a:gd name="T9" fmla="*/ 0 w 21600"/>
                        <a:gd name="T10" fmla="*/ 0 h 21600"/>
                        <a:gd name="T11" fmla="*/ 21600 w 21600"/>
                        <a:gd name="T12" fmla="*/ 21600 h 21600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lnTo>
                            <a:pt x="-1" y="0"/>
                          </a:lnTo>
                          <a:close/>
                        </a:path>
                      </a:pathLst>
                    </a:custGeom>
                    <a:noFill/>
                    <a:ln w="12700">
                      <a:solidFill>
                        <a:srgbClr val="FFCC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7694" name="Group 28"/>
                  <p:cNvGrpSpPr>
                    <a:grpSpLocks/>
                  </p:cNvGrpSpPr>
                  <p:nvPr/>
                </p:nvGrpSpPr>
                <p:grpSpPr bwMode="auto">
                  <a:xfrm flipH="1">
                    <a:off x="1964" y="2558"/>
                    <a:ext cx="63" cy="356"/>
                    <a:chOff x="2064" y="2256"/>
                    <a:chExt cx="96" cy="576"/>
                  </a:xfrm>
                </p:grpSpPr>
                <p:sp>
                  <p:nvSpPr>
                    <p:cNvPr id="27715" name="Arc 29"/>
                    <p:cNvSpPr>
                      <a:spLocks/>
                    </p:cNvSpPr>
                    <p:nvPr/>
                  </p:nvSpPr>
                  <p:spPr bwMode="auto">
                    <a:xfrm>
                      <a:off x="2064" y="2256"/>
                      <a:ext cx="96" cy="288"/>
                    </a:xfrm>
                    <a:custGeom>
                      <a:avLst/>
                      <a:gdLst>
                        <a:gd name="T0" fmla="*/ 0 w 21600"/>
                        <a:gd name="T1" fmla="*/ 0 h 21600"/>
                        <a:gd name="T2" fmla="*/ 0 w 21600"/>
                        <a:gd name="T3" fmla="*/ 0 h 21600"/>
                        <a:gd name="T4" fmla="*/ 0 w 21600"/>
                        <a:gd name="T5" fmla="*/ 0 h 21600"/>
                        <a:gd name="T6" fmla="*/ 0 60000 65536"/>
                        <a:gd name="T7" fmla="*/ 0 60000 65536"/>
                        <a:gd name="T8" fmla="*/ 0 60000 65536"/>
                        <a:gd name="T9" fmla="*/ 0 w 21600"/>
                        <a:gd name="T10" fmla="*/ 0 h 21600"/>
                        <a:gd name="T11" fmla="*/ 21600 w 21600"/>
                        <a:gd name="T12" fmla="*/ 21600 h 21600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lnTo>
                            <a:pt x="-1" y="0"/>
                          </a:lnTo>
                          <a:close/>
                        </a:path>
                      </a:pathLst>
                    </a:custGeom>
                    <a:noFill/>
                    <a:ln w="12700">
                      <a:solidFill>
                        <a:srgbClr val="FFCC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716" name="Arc 30"/>
                    <p:cNvSpPr>
                      <a:spLocks/>
                    </p:cNvSpPr>
                    <p:nvPr/>
                  </p:nvSpPr>
                  <p:spPr bwMode="auto">
                    <a:xfrm flipV="1">
                      <a:off x="2064" y="2544"/>
                      <a:ext cx="96" cy="288"/>
                    </a:xfrm>
                    <a:custGeom>
                      <a:avLst/>
                      <a:gdLst>
                        <a:gd name="T0" fmla="*/ 0 w 21600"/>
                        <a:gd name="T1" fmla="*/ 0 h 21600"/>
                        <a:gd name="T2" fmla="*/ 0 w 21600"/>
                        <a:gd name="T3" fmla="*/ 0 h 21600"/>
                        <a:gd name="T4" fmla="*/ 0 w 21600"/>
                        <a:gd name="T5" fmla="*/ 0 h 21600"/>
                        <a:gd name="T6" fmla="*/ 0 60000 65536"/>
                        <a:gd name="T7" fmla="*/ 0 60000 65536"/>
                        <a:gd name="T8" fmla="*/ 0 60000 65536"/>
                        <a:gd name="T9" fmla="*/ 0 w 21600"/>
                        <a:gd name="T10" fmla="*/ 0 h 21600"/>
                        <a:gd name="T11" fmla="*/ 21600 w 21600"/>
                        <a:gd name="T12" fmla="*/ 21600 h 21600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lnTo>
                            <a:pt x="-1" y="0"/>
                          </a:lnTo>
                          <a:close/>
                        </a:path>
                      </a:pathLst>
                    </a:custGeom>
                    <a:noFill/>
                    <a:ln w="12700">
                      <a:solidFill>
                        <a:srgbClr val="FFCC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7695" name="Group 31"/>
                  <p:cNvGrpSpPr>
                    <a:grpSpLocks/>
                  </p:cNvGrpSpPr>
                  <p:nvPr/>
                </p:nvGrpSpPr>
                <p:grpSpPr bwMode="auto">
                  <a:xfrm flipH="1">
                    <a:off x="1933" y="2558"/>
                    <a:ext cx="62" cy="356"/>
                    <a:chOff x="2064" y="2256"/>
                    <a:chExt cx="96" cy="576"/>
                  </a:xfrm>
                </p:grpSpPr>
                <p:sp>
                  <p:nvSpPr>
                    <p:cNvPr id="27713" name="Arc 32"/>
                    <p:cNvSpPr>
                      <a:spLocks/>
                    </p:cNvSpPr>
                    <p:nvPr/>
                  </p:nvSpPr>
                  <p:spPr bwMode="auto">
                    <a:xfrm>
                      <a:off x="2064" y="2256"/>
                      <a:ext cx="96" cy="288"/>
                    </a:xfrm>
                    <a:custGeom>
                      <a:avLst/>
                      <a:gdLst>
                        <a:gd name="T0" fmla="*/ 0 w 21600"/>
                        <a:gd name="T1" fmla="*/ 0 h 21600"/>
                        <a:gd name="T2" fmla="*/ 0 w 21600"/>
                        <a:gd name="T3" fmla="*/ 0 h 21600"/>
                        <a:gd name="T4" fmla="*/ 0 w 21600"/>
                        <a:gd name="T5" fmla="*/ 0 h 21600"/>
                        <a:gd name="T6" fmla="*/ 0 60000 65536"/>
                        <a:gd name="T7" fmla="*/ 0 60000 65536"/>
                        <a:gd name="T8" fmla="*/ 0 60000 65536"/>
                        <a:gd name="T9" fmla="*/ 0 w 21600"/>
                        <a:gd name="T10" fmla="*/ 0 h 21600"/>
                        <a:gd name="T11" fmla="*/ 21600 w 21600"/>
                        <a:gd name="T12" fmla="*/ 21600 h 21600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lnTo>
                            <a:pt x="-1" y="0"/>
                          </a:lnTo>
                          <a:close/>
                        </a:path>
                      </a:pathLst>
                    </a:custGeom>
                    <a:noFill/>
                    <a:ln w="12700">
                      <a:solidFill>
                        <a:srgbClr val="FFCC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714" name="Arc 33"/>
                    <p:cNvSpPr>
                      <a:spLocks/>
                    </p:cNvSpPr>
                    <p:nvPr/>
                  </p:nvSpPr>
                  <p:spPr bwMode="auto">
                    <a:xfrm flipV="1">
                      <a:off x="2064" y="2544"/>
                      <a:ext cx="96" cy="288"/>
                    </a:xfrm>
                    <a:custGeom>
                      <a:avLst/>
                      <a:gdLst>
                        <a:gd name="T0" fmla="*/ 0 w 21600"/>
                        <a:gd name="T1" fmla="*/ 0 h 21600"/>
                        <a:gd name="T2" fmla="*/ 0 w 21600"/>
                        <a:gd name="T3" fmla="*/ 0 h 21600"/>
                        <a:gd name="T4" fmla="*/ 0 w 21600"/>
                        <a:gd name="T5" fmla="*/ 0 h 21600"/>
                        <a:gd name="T6" fmla="*/ 0 60000 65536"/>
                        <a:gd name="T7" fmla="*/ 0 60000 65536"/>
                        <a:gd name="T8" fmla="*/ 0 60000 65536"/>
                        <a:gd name="T9" fmla="*/ 0 w 21600"/>
                        <a:gd name="T10" fmla="*/ 0 h 21600"/>
                        <a:gd name="T11" fmla="*/ 21600 w 21600"/>
                        <a:gd name="T12" fmla="*/ 21600 h 21600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lnTo>
                            <a:pt x="-1" y="0"/>
                          </a:lnTo>
                          <a:close/>
                        </a:path>
                      </a:pathLst>
                    </a:custGeom>
                    <a:noFill/>
                    <a:ln w="12700">
                      <a:solidFill>
                        <a:srgbClr val="FFCC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7696" name="Group 34"/>
                  <p:cNvGrpSpPr>
                    <a:grpSpLocks/>
                  </p:cNvGrpSpPr>
                  <p:nvPr/>
                </p:nvGrpSpPr>
                <p:grpSpPr bwMode="auto">
                  <a:xfrm flipH="1">
                    <a:off x="1901" y="2558"/>
                    <a:ext cx="63" cy="356"/>
                    <a:chOff x="2064" y="2256"/>
                    <a:chExt cx="96" cy="576"/>
                  </a:xfrm>
                </p:grpSpPr>
                <p:sp>
                  <p:nvSpPr>
                    <p:cNvPr id="27711" name="Arc 35"/>
                    <p:cNvSpPr>
                      <a:spLocks/>
                    </p:cNvSpPr>
                    <p:nvPr/>
                  </p:nvSpPr>
                  <p:spPr bwMode="auto">
                    <a:xfrm>
                      <a:off x="2064" y="2256"/>
                      <a:ext cx="96" cy="288"/>
                    </a:xfrm>
                    <a:custGeom>
                      <a:avLst/>
                      <a:gdLst>
                        <a:gd name="T0" fmla="*/ 0 w 21600"/>
                        <a:gd name="T1" fmla="*/ 0 h 21600"/>
                        <a:gd name="T2" fmla="*/ 0 w 21600"/>
                        <a:gd name="T3" fmla="*/ 0 h 21600"/>
                        <a:gd name="T4" fmla="*/ 0 w 21600"/>
                        <a:gd name="T5" fmla="*/ 0 h 21600"/>
                        <a:gd name="T6" fmla="*/ 0 60000 65536"/>
                        <a:gd name="T7" fmla="*/ 0 60000 65536"/>
                        <a:gd name="T8" fmla="*/ 0 60000 65536"/>
                        <a:gd name="T9" fmla="*/ 0 w 21600"/>
                        <a:gd name="T10" fmla="*/ 0 h 21600"/>
                        <a:gd name="T11" fmla="*/ 21600 w 21600"/>
                        <a:gd name="T12" fmla="*/ 21600 h 21600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lnTo>
                            <a:pt x="-1" y="0"/>
                          </a:lnTo>
                          <a:close/>
                        </a:path>
                      </a:pathLst>
                    </a:custGeom>
                    <a:noFill/>
                    <a:ln w="12700">
                      <a:solidFill>
                        <a:srgbClr val="FFCC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712" name="Arc 36"/>
                    <p:cNvSpPr>
                      <a:spLocks/>
                    </p:cNvSpPr>
                    <p:nvPr/>
                  </p:nvSpPr>
                  <p:spPr bwMode="auto">
                    <a:xfrm flipV="1">
                      <a:off x="2064" y="2544"/>
                      <a:ext cx="96" cy="288"/>
                    </a:xfrm>
                    <a:custGeom>
                      <a:avLst/>
                      <a:gdLst>
                        <a:gd name="T0" fmla="*/ 0 w 21600"/>
                        <a:gd name="T1" fmla="*/ 0 h 21600"/>
                        <a:gd name="T2" fmla="*/ 0 w 21600"/>
                        <a:gd name="T3" fmla="*/ 0 h 21600"/>
                        <a:gd name="T4" fmla="*/ 0 w 21600"/>
                        <a:gd name="T5" fmla="*/ 0 h 21600"/>
                        <a:gd name="T6" fmla="*/ 0 60000 65536"/>
                        <a:gd name="T7" fmla="*/ 0 60000 65536"/>
                        <a:gd name="T8" fmla="*/ 0 60000 65536"/>
                        <a:gd name="T9" fmla="*/ 0 w 21600"/>
                        <a:gd name="T10" fmla="*/ 0 h 21600"/>
                        <a:gd name="T11" fmla="*/ 21600 w 21600"/>
                        <a:gd name="T12" fmla="*/ 21600 h 21600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lnTo>
                            <a:pt x="-1" y="0"/>
                          </a:lnTo>
                          <a:close/>
                        </a:path>
                      </a:pathLst>
                    </a:custGeom>
                    <a:noFill/>
                    <a:ln w="12700">
                      <a:solidFill>
                        <a:srgbClr val="FFCC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7697" name="Group 37"/>
                  <p:cNvGrpSpPr>
                    <a:grpSpLocks/>
                  </p:cNvGrpSpPr>
                  <p:nvPr/>
                </p:nvGrpSpPr>
                <p:grpSpPr bwMode="auto">
                  <a:xfrm flipH="1">
                    <a:off x="1870" y="2558"/>
                    <a:ext cx="63" cy="356"/>
                    <a:chOff x="2064" y="2256"/>
                    <a:chExt cx="96" cy="576"/>
                  </a:xfrm>
                </p:grpSpPr>
                <p:sp>
                  <p:nvSpPr>
                    <p:cNvPr id="27709" name="Arc 38"/>
                    <p:cNvSpPr>
                      <a:spLocks/>
                    </p:cNvSpPr>
                    <p:nvPr/>
                  </p:nvSpPr>
                  <p:spPr bwMode="auto">
                    <a:xfrm>
                      <a:off x="2064" y="2256"/>
                      <a:ext cx="96" cy="288"/>
                    </a:xfrm>
                    <a:custGeom>
                      <a:avLst/>
                      <a:gdLst>
                        <a:gd name="T0" fmla="*/ 0 w 21600"/>
                        <a:gd name="T1" fmla="*/ 0 h 21600"/>
                        <a:gd name="T2" fmla="*/ 0 w 21600"/>
                        <a:gd name="T3" fmla="*/ 0 h 21600"/>
                        <a:gd name="T4" fmla="*/ 0 w 21600"/>
                        <a:gd name="T5" fmla="*/ 0 h 21600"/>
                        <a:gd name="T6" fmla="*/ 0 60000 65536"/>
                        <a:gd name="T7" fmla="*/ 0 60000 65536"/>
                        <a:gd name="T8" fmla="*/ 0 60000 65536"/>
                        <a:gd name="T9" fmla="*/ 0 w 21600"/>
                        <a:gd name="T10" fmla="*/ 0 h 21600"/>
                        <a:gd name="T11" fmla="*/ 21600 w 21600"/>
                        <a:gd name="T12" fmla="*/ 21600 h 21600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lnTo>
                            <a:pt x="-1" y="0"/>
                          </a:lnTo>
                          <a:close/>
                        </a:path>
                      </a:pathLst>
                    </a:custGeom>
                    <a:noFill/>
                    <a:ln w="12700">
                      <a:solidFill>
                        <a:srgbClr val="FFCC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710" name="Arc 39"/>
                    <p:cNvSpPr>
                      <a:spLocks/>
                    </p:cNvSpPr>
                    <p:nvPr/>
                  </p:nvSpPr>
                  <p:spPr bwMode="auto">
                    <a:xfrm flipV="1">
                      <a:off x="2064" y="2544"/>
                      <a:ext cx="96" cy="288"/>
                    </a:xfrm>
                    <a:custGeom>
                      <a:avLst/>
                      <a:gdLst>
                        <a:gd name="T0" fmla="*/ 0 w 21600"/>
                        <a:gd name="T1" fmla="*/ 0 h 21600"/>
                        <a:gd name="T2" fmla="*/ 0 w 21600"/>
                        <a:gd name="T3" fmla="*/ 0 h 21600"/>
                        <a:gd name="T4" fmla="*/ 0 w 21600"/>
                        <a:gd name="T5" fmla="*/ 0 h 21600"/>
                        <a:gd name="T6" fmla="*/ 0 60000 65536"/>
                        <a:gd name="T7" fmla="*/ 0 60000 65536"/>
                        <a:gd name="T8" fmla="*/ 0 60000 65536"/>
                        <a:gd name="T9" fmla="*/ 0 w 21600"/>
                        <a:gd name="T10" fmla="*/ 0 h 21600"/>
                        <a:gd name="T11" fmla="*/ 21600 w 21600"/>
                        <a:gd name="T12" fmla="*/ 21600 h 21600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lnTo>
                            <a:pt x="-1" y="0"/>
                          </a:lnTo>
                          <a:close/>
                        </a:path>
                      </a:pathLst>
                    </a:custGeom>
                    <a:noFill/>
                    <a:ln w="12700">
                      <a:solidFill>
                        <a:srgbClr val="FFCC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7698" name="Group 40"/>
                  <p:cNvGrpSpPr>
                    <a:grpSpLocks/>
                  </p:cNvGrpSpPr>
                  <p:nvPr/>
                </p:nvGrpSpPr>
                <p:grpSpPr bwMode="auto">
                  <a:xfrm flipH="1">
                    <a:off x="2027" y="2558"/>
                    <a:ext cx="62" cy="356"/>
                    <a:chOff x="2064" y="2256"/>
                    <a:chExt cx="96" cy="576"/>
                  </a:xfrm>
                </p:grpSpPr>
                <p:sp>
                  <p:nvSpPr>
                    <p:cNvPr id="27707" name="Arc 41"/>
                    <p:cNvSpPr>
                      <a:spLocks/>
                    </p:cNvSpPr>
                    <p:nvPr/>
                  </p:nvSpPr>
                  <p:spPr bwMode="auto">
                    <a:xfrm>
                      <a:off x="2064" y="2256"/>
                      <a:ext cx="96" cy="288"/>
                    </a:xfrm>
                    <a:custGeom>
                      <a:avLst/>
                      <a:gdLst>
                        <a:gd name="T0" fmla="*/ 0 w 21600"/>
                        <a:gd name="T1" fmla="*/ 0 h 21600"/>
                        <a:gd name="T2" fmla="*/ 0 w 21600"/>
                        <a:gd name="T3" fmla="*/ 0 h 21600"/>
                        <a:gd name="T4" fmla="*/ 0 w 21600"/>
                        <a:gd name="T5" fmla="*/ 0 h 21600"/>
                        <a:gd name="T6" fmla="*/ 0 60000 65536"/>
                        <a:gd name="T7" fmla="*/ 0 60000 65536"/>
                        <a:gd name="T8" fmla="*/ 0 60000 65536"/>
                        <a:gd name="T9" fmla="*/ 0 w 21600"/>
                        <a:gd name="T10" fmla="*/ 0 h 21600"/>
                        <a:gd name="T11" fmla="*/ 21600 w 21600"/>
                        <a:gd name="T12" fmla="*/ 21600 h 21600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lnTo>
                            <a:pt x="-1" y="0"/>
                          </a:lnTo>
                          <a:close/>
                        </a:path>
                      </a:pathLst>
                    </a:custGeom>
                    <a:noFill/>
                    <a:ln w="12700">
                      <a:solidFill>
                        <a:srgbClr val="FFCC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708" name="Arc 42"/>
                    <p:cNvSpPr>
                      <a:spLocks/>
                    </p:cNvSpPr>
                    <p:nvPr/>
                  </p:nvSpPr>
                  <p:spPr bwMode="auto">
                    <a:xfrm flipV="1">
                      <a:off x="2064" y="2544"/>
                      <a:ext cx="96" cy="288"/>
                    </a:xfrm>
                    <a:custGeom>
                      <a:avLst/>
                      <a:gdLst>
                        <a:gd name="T0" fmla="*/ 0 w 21600"/>
                        <a:gd name="T1" fmla="*/ 0 h 21600"/>
                        <a:gd name="T2" fmla="*/ 0 w 21600"/>
                        <a:gd name="T3" fmla="*/ 0 h 21600"/>
                        <a:gd name="T4" fmla="*/ 0 w 21600"/>
                        <a:gd name="T5" fmla="*/ 0 h 21600"/>
                        <a:gd name="T6" fmla="*/ 0 60000 65536"/>
                        <a:gd name="T7" fmla="*/ 0 60000 65536"/>
                        <a:gd name="T8" fmla="*/ 0 60000 65536"/>
                        <a:gd name="T9" fmla="*/ 0 w 21600"/>
                        <a:gd name="T10" fmla="*/ 0 h 21600"/>
                        <a:gd name="T11" fmla="*/ 21600 w 21600"/>
                        <a:gd name="T12" fmla="*/ 21600 h 21600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lnTo>
                            <a:pt x="-1" y="0"/>
                          </a:lnTo>
                          <a:close/>
                        </a:path>
                      </a:pathLst>
                    </a:custGeom>
                    <a:noFill/>
                    <a:ln w="12700">
                      <a:solidFill>
                        <a:srgbClr val="FFCC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7699" name="Group 43"/>
                  <p:cNvGrpSpPr>
                    <a:grpSpLocks/>
                  </p:cNvGrpSpPr>
                  <p:nvPr/>
                </p:nvGrpSpPr>
                <p:grpSpPr bwMode="auto">
                  <a:xfrm flipH="1">
                    <a:off x="1995" y="2558"/>
                    <a:ext cx="63" cy="356"/>
                    <a:chOff x="2064" y="2256"/>
                    <a:chExt cx="96" cy="576"/>
                  </a:xfrm>
                </p:grpSpPr>
                <p:sp>
                  <p:nvSpPr>
                    <p:cNvPr id="27705" name="Arc 44"/>
                    <p:cNvSpPr>
                      <a:spLocks/>
                    </p:cNvSpPr>
                    <p:nvPr/>
                  </p:nvSpPr>
                  <p:spPr bwMode="auto">
                    <a:xfrm>
                      <a:off x="2064" y="2256"/>
                      <a:ext cx="96" cy="288"/>
                    </a:xfrm>
                    <a:custGeom>
                      <a:avLst/>
                      <a:gdLst>
                        <a:gd name="T0" fmla="*/ 0 w 21600"/>
                        <a:gd name="T1" fmla="*/ 0 h 21600"/>
                        <a:gd name="T2" fmla="*/ 0 w 21600"/>
                        <a:gd name="T3" fmla="*/ 0 h 21600"/>
                        <a:gd name="T4" fmla="*/ 0 w 21600"/>
                        <a:gd name="T5" fmla="*/ 0 h 21600"/>
                        <a:gd name="T6" fmla="*/ 0 60000 65536"/>
                        <a:gd name="T7" fmla="*/ 0 60000 65536"/>
                        <a:gd name="T8" fmla="*/ 0 60000 65536"/>
                        <a:gd name="T9" fmla="*/ 0 w 21600"/>
                        <a:gd name="T10" fmla="*/ 0 h 21600"/>
                        <a:gd name="T11" fmla="*/ 21600 w 21600"/>
                        <a:gd name="T12" fmla="*/ 21600 h 21600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lnTo>
                            <a:pt x="-1" y="0"/>
                          </a:lnTo>
                          <a:close/>
                        </a:path>
                      </a:pathLst>
                    </a:custGeom>
                    <a:noFill/>
                    <a:ln w="12700">
                      <a:solidFill>
                        <a:srgbClr val="FFCC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706" name="Arc 45"/>
                    <p:cNvSpPr>
                      <a:spLocks/>
                    </p:cNvSpPr>
                    <p:nvPr/>
                  </p:nvSpPr>
                  <p:spPr bwMode="auto">
                    <a:xfrm flipV="1">
                      <a:off x="2064" y="2544"/>
                      <a:ext cx="96" cy="288"/>
                    </a:xfrm>
                    <a:custGeom>
                      <a:avLst/>
                      <a:gdLst>
                        <a:gd name="T0" fmla="*/ 0 w 21600"/>
                        <a:gd name="T1" fmla="*/ 0 h 21600"/>
                        <a:gd name="T2" fmla="*/ 0 w 21600"/>
                        <a:gd name="T3" fmla="*/ 0 h 21600"/>
                        <a:gd name="T4" fmla="*/ 0 w 21600"/>
                        <a:gd name="T5" fmla="*/ 0 h 21600"/>
                        <a:gd name="T6" fmla="*/ 0 60000 65536"/>
                        <a:gd name="T7" fmla="*/ 0 60000 65536"/>
                        <a:gd name="T8" fmla="*/ 0 60000 65536"/>
                        <a:gd name="T9" fmla="*/ 0 w 21600"/>
                        <a:gd name="T10" fmla="*/ 0 h 21600"/>
                        <a:gd name="T11" fmla="*/ 21600 w 21600"/>
                        <a:gd name="T12" fmla="*/ 21600 h 21600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lnTo>
                            <a:pt x="-1" y="0"/>
                          </a:lnTo>
                          <a:close/>
                        </a:path>
                      </a:pathLst>
                    </a:custGeom>
                    <a:noFill/>
                    <a:ln w="12700">
                      <a:solidFill>
                        <a:srgbClr val="FFCC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27700" name="Rectangle 132"/>
                  <p:cNvSpPr>
                    <a:spLocks noChangeArrowheads="1"/>
                  </p:cNvSpPr>
                  <p:nvPr/>
                </p:nvSpPr>
                <p:spPr bwMode="auto">
                  <a:xfrm>
                    <a:off x="1732" y="2320"/>
                    <a:ext cx="284" cy="208"/>
                  </a:xfrm>
                  <a:prstGeom prst="rect">
                    <a:avLst/>
                  </a:prstGeom>
                  <a:solidFill>
                    <a:srgbClr val="FF33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rgbClr val="FFCC00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rgbClr val="FFCC00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rgbClr val="FFCC00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rgbClr val="FFCC00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rgbClr val="FFCC00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rgbClr val="FFCC00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rgbClr val="FFCC00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rgbClr val="FFCC00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rgbClr val="FFCC00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7701" name="Rectangle 133"/>
                  <p:cNvSpPr>
                    <a:spLocks noChangeArrowheads="1"/>
                  </p:cNvSpPr>
                  <p:nvPr/>
                </p:nvSpPr>
                <p:spPr bwMode="auto">
                  <a:xfrm>
                    <a:off x="1732" y="2944"/>
                    <a:ext cx="284" cy="208"/>
                  </a:xfrm>
                  <a:prstGeom prst="rect">
                    <a:avLst/>
                  </a:prstGeom>
                  <a:solidFill>
                    <a:srgbClr val="FF33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rgbClr val="FFCC00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rgbClr val="FFCC00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rgbClr val="FFCC00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rgbClr val="FFCC00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rgbClr val="FFCC00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rgbClr val="FFCC00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rgbClr val="FFCC00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rgbClr val="FFCC00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rgbClr val="FFCC00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7702" name="Rectangle 134"/>
                  <p:cNvSpPr>
                    <a:spLocks noChangeArrowheads="1"/>
                  </p:cNvSpPr>
                  <p:nvPr/>
                </p:nvSpPr>
                <p:spPr bwMode="auto">
                  <a:xfrm>
                    <a:off x="1200" y="2320"/>
                    <a:ext cx="376" cy="832"/>
                  </a:xfrm>
                  <a:prstGeom prst="rect">
                    <a:avLst/>
                  </a:prstGeom>
                  <a:solidFill>
                    <a:srgbClr val="FF33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rgbClr val="FFCC00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rgbClr val="FFCC00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rgbClr val="FFCC00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rgbClr val="FFCC00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rgbClr val="FFCC00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rgbClr val="FFCC00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rgbClr val="FFCC00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rgbClr val="FFCC00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rgbClr val="FFCC00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7703" name="Rectangle 136"/>
                  <p:cNvSpPr>
                    <a:spLocks noChangeArrowheads="1"/>
                  </p:cNvSpPr>
                  <p:nvPr/>
                </p:nvSpPr>
                <p:spPr bwMode="auto">
                  <a:xfrm>
                    <a:off x="1200" y="2112"/>
                    <a:ext cx="816" cy="208"/>
                  </a:xfrm>
                  <a:prstGeom prst="rect">
                    <a:avLst/>
                  </a:prstGeom>
                  <a:solidFill>
                    <a:srgbClr val="FF33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rgbClr val="FFCC00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rgbClr val="FFCC00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rgbClr val="FFCC00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rgbClr val="FFCC00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rgbClr val="FFCC00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rgbClr val="FFCC00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rgbClr val="FFCC00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rgbClr val="FFCC00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rgbClr val="FFCC00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7704" name="Rectangle 137"/>
                  <p:cNvSpPr>
                    <a:spLocks noChangeArrowheads="1"/>
                  </p:cNvSpPr>
                  <p:nvPr/>
                </p:nvSpPr>
                <p:spPr bwMode="auto">
                  <a:xfrm>
                    <a:off x="1200" y="3152"/>
                    <a:ext cx="816" cy="208"/>
                  </a:xfrm>
                  <a:prstGeom prst="rect">
                    <a:avLst/>
                  </a:prstGeom>
                  <a:solidFill>
                    <a:srgbClr val="FF33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rgbClr val="FFCC00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rgbClr val="FFCC00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rgbClr val="FFCC00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rgbClr val="FFCC00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rgbClr val="FFCC00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rgbClr val="FFCC00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rgbClr val="FFCC00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rgbClr val="FFCC00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rgbClr val="FFCC00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>
                      <a:solidFill>
                        <a:schemeClr val="tx1"/>
                      </a:solidFill>
                    </a:endParaRPr>
                  </a:p>
                </p:txBody>
              </p:sp>
            </p:grpSp>
            <p:sp>
              <p:nvSpPr>
                <p:cNvPr id="27677" name="Line 141"/>
                <p:cNvSpPr>
                  <a:spLocks noChangeShapeType="1"/>
                </p:cNvSpPr>
                <p:nvPr/>
              </p:nvSpPr>
              <p:spPr bwMode="auto">
                <a:xfrm flipV="1">
                  <a:off x="2112" y="1152"/>
                  <a:ext cx="960" cy="1392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678" name="Line 142"/>
                <p:cNvSpPr>
                  <a:spLocks noChangeShapeType="1"/>
                </p:cNvSpPr>
                <p:nvPr/>
              </p:nvSpPr>
              <p:spPr bwMode="auto">
                <a:xfrm>
                  <a:off x="2112" y="2928"/>
                  <a:ext cx="960" cy="1392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679" name="AutoShape 143"/>
                <p:cNvSpPr>
                  <a:spLocks noChangeArrowheads="1"/>
                </p:cNvSpPr>
                <p:nvPr/>
              </p:nvSpPr>
              <p:spPr bwMode="auto">
                <a:xfrm>
                  <a:off x="2016" y="1008"/>
                  <a:ext cx="1056" cy="1104"/>
                </a:xfrm>
                <a:prstGeom prst="parallelogram">
                  <a:avLst>
                    <a:gd name="adj" fmla="val 91458"/>
                  </a:avLst>
                </a:prstGeom>
                <a:solidFill>
                  <a:srgbClr val="FF33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rgbClr val="FFCC00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rgbClr val="FFCC00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rgbClr val="FFCC00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7680" name="AutoShape 144"/>
                <p:cNvSpPr>
                  <a:spLocks noChangeArrowheads="1"/>
                </p:cNvSpPr>
                <p:nvPr/>
              </p:nvSpPr>
              <p:spPr bwMode="auto">
                <a:xfrm flipV="1">
                  <a:off x="2016" y="3360"/>
                  <a:ext cx="1056" cy="1104"/>
                </a:xfrm>
                <a:prstGeom prst="parallelogram">
                  <a:avLst>
                    <a:gd name="adj" fmla="val 91458"/>
                  </a:avLst>
                </a:prstGeom>
                <a:solidFill>
                  <a:srgbClr val="FF33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rgbClr val="FFCC00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rgbClr val="FFCC00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rgbClr val="FFCC00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7681" name="Rectangle 145"/>
                <p:cNvSpPr>
                  <a:spLocks noChangeArrowheads="1"/>
                </p:cNvSpPr>
                <p:nvPr/>
              </p:nvSpPr>
              <p:spPr bwMode="auto">
                <a:xfrm>
                  <a:off x="2016" y="2112"/>
                  <a:ext cx="96" cy="96"/>
                </a:xfrm>
                <a:prstGeom prst="rect">
                  <a:avLst/>
                </a:prstGeom>
                <a:solidFill>
                  <a:srgbClr val="FF33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rgbClr val="FFCC00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rgbClr val="FFCC00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rgbClr val="FFCC00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7682" name="Rectangle 146"/>
                <p:cNvSpPr>
                  <a:spLocks noChangeArrowheads="1"/>
                </p:cNvSpPr>
                <p:nvPr/>
              </p:nvSpPr>
              <p:spPr bwMode="auto">
                <a:xfrm>
                  <a:off x="2016" y="3264"/>
                  <a:ext cx="96" cy="96"/>
                </a:xfrm>
                <a:prstGeom prst="rect">
                  <a:avLst/>
                </a:prstGeom>
                <a:solidFill>
                  <a:srgbClr val="FF33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rgbClr val="FFCC00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rgbClr val="FFCC00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rgbClr val="FFCC00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7683" name="AutoShape 147"/>
                <p:cNvSpPr>
                  <a:spLocks noChangeArrowheads="1"/>
                </p:cNvSpPr>
                <p:nvPr/>
              </p:nvSpPr>
              <p:spPr bwMode="auto">
                <a:xfrm rot="5400000">
                  <a:off x="1920" y="2664"/>
                  <a:ext cx="384" cy="144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600"/>
                    <a:gd name="T13" fmla="*/ 0 h 21600"/>
                    <a:gd name="T14" fmla="*/ 21600 w 21600"/>
                    <a:gd name="T15" fmla="*/ 7650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1912" y="10800"/>
                      </a:moveTo>
                      <a:cubicBezTo>
                        <a:pt x="1912" y="5891"/>
                        <a:pt x="5891" y="1912"/>
                        <a:pt x="10800" y="1912"/>
                      </a:cubicBezTo>
                      <a:cubicBezTo>
                        <a:pt x="15708" y="1911"/>
                        <a:pt x="19687" y="5891"/>
                        <a:pt x="19688" y="10799"/>
                      </a:cubicBezTo>
                      <a:lnTo>
                        <a:pt x="21600" y="10800"/>
                      </a:lnTo>
                      <a:cubicBezTo>
                        <a:pt x="21600" y="4835"/>
                        <a:pt x="16764" y="0"/>
                        <a:pt x="10800" y="0"/>
                      </a:cubicBezTo>
                      <a:cubicBezTo>
                        <a:pt x="4835" y="0"/>
                        <a:pt x="0" y="4835"/>
                        <a:pt x="0" y="10800"/>
                      </a:cubicBezTo>
                      <a:lnTo>
                        <a:pt x="1912" y="108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684" name="Line 148"/>
                <p:cNvSpPr>
                  <a:spLocks noChangeShapeType="1"/>
                </p:cNvSpPr>
                <p:nvPr/>
              </p:nvSpPr>
              <p:spPr bwMode="auto">
                <a:xfrm flipV="1">
                  <a:off x="2106" y="2208"/>
                  <a:ext cx="0" cy="336"/>
                </a:xfrm>
                <a:prstGeom prst="line">
                  <a:avLst/>
                </a:prstGeom>
                <a:noFill/>
                <a:ln w="38100" cmpd="dbl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685" name="Line 149"/>
                <p:cNvSpPr>
                  <a:spLocks noChangeShapeType="1"/>
                </p:cNvSpPr>
                <p:nvPr/>
              </p:nvSpPr>
              <p:spPr bwMode="auto">
                <a:xfrm flipV="1">
                  <a:off x="2106" y="2928"/>
                  <a:ext cx="0" cy="336"/>
                </a:xfrm>
                <a:prstGeom prst="line">
                  <a:avLst/>
                </a:prstGeom>
                <a:noFill/>
                <a:ln w="38100" cmpd="dbl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686" name="Line 150"/>
                <p:cNvSpPr>
                  <a:spLocks noChangeShapeType="1"/>
                </p:cNvSpPr>
                <p:nvPr/>
              </p:nvSpPr>
              <p:spPr bwMode="auto">
                <a:xfrm flipV="1">
                  <a:off x="3072" y="4320"/>
                  <a:ext cx="0" cy="144"/>
                </a:xfrm>
                <a:prstGeom prst="line">
                  <a:avLst/>
                </a:prstGeom>
                <a:noFill/>
                <a:ln w="38100" cmpd="dbl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687" name="Line 151"/>
                <p:cNvSpPr>
                  <a:spLocks noChangeShapeType="1"/>
                </p:cNvSpPr>
                <p:nvPr/>
              </p:nvSpPr>
              <p:spPr bwMode="auto">
                <a:xfrm flipV="1">
                  <a:off x="3072" y="1008"/>
                  <a:ext cx="0" cy="144"/>
                </a:xfrm>
                <a:prstGeom prst="line">
                  <a:avLst/>
                </a:prstGeom>
                <a:noFill/>
                <a:ln w="38100" cmpd="dbl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7675" name="Freeform 154"/>
              <p:cNvSpPr>
                <a:spLocks/>
              </p:cNvSpPr>
              <p:nvPr/>
            </p:nvSpPr>
            <p:spPr bwMode="auto">
              <a:xfrm>
                <a:off x="1700" y="2592"/>
                <a:ext cx="587" cy="716"/>
              </a:xfrm>
              <a:custGeom>
                <a:avLst/>
                <a:gdLst>
                  <a:gd name="T0" fmla="*/ 0 w 587"/>
                  <a:gd name="T1" fmla="*/ 536 h 716"/>
                  <a:gd name="T2" fmla="*/ 446 w 587"/>
                  <a:gd name="T3" fmla="*/ 712 h 716"/>
                  <a:gd name="T4" fmla="*/ 581 w 587"/>
                  <a:gd name="T5" fmla="*/ 559 h 716"/>
                  <a:gd name="T6" fmla="*/ 485 w 587"/>
                  <a:gd name="T7" fmla="*/ 232 h 716"/>
                  <a:gd name="T8" fmla="*/ 502 w 587"/>
                  <a:gd name="T9" fmla="*/ 0 h 7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87"/>
                  <a:gd name="T16" fmla="*/ 0 h 716"/>
                  <a:gd name="T17" fmla="*/ 587 w 587"/>
                  <a:gd name="T18" fmla="*/ 716 h 7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87" h="716">
                    <a:moveTo>
                      <a:pt x="0" y="536"/>
                    </a:moveTo>
                    <a:cubicBezTo>
                      <a:pt x="74" y="566"/>
                      <a:pt x="349" y="708"/>
                      <a:pt x="446" y="712"/>
                    </a:cubicBezTo>
                    <a:cubicBezTo>
                      <a:pt x="543" y="716"/>
                      <a:pt x="575" y="639"/>
                      <a:pt x="581" y="559"/>
                    </a:cubicBezTo>
                    <a:cubicBezTo>
                      <a:pt x="587" y="479"/>
                      <a:pt x="498" y="325"/>
                      <a:pt x="485" y="232"/>
                    </a:cubicBezTo>
                    <a:cubicBezTo>
                      <a:pt x="472" y="139"/>
                      <a:pt x="498" y="48"/>
                      <a:pt x="502" y="0"/>
                    </a:cubicBezTo>
                  </a:path>
                </a:pathLst>
              </a:custGeom>
              <a:noFill/>
              <a:ln w="19050" cmpd="sng">
                <a:solidFill>
                  <a:srgbClr val="FFC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7668" name="Text Box 156"/>
            <p:cNvSpPr txBox="1">
              <a:spLocks noChangeArrowheads="1"/>
            </p:cNvSpPr>
            <p:nvPr/>
          </p:nvSpPr>
          <p:spPr bwMode="auto">
            <a:xfrm>
              <a:off x="3360" y="1680"/>
              <a:ext cx="57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rgbClr val="FFCC00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rgbClr val="FFCC00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rgbClr val="FFCC00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FFCC00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/>
                <a:t>Cone</a:t>
              </a:r>
            </a:p>
          </p:txBody>
        </p:sp>
        <p:sp>
          <p:nvSpPr>
            <p:cNvPr id="27669" name="Text Box 157"/>
            <p:cNvSpPr txBox="1">
              <a:spLocks noChangeArrowheads="1"/>
            </p:cNvSpPr>
            <p:nvPr/>
          </p:nvSpPr>
          <p:spPr bwMode="auto">
            <a:xfrm>
              <a:off x="1056" y="1872"/>
              <a:ext cx="672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rgbClr val="FFCC00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rgbClr val="FFCC00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rgbClr val="FFCC00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FFCC00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/>
                <a:t>Magnet</a:t>
              </a:r>
            </a:p>
          </p:txBody>
        </p:sp>
        <p:sp>
          <p:nvSpPr>
            <p:cNvPr id="27670" name="Text Box 158"/>
            <p:cNvSpPr txBox="1">
              <a:spLocks noChangeArrowheads="1"/>
            </p:cNvSpPr>
            <p:nvPr/>
          </p:nvSpPr>
          <p:spPr bwMode="auto">
            <a:xfrm>
              <a:off x="1008" y="2592"/>
              <a:ext cx="912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rgbClr val="FFCC00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rgbClr val="FFCC00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rgbClr val="FFCC00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FFCC00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/>
                <a:t>Voice Coil</a:t>
              </a:r>
            </a:p>
          </p:txBody>
        </p:sp>
        <p:sp>
          <p:nvSpPr>
            <p:cNvPr id="27671" name="Line 159"/>
            <p:cNvSpPr>
              <a:spLocks noChangeShapeType="1"/>
            </p:cNvSpPr>
            <p:nvPr/>
          </p:nvSpPr>
          <p:spPr bwMode="auto">
            <a:xfrm flipV="1">
              <a:off x="1872" y="2496"/>
              <a:ext cx="672" cy="240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72" name="Text Box 160"/>
            <p:cNvSpPr txBox="1">
              <a:spLocks noChangeArrowheads="1"/>
            </p:cNvSpPr>
            <p:nvPr/>
          </p:nvSpPr>
          <p:spPr bwMode="auto">
            <a:xfrm>
              <a:off x="2304" y="1056"/>
              <a:ext cx="1152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rgbClr val="FFCC00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rgbClr val="FFCC00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rgbClr val="FFCC00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FFCC00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/>
                <a:t>Speaker Frame</a:t>
              </a:r>
            </a:p>
          </p:txBody>
        </p:sp>
      </p:grpSp>
      <p:sp>
        <p:nvSpPr>
          <p:cNvPr id="27653" name="Line 162"/>
          <p:cNvSpPr>
            <a:spLocks noChangeShapeType="1"/>
          </p:cNvSpPr>
          <p:nvPr/>
        </p:nvSpPr>
        <p:spPr bwMode="auto">
          <a:xfrm>
            <a:off x="2590800" y="3200400"/>
            <a:ext cx="1219200" cy="53340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7654" name="Group 176"/>
          <p:cNvGrpSpPr>
            <a:grpSpLocks/>
          </p:cNvGrpSpPr>
          <p:nvPr/>
        </p:nvGrpSpPr>
        <p:grpSpPr bwMode="auto">
          <a:xfrm rot="5400000">
            <a:off x="7254875" y="517525"/>
            <a:ext cx="1447800" cy="869950"/>
            <a:chOff x="4272" y="1880"/>
            <a:chExt cx="912" cy="548"/>
          </a:xfrm>
        </p:grpSpPr>
        <p:sp>
          <p:nvSpPr>
            <p:cNvPr id="27657" name="AutoShape 164"/>
            <p:cNvSpPr>
              <a:spLocks noChangeArrowheads="1"/>
            </p:cNvSpPr>
            <p:nvPr/>
          </p:nvSpPr>
          <p:spPr bwMode="auto">
            <a:xfrm>
              <a:off x="4536" y="2248"/>
              <a:ext cx="384" cy="180"/>
            </a:xfrm>
            <a:prstGeom prst="can">
              <a:avLst>
                <a:gd name="adj" fmla="val 47778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rgbClr val="FFCC00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rgbClr val="FFCC00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rgbClr val="FFCC00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FFCC00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27658" name="AutoShape 167"/>
            <p:cNvSpPr>
              <a:spLocks noChangeArrowheads="1"/>
            </p:cNvSpPr>
            <p:nvPr/>
          </p:nvSpPr>
          <p:spPr bwMode="auto">
            <a:xfrm>
              <a:off x="4578" y="2136"/>
              <a:ext cx="300" cy="180"/>
            </a:xfrm>
            <a:prstGeom prst="can">
              <a:avLst>
                <a:gd name="adj" fmla="val 40556"/>
              </a:avLst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rgbClr val="FFCC00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rgbClr val="FFCC00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rgbClr val="FFCC00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FFCC00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27659" name="AutoShape 166"/>
            <p:cNvSpPr>
              <a:spLocks noChangeArrowheads="1"/>
            </p:cNvSpPr>
            <p:nvPr/>
          </p:nvSpPr>
          <p:spPr bwMode="auto">
            <a:xfrm>
              <a:off x="4272" y="2016"/>
              <a:ext cx="912" cy="24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5495 w 21600"/>
                <a:gd name="T13" fmla="*/ 5490 h 21600"/>
                <a:gd name="T14" fmla="*/ 16105 w 21600"/>
                <a:gd name="T15" fmla="*/ 1611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7389" y="21600"/>
                  </a:lnTo>
                  <a:lnTo>
                    <a:pt x="14211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0" name="Oval 165"/>
            <p:cNvSpPr>
              <a:spLocks noChangeArrowheads="1"/>
            </p:cNvSpPr>
            <p:nvPr/>
          </p:nvSpPr>
          <p:spPr bwMode="auto">
            <a:xfrm>
              <a:off x="4272" y="1880"/>
              <a:ext cx="912" cy="240"/>
            </a:xfrm>
            <a:prstGeom prst="ellipse">
              <a:avLst/>
            </a:prstGeom>
            <a:solidFill>
              <a:schemeClr val="bg2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rgbClr val="FFCC00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rgbClr val="FFCC00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rgbClr val="FFCC00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FFCC00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grpSp>
          <p:nvGrpSpPr>
            <p:cNvPr id="27661" name="Group 172"/>
            <p:cNvGrpSpPr>
              <a:grpSpLocks/>
            </p:cNvGrpSpPr>
            <p:nvPr/>
          </p:nvGrpSpPr>
          <p:grpSpPr bwMode="auto">
            <a:xfrm>
              <a:off x="4577" y="2249"/>
              <a:ext cx="302" cy="48"/>
              <a:chOff x="4608" y="2976"/>
              <a:chExt cx="288" cy="62"/>
            </a:xfrm>
          </p:grpSpPr>
          <p:sp>
            <p:nvSpPr>
              <p:cNvPr id="27665" name="Arc 169"/>
              <p:cNvSpPr>
                <a:spLocks/>
              </p:cNvSpPr>
              <p:nvPr/>
            </p:nvSpPr>
            <p:spPr bwMode="auto">
              <a:xfrm flipV="1">
                <a:off x="4752" y="2976"/>
                <a:ext cx="144" cy="6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66" name="Arc 170"/>
              <p:cNvSpPr>
                <a:spLocks/>
              </p:cNvSpPr>
              <p:nvPr/>
            </p:nvSpPr>
            <p:spPr bwMode="auto">
              <a:xfrm flipH="1" flipV="1">
                <a:off x="4608" y="2976"/>
                <a:ext cx="144" cy="6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7662" name="Group 173"/>
            <p:cNvGrpSpPr>
              <a:grpSpLocks/>
            </p:cNvGrpSpPr>
            <p:nvPr/>
          </p:nvGrpSpPr>
          <p:grpSpPr bwMode="auto">
            <a:xfrm flipV="1">
              <a:off x="4577" y="2064"/>
              <a:ext cx="302" cy="48"/>
              <a:chOff x="4608" y="2976"/>
              <a:chExt cx="288" cy="62"/>
            </a:xfrm>
          </p:grpSpPr>
          <p:sp>
            <p:nvSpPr>
              <p:cNvPr id="27663" name="Arc 174"/>
              <p:cNvSpPr>
                <a:spLocks/>
              </p:cNvSpPr>
              <p:nvPr/>
            </p:nvSpPr>
            <p:spPr bwMode="auto">
              <a:xfrm flipV="1">
                <a:off x="4752" y="2976"/>
                <a:ext cx="144" cy="6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64" name="Arc 175"/>
              <p:cNvSpPr>
                <a:spLocks/>
              </p:cNvSpPr>
              <p:nvPr/>
            </p:nvSpPr>
            <p:spPr bwMode="auto">
              <a:xfrm flipH="1" flipV="1">
                <a:off x="4608" y="2976"/>
                <a:ext cx="144" cy="6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7655" name="Line 177"/>
          <p:cNvSpPr>
            <a:spLocks noChangeShapeType="1"/>
          </p:cNvSpPr>
          <p:nvPr/>
        </p:nvSpPr>
        <p:spPr bwMode="auto">
          <a:xfrm>
            <a:off x="5029200" y="3733800"/>
            <a:ext cx="6858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6" name="Text Box 178"/>
          <p:cNvSpPr txBox="1">
            <a:spLocks noChangeArrowheads="1"/>
          </p:cNvSpPr>
          <p:nvPr/>
        </p:nvSpPr>
        <p:spPr bwMode="auto">
          <a:xfrm>
            <a:off x="1828800" y="4876800"/>
            <a:ext cx="25908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Current through coil creates a magnetic force relative to the fixed magnet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BAE5A6B-C048-46BF-BD14-69F75611B839}" type="slidenum">
              <a:rPr lang="en-US" altLang="en-US" sz="1400" smtClean="0">
                <a:latin typeface="Perpetua Titling MT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26</a:t>
            </a:fld>
            <a:endParaRPr lang="en-US" altLang="en-US" sz="1400" smtClean="0">
              <a:latin typeface="Perpetua Titling MT" pitchFamily="18" charset="0"/>
            </a:endParaRPr>
          </a:p>
        </p:txBody>
      </p:sp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Mechanical Challenges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Large diameter diaphragm can produce more acoustic power, but has large mass and directional effects</a:t>
            </a:r>
          </a:p>
          <a:p>
            <a:pPr eaLnBrk="1" hangingPunct="1">
              <a:defRPr/>
            </a:pPr>
            <a:r>
              <a:rPr lang="en-US" smtClean="0"/>
              <a:t>Diaphragm displacement (in and out) controls sound intensity, but large displacement causes distortion</a:t>
            </a:r>
          </a:p>
          <a:p>
            <a:pPr eaLnBrk="1" hangingPunct="1">
              <a:defRPr/>
            </a:pPr>
            <a:r>
              <a:rPr lang="en-US" smtClean="0"/>
              <a:t>Result:  </a:t>
            </a:r>
            <a:r>
              <a:rPr lang="en-US" smtClean="0">
                <a:solidFill>
                  <a:schemeClr val="bg1"/>
                </a:solidFill>
              </a:rPr>
              <a:t>low frequencies</a:t>
            </a:r>
            <a:r>
              <a:rPr lang="en-US" smtClean="0"/>
              <a:t> </a:t>
            </a:r>
            <a:r>
              <a:rPr lang="en-US" smtClean="0">
                <a:solidFill>
                  <a:schemeClr val="bg1"/>
                </a:solidFill>
              </a:rPr>
              <a:t>require</a:t>
            </a:r>
            <a:r>
              <a:rPr lang="en-US" smtClean="0"/>
              <a:t> </a:t>
            </a:r>
            <a:r>
              <a:rPr lang="en-US" smtClean="0">
                <a:solidFill>
                  <a:schemeClr val="bg1"/>
                </a:solidFill>
              </a:rPr>
              <a:t>large diameter</a:t>
            </a:r>
            <a:r>
              <a:rPr lang="en-US" smtClean="0"/>
              <a:t> and </a:t>
            </a:r>
            <a:r>
              <a:rPr lang="en-US" smtClean="0">
                <a:solidFill>
                  <a:schemeClr val="bg1"/>
                </a:solidFill>
              </a:rPr>
              <a:t>large displacement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B91656B-969E-475E-8F45-56E8F397F1F1}" type="slidenum">
              <a:rPr lang="en-US" altLang="en-US" sz="1400" smtClean="0">
                <a:latin typeface="Perpetua Titling MT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27</a:t>
            </a:fld>
            <a:endParaRPr lang="en-US" altLang="en-US" sz="1400" smtClean="0">
              <a:latin typeface="Perpetua Titling MT" pitchFamily="18" charset="0"/>
            </a:endParaRPr>
          </a:p>
        </p:txBody>
      </p:sp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Unbaffled Driver</a:t>
            </a:r>
          </a:p>
        </p:txBody>
      </p:sp>
      <p:grpSp>
        <p:nvGrpSpPr>
          <p:cNvPr id="29700" name="Group 5"/>
          <p:cNvGrpSpPr>
            <a:grpSpLocks/>
          </p:cNvGrpSpPr>
          <p:nvPr/>
        </p:nvGrpSpPr>
        <p:grpSpPr bwMode="auto">
          <a:xfrm>
            <a:off x="3200400" y="1676400"/>
            <a:ext cx="2590800" cy="4191000"/>
            <a:chOff x="1200" y="864"/>
            <a:chExt cx="1872" cy="2880"/>
          </a:xfrm>
        </p:grpSpPr>
        <p:sp>
          <p:nvSpPr>
            <p:cNvPr id="29704" name="Freeform 6"/>
            <p:cNvSpPr>
              <a:spLocks/>
            </p:cNvSpPr>
            <p:nvPr/>
          </p:nvSpPr>
          <p:spPr bwMode="auto">
            <a:xfrm>
              <a:off x="1680" y="2547"/>
              <a:ext cx="584" cy="833"/>
            </a:xfrm>
            <a:custGeom>
              <a:avLst/>
              <a:gdLst>
                <a:gd name="T0" fmla="*/ 0 w 584"/>
                <a:gd name="T1" fmla="*/ 508 h 833"/>
                <a:gd name="T2" fmla="*/ 217 w 584"/>
                <a:gd name="T3" fmla="*/ 531 h 833"/>
                <a:gd name="T4" fmla="*/ 426 w 584"/>
                <a:gd name="T5" fmla="*/ 813 h 833"/>
                <a:gd name="T6" fmla="*/ 576 w 584"/>
                <a:gd name="T7" fmla="*/ 652 h 833"/>
                <a:gd name="T8" fmla="*/ 477 w 584"/>
                <a:gd name="T9" fmla="*/ 0 h 83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84"/>
                <a:gd name="T16" fmla="*/ 0 h 833"/>
                <a:gd name="T17" fmla="*/ 584 w 584"/>
                <a:gd name="T18" fmla="*/ 833 h 83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84" h="833">
                  <a:moveTo>
                    <a:pt x="0" y="508"/>
                  </a:moveTo>
                  <a:cubicBezTo>
                    <a:pt x="36" y="512"/>
                    <a:pt x="146" y="480"/>
                    <a:pt x="217" y="531"/>
                  </a:cubicBezTo>
                  <a:cubicBezTo>
                    <a:pt x="288" y="582"/>
                    <a:pt x="366" y="793"/>
                    <a:pt x="426" y="813"/>
                  </a:cubicBezTo>
                  <a:cubicBezTo>
                    <a:pt x="486" y="833"/>
                    <a:pt x="568" y="787"/>
                    <a:pt x="576" y="652"/>
                  </a:cubicBezTo>
                  <a:cubicBezTo>
                    <a:pt x="584" y="517"/>
                    <a:pt x="498" y="136"/>
                    <a:pt x="477" y="0"/>
                  </a:cubicBezTo>
                </a:path>
              </a:pathLst>
            </a:custGeom>
            <a:noFill/>
            <a:ln w="19050" cmpd="sng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9705" name="Group 7"/>
            <p:cNvGrpSpPr>
              <a:grpSpLocks/>
            </p:cNvGrpSpPr>
            <p:nvPr/>
          </p:nvGrpSpPr>
          <p:grpSpPr bwMode="auto">
            <a:xfrm>
              <a:off x="1200" y="864"/>
              <a:ext cx="1872" cy="2880"/>
              <a:chOff x="1200" y="1008"/>
              <a:chExt cx="1872" cy="3456"/>
            </a:xfrm>
          </p:grpSpPr>
          <p:grpSp>
            <p:nvGrpSpPr>
              <p:cNvPr id="29707" name="Group 8"/>
              <p:cNvGrpSpPr>
                <a:grpSpLocks/>
              </p:cNvGrpSpPr>
              <p:nvPr/>
            </p:nvGrpSpPr>
            <p:grpSpPr bwMode="auto">
              <a:xfrm>
                <a:off x="1200" y="2112"/>
                <a:ext cx="912" cy="1248"/>
                <a:chOff x="1200" y="2112"/>
                <a:chExt cx="912" cy="1248"/>
              </a:xfrm>
            </p:grpSpPr>
            <p:sp>
              <p:nvSpPr>
                <p:cNvPr id="29719" name="AutoShape 9"/>
                <p:cNvSpPr>
                  <a:spLocks noChangeArrowheads="1"/>
                </p:cNvSpPr>
                <p:nvPr/>
              </p:nvSpPr>
              <p:spPr bwMode="auto">
                <a:xfrm rot="5400000" flipH="1">
                  <a:off x="1610" y="2541"/>
                  <a:ext cx="279" cy="372"/>
                </a:xfrm>
                <a:prstGeom prst="can">
                  <a:avLst>
                    <a:gd name="adj" fmla="val 11747"/>
                  </a:avLst>
                </a:prstGeom>
                <a:solidFill>
                  <a:srgbClr val="FF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rgbClr val="FFCC00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rgbClr val="FFCC00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rgbClr val="FFCC00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9720" name="AutoShape 10"/>
                <p:cNvSpPr>
                  <a:spLocks noChangeArrowheads="1"/>
                </p:cNvSpPr>
                <p:nvPr/>
              </p:nvSpPr>
              <p:spPr bwMode="auto">
                <a:xfrm rot="5400000" flipH="1">
                  <a:off x="1760" y="2545"/>
                  <a:ext cx="327" cy="376"/>
                </a:xfrm>
                <a:prstGeom prst="can">
                  <a:avLst>
                    <a:gd name="adj" fmla="val 10130"/>
                  </a:avLst>
                </a:prstGeom>
                <a:noFill/>
                <a:ln w="1905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rgbClr val="FFCC00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rgbClr val="FFCC00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rgbClr val="FFCC00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chemeClr val="tx1"/>
                    </a:solidFill>
                  </a:endParaRPr>
                </a:p>
              </p:txBody>
            </p:sp>
            <p:grpSp>
              <p:nvGrpSpPr>
                <p:cNvPr id="29721" name="Group 11"/>
                <p:cNvGrpSpPr>
                  <a:grpSpLocks/>
                </p:cNvGrpSpPr>
                <p:nvPr/>
              </p:nvGrpSpPr>
              <p:grpSpPr bwMode="auto">
                <a:xfrm flipH="1">
                  <a:off x="1839" y="2558"/>
                  <a:ext cx="62" cy="356"/>
                  <a:chOff x="2064" y="2256"/>
                  <a:chExt cx="96" cy="576"/>
                </a:xfrm>
              </p:grpSpPr>
              <p:sp>
                <p:nvSpPr>
                  <p:cNvPr id="29754" name="Arc 12"/>
                  <p:cNvSpPr>
                    <a:spLocks/>
                  </p:cNvSpPr>
                  <p:nvPr/>
                </p:nvSpPr>
                <p:spPr bwMode="auto">
                  <a:xfrm>
                    <a:off x="2064" y="2256"/>
                    <a:ext cx="96" cy="288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lnTo>
                          <a:pt x="-1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FFCC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9755" name="Arc 13"/>
                  <p:cNvSpPr>
                    <a:spLocks/>
                  </p:cNvSpPr>
                  <p:nvPr/>
                </p:nvSpPr>
                <p:spPr bwMode="auto">
                  <a:xfrm flipV="1">
                    <a:off x="2064" y="2544"/>
                    <a:ext cx="96" cy="288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lnTo>
                          <a:pt x="-1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FFCC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9722" name="Group 14"/>
                <p:cNvGrpSpPr>
                  <a:grpSpLocks/>
                </p:cNvGrpSpPr>
                <p:nvPr/>
              </p:nvGrpSpPr>
              <p:grpSpPr bwMode="auto">
                <a:xfrm flipH="1">
                  <a:off x="1807" y="2558"/>
                  <a:ext cx="63" cy="356"/>
                  <a:chOff x="2064" y="2256"/>
                  <a:chExt cx="96" cy="576"/>
                </a:xfrm>
              </p:grpSpPr>
              <p:sp>
                <p:nvSpPr>
                  <p:cNvPr id="29752" name="Arc 15"/>
                  <p:cNvSpPr>
                    <a:spLocks/>
                  </p:cNvSpPr>
                  <p:nvPr/>
                </p:nvSpPr>
                <p:spPr bwMode="auto">
                  <a:xfrm>
                    <a:off x="2064" y="2256"/>
                    <a:ext cx="96" cy="288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lnTo>
                          <a:pt x="-1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FFCC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9753" name="Arc 16"/>
                  <p:cNvSpPr>
                    <a:spLocks/>
                  </p:cNvSpPr>
                  <p:nvPr/>
                </p:nvSpPr>
                <p:spPr bwMode="auto">
                  <a:xfrm flipV="1">
                    <a:off x="2064" y="2544"/>
                    <a:ext cx="96" cy="288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lnTo>
                          <a:pt x="-1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FFCC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9723" name="Group 17"/>
                <p:cNvGrpSpPr>
                  <a:grpSpLocks/>
                </p:cNvGrpSpPr>
                <p:nvPr/>
              </p:nvGrpSpPr>
              <p:grpSpPr bwMode="auto">
                <a:xfrm flipH="1">
                  <a:off x="1776" y="2558"/>
                  <a:ext cx="63" cy="356"/>
                  <a:chOff x="2064" y="2256"/>
                  <a:chExt cx="96" cy="576"/>
                </a:xfrm>
              </p:grpSpPr>
              <p:sp>
                <p:nvSpPr>
                  <p:cNvPr id="29750" name="Arc 18"/>
                  <p:cNvSpPr>
                    <a:spLocks/>
                  </p:cNvSpPr>
                  <p:nvPr/>
                </p:nvSpPr>
                <p:spPr bwMode="auto">
                  <a:xfrm>
                    <a:off x="2064" y="2256"/>
                    <a:ext cx="96" cy="288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lnTo>
                          <a:pt x="-1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FFCC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9751" name="Arc 19"/>
                  <p:cNvSpPr>
                    <a:spLocks/>
                  </p:cNvSpPr>
                  <p:nvPr/>
                </p:nvSpPr>
                <p:spPr bwMode="auto">
                  <a:xfrm flipV="1">
                    <a:off x="2064" y="2544"/>
                    <a:ext cx="96" cy="288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lnTo>
                          <a:pt x="-1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FFCC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9724" name="Group 20"/>
                <p:cNvGrpSpPr>
                  <a:grpSpLocks/>
                </p:cNvGrpSpPr>
                <p:nvPr/>
              </p:nvGrpSpPr>
              <p:grpSpPr bwMode="auto">
                <a:xfrm flipH="1">
                  <a:off x="1745" y="2558"/>
                  <a:ext cx="62" cy="356"/>
                  <a:chOff x="2064" y="2256"/>
                  <a:chExt cx="96" cy="576"/>
                </a:xfrm>
              </p:grpSpPr>
              <p:sp>
                <p:nvSpPr>
                  <p:cNvPr id="29748" name="Arc 21"/>
                  <p:cNvSpPr>
                    <a:spLocks/>
                  </p:cNvSpPr>
                  <p:nvPr/>
                </p:nvSpPr>
                <p:spPr bwMode="auto">
                  <a:xfrm>
                    <a:off x="2064" y="2256"/>
                    <a:ext cx="96" cy="288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lnTo>
                          <a:pt x="-1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FFCC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9749" name="Arc 22"/>
                  <p:cNvSpPr>
                    <a:spLocks/>
                  </p:cNvSpPr>
                  <p:nvPr/>
                </p:nvSpPr>
                <p:spPr bwMode="auto">
                  <a:xfrm flipV="1">
                    <a:off x="2064" y="2544"/>
                    <a:ext cx="96" cy="288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lnTo>
                          <a:pt x="-1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FFCC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9725" name="Group 23"/>
                <p:cNvGrpSpPr>
                  <a:grpSpLocks/>
                </p:cNvGrpSpPr>
                <p:nvPr/>
              </p:nvGrpSpPr>
              <p:grpSpPr bwMode="auto">
                <a:xfrm flipH="1">
                  <a:off x="1964" y="2558"/>
                  <a:ext cx="63" cy="356"/>
                  <a:chOff x="2064" y="2256"/>
                  <a:chExt cx="96" cy="576"/>
                </a:xfrm>
              </p:grpSpPr>
              <p:sp>
                <p:nvSpPr>
                  <p:cNvPr id="29746" name="Arc 24"/>
                  <p:cNvSpPr>
                    <a:spLocks/>
                  </p:cNvSpPr>
                  <p:nvPr/>
                </p:nvSpPr>
                <p:spPr bwMode="auto">
                  <a:xfrm>
                    <a:off x="2064" y="2256"/>
                    <a:ext cx="96" cy="288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lnTo>
                          <a:pt x="-1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FFCC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9747" name="Arc 25"/>
                  <p:cNvSpPr>
                    <a:spLocks/>
                  </p:cNvSpPr>
                  <p:nvPr/>
                </p:nvSpPr>
                <p:spPr bwMode="auto">
                  <a:xfrm flipV="1">
                    <a:off x="2064" y="2544"/>
                    <a:ext cx="96" cy="288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lnTo>
                          <a:pt x="-1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FFCC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9726" name="Group 26"/>
                <p:cNvGrpSpPr>
                  <a:grpSpLocks/>
                </p:cNvGrpSpPr>
                <p:nvPr/>
              </p:nvGrpSpPr>
              <p:grpSpPr bwMode="auto">
                <a:xfrm flipH="1">
                  <a:off x="1933" y="2558"/>
                  <a:ext cx="62" cy="356"/>
                  <a:chOff x="2064" y="2256"/>
                  <a:chExt cx="96" cy="576"/>
                </a:xfrm>
              </p:grpSpPr>
              <p:sp>
                <p:nvSpPr>
                  <p:cNvPr id="29744" name="Arc 27"/>
                  <p:cNvSpPr>
                    <a:spLocks/>
                  </p:cNvSpPr>
                  <p:nvPr/>
                </p:nvSpPr>
                <p:spPr bwMode="auto">
                  <a:xfrm>
                    <a:off x="2064" y="2256"/>
                    <a:ext cx="96" cy="288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lnTo>
                          <a:pt x="-1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FFCC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9745" name="Arc 28"/>
                  <p:cNvSpPr>
                    <a:spLocks/>
                  </p:cNvSpPr>
                  <p:nvPr/>
                </p:nvSpPr>
                <p:spPr bwMode="auto">
                  <a:xfrm flipV="1">
                    <a:off x="2064" y="2544"/>
                    <a:ext cx="96" cy="288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lnTo>
                          <a:pt x="-1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FFCC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9727" name="Group 29"/>
                <p:cNvGrpSpPr>
                  <a:grpSpLocks/>
                </p:cNvGrpSpPr>
                <p:nvPr/>
              </p:nvGrpSpPr>
              <p:grpSpPr bwMode="auto">
                <a:xfrm flipH="1">
                  <a:off x="1901" y="2558"/>
                  <a:ext cx="63" cy="356"/>
                  <a:chOff x="2064" y="2256"/>
                  <a:chExt cx="96" cy="576"/>
                </a:xfrm>
              </p:grpSpPr>
              <p:sp>
                <p:nvSpPr>
                  <p:cNvPr id="29742" name="Arc 30"/>
                  <p:cNvSpPr>
                    <a:spLocks/>
                  </p:cNvSpPr>
                  <p:nvPr/>
                </p:nvSpPr>
                <p:spPr bwMode="auto">
                  <a:xfrm>
                    <a:off x="2064" y="2256"/>
                    <a:ext cx="96" cy="288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lnTo>
                          <a:pt x="-1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FFCC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9743" name="Arc 31"/>
                  <p:cNvSpPr>
                    <a:spLocks/>
                  </p:cNvSpPr>
                  <p:nvPr/>
                </p:nvSpPr>
                <p:spPr bwMode="auto">
                  <a:xfrm flipV="1">
                    <a:off x="2064" y="2544"/>
                    <a:ext cx="96" cy="288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lnTo>
                          <a:pt x="-1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FFCC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9728" name="Group 32"/>
                <p:cNvGrpSpPr>
                  <a:grpSpLocks/>
                </p:cNvGrpSpPr>
                <p:nvPr/>
              </p:nvGrpSpPr>
              <p:grpSpPr bwMode="auto">
                <a:xfrm flipH="1">
                  <a:off x="1870" y="2558"/>
                  <a:ext cx="63" cy="356"/>
                  <a:chOff x="2064" y="2256"/>
                  <a:chExt cx="96" cy="576"/>
                </a:xfrm>
              </p:grpSpPr>
              <p:sp>
                <p:nvSpPr>
                  <p:cNvPr id="29740" name="Arc 33"/>
                  <p:cNvSpPr>
                    <a:spLocks/>
                  </p:cNvSpPr>
                  <p:nvPr/>
                </p:nvSpPr>
                <p:spPr bwMode="auto">
                  <a:xfrm>
                    <a:off x="2064" y="2256"/>
                    <a:ext cx="96" cy="288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lnTo>
                          <a:pt x="-1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FFCC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9741" name="Arc 34"/>
                  <p:cNvSpPr>
                    <a:spLocks/>
                  </p:cNvSpPr>
                  <p:nvPr/>
                </p:nvSpPr>
                <p:spPr bwMode="auto">
                  <a:xfrm flipV="1">
                    <a:off x="2064" y="2544"/>
                    <a:ext cx="96" cy="288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lnTo>
                          <a:pt x="-1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FFCC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9729" name="Group 35"/>
                <p:cNvGrpSpPr>
                  <a:grpSpLocks/>
                </p:cNvGrpSpPr>
                <p:nvPr/>
              </p:nvGrpSpPr>
              <p:grpSpPr bwMode="auto">
                <a:xfrm flipH="1">
                  <a:off x="2027" y="2558"/>
                  <a:ext cx="62" cy="356"/>
                  <a:chOff x="2064" y="2256"/>
                  <a:chExt cx="96" cy="576"/>
                </a:xfrm>
              </p:grpSpPr>
              <p:sp>
                <p:nvSpPr>
                  <p:cNvPr id="29738" name="Arc 36"/>
                  <p:cNvSpPr>
                    <a:spLocks/>
                  </p:cNvSpPr>
                  <p:nvPr/>
                </p:nvSpPr>
                <p:spPr bwMode="auto">
                  <a:xfrm>
                    <a:off x="2064" y="2256"/>
                    <a:ext cx="96" cy="288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lnTo>
                          <a:pt x="-1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FFCC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9739" name="Arc 37"/>
                  <p:cNvSpPr>
                    <a:spLocks/>
                  </p:cNvSpPr>
                  <p:nvPr/>
                </p:nvSpPr>
                <p:spPr bwMode="auto">
                  <a:xfrm flipV="1">
                    <a:off x="2064" y="2544"/>
                    <a:ext cx="96" cy="288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lnTo>
                          <a:pt x="-1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FFCC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9730" name="Group 38"/>
                <p:cNvGrpSpPr>
                  <a:grpSpLocks/>
                </p:cNvGrpSpPr>
                <p:nvPr/>
              </p:nvGrpSpPr>
              <p:grpSpPr bwMode="auto">
                <a:xfrm flipH="1">
                  <a:off x="1995" y="2558"/>
                  <a:ext cx="63" cy="356"/>
                  <a:chOff x="2064" y="2256"/>
                  <a:chExt cx="96" cy="576"/>
                </a:xfrm>
              </p:grpSpPr>
              <p:sp>
                <p:nvSpPr>
                  <p:cNvPr id="29736" name="Arc 39"/>
                  <p:cNvSpPr>
                    <a:spLocks/>
                  </p:cNvSpPr>
                  <p:nvPr/>
                </p:nvSpPr>
                <p:spPr bwMode="auto">
                  <a:xfrm>
                    <a:off x="2064" y="2256"/>
                    <a:ext cx="96" cy="288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lnTo>
                          <a:pt x="-1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FFCC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9737" name="Arc 40"/>
                  <p:cNvSpPr>
                    <a:spLocks/>
                  </p:cNvSpPr>
                  <p:nvPr/>
                </p:nvSpPr>
                <p:spPr bwMode="auto">
                  <a:xfrm flipV="1">
                    <a:off x="2064" y="2544"/>
                    <a:ext cx="96" cy="288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lnTo>
                          <a:pt x="-1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FFCC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9731" name="Rectangle 41"/>
                <p:cNvSpPr>
                  <a:spLocks noChangeArrowheads="1"/>
                </p:cNvSpPr>
                <p:nvPr/>
              </p:nvSpPr>
              <p:spPr bwMode="auto">
                <a:xfrm>
                  <a:off x="1732" y="2320"/>
                  <a:ext cx="284" cy="208"/>
                </a:xfrm>
                <a:prstGeom prst="rect">
                  <a:avLst/>
                </a:prstGeom>
                <a:solidFill>
                  <a:srgbClr val="FF33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rgbClr val="FFCC00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rgbClr val="FFCC00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rgbClr val="FFCC00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9732" name="Rectangle 42"/>
                <p:cNvSpPr>
                  <a:spLocks noChangeArrowheads="1"/>
                </p:cNvSpPr>
                <p:nvPr/>
              </p:nvSpPr>
              <p:spPr bwMode="auto">
                <a:xfrm>
                  <a:off x="1732" y="2944"/>
                  <a:ext cx="284" cy="208"/>
                </a:xfrm>
                <a:prstGeom prst="rect">
                  <a:avLst/>
                </a:prstGeom>
                <a:solidFill>
                  <a:srgbClr val="FF33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rgbClr val="FFCC00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rgbClr val="FFCC00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rgbClr val="FFCC00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9733" name="Rectangle 43"/>
                <p:cNvSpPr>
                  <a:spLocks noChangeArrowheads="1"/>
                </p:cNvSpPr>
                <p:nvPr/>
              </p:nvSpPr>
              <p:spPr bwMode="auto">
                <a:xfrm>
                  <a:off x="1200" y="2320"/>
                  <a:ext cx="376" cy="832"/>
                </a:xfrm>
                <a:prstGeom prst="rect">
                  <a:avLst/>
                </a:prstGeom>
                <a:solidFill>
                  <a:srgbClr val="FF33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rgbClr val="FFCC00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rgbClr val="FFCC00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rgbClr val="FFCC00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9734" name="Rectangle 44"/>
                <p:cNvSpPr>
                  <a:spLocks noChangeArrowheads="1"/>
                </p:cNvSpPr>
                <p:nvPr/>
              </p:nvSpPr>
              <p:spPr bwMode="auto">
                <a:xfrm>
                  <a:off x="1200" y="2112"/>
                  <a:ext cx="816" cy="208"/>
                </a:xfrm>
                <a:prstGeom prst="rect">
                  <a:avLst/>
                </a:prstGeom>
                <a:solidFill>
                  <a:srgbClr val="FF33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rgbClr val="FFCC00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rgbClr val="FFCC00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rgbClr val="FFCC00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9735" name="Rectangle 45"/>
                <p:cNvSpPr>
                  <a:spLocks noChangeArrowheads="1"/>
                </p:cNvSpPr>
                <p:nvPr/>
              </p:nvSpPr>
              <p:spPr bwMode="auto">
                <a:xfrm>
                  <a:off x="1200" y="3152"/>
                  <a:ext cx="816" cy="208"/>
                </a:xfrm>
                <a:prstGeom prst="rect">
                  <a:avLst/>
                </a:prstGeom>
                <a:solidFill>
                  <a:srgbClr val="FF33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rgbClr val="FFCC00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rgbClr val="FFCC00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rgbClr val="FFCC00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29708" name="Line 46"/>
              <p:cNvSpPr>
                <a:spLocks noChangeShapeType="1"/>
              </p:cNvSpPr>
              <p:nvPr/>
            </p:nvSpPr>
            <p:spPr bwMode="auto">
              <a:xfrm flipV="1">
                <a:off x="2112" y="1152"/>
                <a:ext cx="960" cy="1392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09" name="Line 47"/>
              <p:cNvSpPr>
                <a:spLocks noChangeShapeType="1"/>
              </p:cNvSpPr>
              <p:nvPr/>
            </p:nvSpPr>
            <p:spPr bwMode="auto">
              <a:xfrm>
                <a:off x="2112" y="2928"/>
                <a:ext cx="960" cy="1392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10" name="AutoShape 48"/>
              <p:cNvSpPr>
                <a:spLocks noChangeArrowheads="1"/>
              </p:cNvSpPr>
              <p:nvPr/>
            </p:nvSpPr>
            <p:spPr bwMode="auto">
              <a:xfrm>
                <a:off x="2016" y="1008"/>
                <a:ext cx="1056" cy="1104"/>
              </a:xfrm>
              <a:prstGeom prst="parallelogram">
                <a:avLst>
                  <a:gd name="adj" fmla="val 91458"/>
                </a:avLst>
              </a:prstGeom>
              <a:solidFill>
                <a:srgbClr val="FF33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rgbClr val="FFCC00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rgbClr val="FFCC00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rgbClr val="FFCC00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rgbClr val="FFCC00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9711" name="AutoShape 49"/>
              <p:cNvSpPr>
                <a:spLocks noChangeArrowheads="1"/>
              </p:cNvSpPr>
              <p:nvPr/>
            </p:nvSpPr>
            <p:spPr bwMode="auto">
              <a:xfrm flipV="1">
                <a:off x="2016" y="3360"/>
                <a:ext cx="1056" cy="1104"/>
              </a:xfrm>
              <a:prstGeom prst="parallelogram">
                <a:avLst>
                  <a:gd name="adj" fmla="val 91458"/>
                </a:avLst>
              </a:prstGeom>
              <a:solidFill>
                <a:srgbClr val="FF33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rgbClr val="FFCC00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rgbClr val="FFCC00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rgbClr val="FFCC00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rgbClr val="FFCC00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9712" name="Rectangle 50"/>
              <p:cNvSpPr>
                <a:spLocks noChangeArrowheads="1"/>
              </p:cNvSpPr>
              <p:nvPr/>
            </p:nvSpPr>
            <p:spPr bwMode="auto">
              <a:xfrm>
                <a:off x="2016" y="2112"/>
                <a:ext cx="96" cy="96"/>
              </a:xfrm>
              <a:prstGeom prst="rect">
                <a:avLst/>
              </a:prstGeom>
              <a:solidFill>
                <a:srgbClr val="FF33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rgbClr val="FFCC00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rgbClr val="FFCC00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rgbClr val="FFCC00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rgbClr val="FFCC00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9713" name="Rectangle 51"/>
              <p:cNvSpPr>
                <a:spLocks noChangeArrowheads="1"/>
              </p:cNvSpPr>
              <p:nvPr/>
            </p:nvSpPr>
            <p:spPr bwMode="auto">
              <a:xfrm>
                <a:off x="2016" y="3264"/>
                <a:ext cx="96" cy="96"/>
              </a:xfrm>
              <a:prstGeom prst="rect">
                <a:avLst/>
              </a:prstGeom>
              <a:solidFill>
                <a:srgbClr val="FF33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rgbClr val="FFCC00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rgbClr val="FFCC00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rgbClr val="FFCC00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rgbClr val="FFCC00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9714" name="AutoShape 52"/>
              <p:cNvSpPr>
                <a:spLocks noChangeArrowheads="1"/>
              </p:cNvSpPr>
              <p:nvPr/>
            </p:nvSpPr>
            <p:spPr bwMode="auto">
              <a:xfrm rot="5400000">
                <a:off x="1920" y="2664"/>
                <a:ext cx="384" cy="14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765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912" y="10800"/>
                    </a:moveTo>
                    <a:cubicBezTo>
                      <a:pt x="1912" y="5891"/>
                      <a:pt x="5891" y="1912"/>
                      <a:pt x="10800" y="1912"/>
                    </a:cubicBezTo>
                    <a:cubicBezTo>
                      <a:pt x="15708" y="1911"/>
                      <a:pt x="19687" y="5891"/>
                      <a:pt x="19688" y="10799"/>
                    </a:cubicBezTo>
                    <a:lnTo>
                      <a:pt x="21600" y="10800"/>
                    </a:ln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lnTo>
                      <a:pt x="1912" y="1080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15" name="Line 53"/>
              <p:cNvSpPr>
                <a:spLocks noChangeShapeType="1"/>
              </p:cNvSpPr>
              <p:nvPr/>
            </p:nvSpPr>
            <p:spPr bwMode="auto">
              <a:xfrm flipV="1">
                <a:off x="2106" y="2208"/>
                <a:ext cx="0" cy="336"/>
              </a:xfrm>
              <a:prstGeom prst="line">
                <a:avLst/>
              </a:prstGeom>
              <a:noFill/>
              <a:ln w="38100" cmpd="dbl">
                <a:solidFill>
                  <a:srgbClr val="FFC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16" name="Line 54"/>
              <p:cNvSpPr>
                <a:spLocks noChangeShapeType="1"/>
              </p:cNvSpPr>
              <p:nvPr/>
            </p:nvSpPr>
            <p:spPr bwMode="auto">
              <a:xfrm flipV="1">
                <a:off x="2106" y="2928"/>
                <a:ext cx="0" cy="336"/>
              </a:xfrm>
              <a:prstGeom prst="line">
                <a:avLst/>
              </a:prstGeom>
              <a:noFill/>
              <a:ln w="38100" cmpd="dbl">
                <a:solidFill>
                  <a:srgbClr val="FFC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17" name="Line 55"/>
              <p:cNvSpPr>
                <a:spLocks noChangeShapeType="1"/>
              </p:cNvSpPr>
              <p:nvPr/>
            </p:nvSpPr>
            <p:spPr bwMode="auto">
              <a:xfrm flipV="1">
                <a:off x="3072" y="4320"/>
                <a:ext cx="0" cy="144"/>
              </a:xfrm>
              <a:prstGeom prst="line">
                <a:avLst/>
              </a:prstGeom>
              <a:noFill/>
              <a:ln w="38100" cmpd="dbl">
                <a:solidFill>
                  <a:srgbClr val="FFC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18" name="Line 56"/>
              <p:cNvSpPr>
                <a:spLocks noChangeShapeType="1"/>
              </p:cNvSpPr>
              <p:nvPr/>
            </p:nvSpPr>
            <p:spPr bwMode="auto">
              <a:xfrm flipV="1">
                <a:off x="3072" y="1008"/>
                <a:ext cx="0" cy="144"/>
              </a:xfrm>
              <a:prstGeom prst="line">
                <a:avLst/>
              </a:prstGeom>
              <a:noFill/>
              <a:ln w="38100" cmpd="dbl">
                <a:solidFill>
                  <a:srgbClr val="FFC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9706" name="Freeform 57"/>
            <p:cNvSpPr>
              <a:spLocks/>
            </p:cNvSpPr>
            <p:nvPr/>
          </p:nvSpPr>
          <p:spPr bwMode="auto">
            <a:xfrm>
              <a:off x="1700" y="2592"/>
              <a:ext cx="587" cy="716"/>
            </a:xfrm>
            <a:custGeom>
              <a:avLst/>
              <a:gdLst>
                <a:gd name="T0" fmla="*/ 0 w 587"/>
                <a:gd name="T1" fmla="*/ 536 h 716"/>
                <a:gd name="T2" fmla="*/ 446 w 587"/>
                <a:gd name="T3" fmla="*/ 712 h 716"/>
                <a:gd name="T4" fmla="*/ 581 w 587"/>
                <a:gd name="T5" fmla="*/ 559 h 716"/>
                <a:gd name="T6" fmla="*/ 485 w 587"/>
                <a:gd name="T7" fmla="*/ 232 h 716"/>
                <a:gd name="T8" fmla="*/ 502 w 587"/>
                <a:gd name="T9" fmla="*/ 0 h 7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87"/>
                <a:gd name="T16" fmla="*/ 0 h 716"/>
                <a:gd name="T17" fmla="*/ 587 w 587"/>
                <a:gd name="T18" fmla="*/ 716 h 7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87" h="716">
                  <a:moveTo>
                    <a:pt x="0" y="536"/>
                  </a:moveTo>
                  <a:cubicBezTo>
                    <a:pt x="74" y="566"/>
                    <a:pt x="349" y="708"/>
                    <a:pt x="446" y="712"/>
                  </a:cubicBezTo>
                  <a:cubicBezTo>
                    <a:pt x="543" y="716"/>
                    <a:pt x="575" y="639"/>
                    <a:pt x="581" y="559"/>
                  </a:cubicBezTo>
                  <a:cubicBezTo>
                    <a:pt x="587" y="479"/>
                    <a:pt x="498" y="325"/>
                    <a:pt x="485" y="232"/>
                  </a:cubicBezTo>
                  <a:cubicBezTo>
                    <a:pt x="472" y="139"/>
                    <a:pt x="498" y="48"/>
                    <a:pt x="502" y="0"/>
                  </a:cubicBezTo>
                </a:path>
              </a:pathLst>
            </a:custGeom>
            <a:noFill/>
            <a:ln w="19050" cmpd="sng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9701" name="AutoShape 65"/>
          <p:cNvSpPr>
            <a:spLocks noChangeArrowheads="1"/>
          </p:cNvSpPr>
          <p:nvPr/>
        </p:nvSpPr>
        <p:spPr bwMode="auto">
          <a:xfrm rot="2073348" flipH="1">
            <a:off x="4886325" y="1190625"/>
            <a:ext cx="533400" cy="990600"/>
          </a:xfrm>
          <a:prstGeom prst="curvedLeftArrow">
            <a:avLst>
              <a:gd name="adj1" fmla="val 18520"/>
              <a:gd name="adj2" fmla="val 55663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29702" name="AutoShape 66"/>
          <p:cNvSpPr>
            <a:spLocks noChangeArrowheads="1"/>
          </p:cNvSpPr>
          <p:nvPr/>
        </p:nvSpPr>
        <p:spPr bwMode="auto">
          <a:xfrm rot="2192663">
            <a:off x="5791200" y="1676400"/>
            <a:ext cx="533400" cy="990600"/>
          </a:xfrm>
          <a:prstGeom prst="curvedLeftArrow">
            <a:avLst>
              <a:gd name="adj1" fmla="val 18520"/>
              <a:gd name="adj2" fmla="val 55663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29703" name="Text Box 67"/>
          <p:cNvSpPr txBox="1">
            <a:spLocks noChangeArrowheads="1"/>
          </p:cNvSpPr>
          <p:nvPr/>
        </p:nvSpPr>
        <p:spPr bwMode="auto">
          <a:xfrm>
            <a:off x="6096000" y="2514600"/>
            <a:ext cx="24384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Air has time to “slosh” between front and back at low frequencies:  poor bass response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AED4CC7-C3E5-4F75-969E-1DE27FA5976B}" type="slidenum">
              <a:rPr lang="en-US" altLang="en-US" sz="1400" smtClean="0">
                <a:latin typeface="Perpetua Titling MT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28</a:t>
            </a:fld>
            <a:endParaRPr lang="en-US" altLang="en-US" sz="1400" smtClean="0">
              <a:latin typeface="Perpetua Titling MT" pitchFamily="18" charset="0"/>
            </a:endParaRPr>
          </a:p>
        </p:txBody>
      </p:sp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Baffled Driver (flush mount)</a:t>
            </a:r>
          </a:p>
        </p:txBody>
      </p:sp>
      <p:grpSp>
        <p:nvGrpSpPr>
          <p:cNvPr id="30724" name="Group 4"/>
          <p:cNvGrpSpPr>
            <a:grpSpLocks noChangeAspect="1"/>
          </p:cNvGrpSpPr>
          <p:nvPr/>
        </p:nvGrpSpPr>
        <p:grpSpPr bwMode="auto">
          <a:xfrm>
            <a:off x="3200400" y="2667000"/>
            <a:ext cx="1809750" cy="2928938"/>
            <a:chOff x="1200" y="864"/>
            <a:chExt cx="1872" cy="2880"/>
          </a:xfrm>
        </p:grpSpPr>
        <p:sp>
          <p:nvSpPr>
            <p:cNvPr id="30728" name="Freeform 5"/>
            <p:cNvSpPr>
              <a:spLocks noChangeAspect="1"/>
            </p:cNvSpPr>
            <p:nvPr/>
          </p:nvSpPr>
          <p:spPr bwMode="auto">
            <a:xfrm>
              <a:off x="1680" y="2547"/>
              <a:ext cx="584" cy="833"/>
            </a:xfrm>
            <a:custGeom>
              <a:avLst/>
              <a:gdLst>
                <a:gd name="T0" fmla="*/ 0 w 584"/>
                <a:gd name="T1" fmla="*/ 508 h 833"/>
                <a:gd name="T2" fmla="*/ 217 w 584"/>
                <a:gd name="T3" fmla="*/ 531 h 833"/>
                <a:gd name="T4" fmla="*/ 426 w 584"/>
                <a:gd name="T5" fmla="*/ 813 h 833"/>
                <a:gd name="T6" fmla="*/ 576 w 584"/>
                <a:gd name="T7" fmla="*/ 652 h 833"/>
                <a:gd name="T8" fmla="*/ 477 w 584"/>
                <a:gd name="T9" fmla="*/ 0 h 83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84"/>
                <a:gd name="T16" fmla="*/ 0 h 833"/>
                <a:gd name="T17" fmla="*/ 584 w 584"/>
                <a:gd name="T18" fmla="*/ 833 h 83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84" h="833">
                  <a:moveTo>
                    <a:pt x="0" y="508"/>
                  </a:moveTo>
                  <a:cubicBezTo>
                    <a:pt x="36" y="512"/>
                    <a:pt x="146" y="480"/>
                    <a:pt x="217" y="531"/>
                  </a:cubicBezTo>
                  <a:cubicBezTo>
                    <a:pt x="288" y="582"/>
                    <a:pt x="366" y="793"/>
                    <a:pt x="426" y="813"/>
                  </a:cubicBezTo>
                  <a:cubicBezTo>
                    <a:pt x="486" y="833"/>
                    <a:pt x="568" y="787"/>
                    <a:pt x="576" y="652"/>
                  </a:cubicBezTo>
                  <a:cubicBezTo>
                    <a:pt x="584" y="517"/>
                    <a:pt x="498" y="136"/>
                    <a:pt x="477" y="0"/>
                  </a:cubicBezTo>
                </a:path>
              </a:pathLst>
            </a:custGeom>
            <a:noFill/>
            <a:ln w="19050" cmpd="sng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0729" name="Group 6"/>
            <p:cNvGrpSpPr>
              <a:grpSpLocks noChangeAspect="1"/>
            </p:cNvGrpSpPr>
            <p:nvPr/>
          </p:nvGrpSpPr>
          <p:grpSpPr bwMode="auto">
            <a:xfrm>
              <a:off x="1200" y="864"/>
              <a:ext cx="1872" cy="2880"/>
              <a:chOff x="1200" y="1008"/>
              <a:chExt cx="1872" cy="3456"/>
            </a:xfrm>
          </p:grpSpPr>
          <p:grpSp>
            <p:nvGrpSpPr>
              <p:cNvPr id="30731" name="Group 7"/>
              <p:cNvGrpSpPr>
                <a:grpSpLocks noChangeAspect="1"/>
              </p:cNvGrpSpPr>
              <p:nvPr/>
            </p:nvGrpSpPr>
            <p:grpSpPr bwMode="auto">
              <a:xfrm>
                <a:off x="1200" y="2112"/>
                <a:ext cx="912" cy="1248"/>
                <a:chOff x="1200" y="2112"/>
                <a:chExt cx="912" cy="1248"/>
              </a:xfrm>
            </p:grpSpPr>
            <p:sp>
              <p:nvSpPr>
                <p:cNvPr id="30743" name="AutoShape 8"/>
                <p:cNvSpPr>
                  <a:spLocks noChangeAspect="1" noChangeArrowheads="1"/>
                </p:cNvSpPr>
                <p:nvPr/>
              </p:nvSpPr>
              <p:spPr bwMode="auto">
                <a:xfrm rot="5400000" flipH="1">
                  <a:off x="1610" y="2541"/>
                  <a:ext cx="279" cy="372"/>
                </a:xfrm>
                <a:prstGeom prst="can">
                  <a:avLst>
                    <a:gd name="adj" fmla="val 11747"/>
                  </a:avLst>
                </a:prstGeom>
                <a:solidFill>
                  <a:srgbClr val="FF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rgbClr val="FFCC00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rgbClr val="FFCC00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rgbClr val="FFCC00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0744" name="AutoShape 9"/>
                <p:cNvSpPr>
                  <a:spLocks noChangeAspect="1" noChangeArrowheads="1"/>
                </p:cNvSpPr>
                <p:nvPr/>
              </p:nvSpPr>
              <p:spPr bwMode="auto">
                <a:xfrm rot="5400000" flipH="1">
                  <a:off x="1760" y="2545"/>
                  <a:ext cx="327" cy="376"/>
                </a:xfrm>
                <a:prstGeom prst="can">
                  <a:avLst>
                    <a:gd name="adj" fmla="val 10130"/>
                  </a:avLst>
                </a:prstGeom>
                <a:noFill/>
                <a:ln w="1905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rgbClr val="FFCC00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rgbClr val="FFCC00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rgbClr val="FFCC00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chemeClr val="tx1"/>
                    </a:solidFill>
                  </a:endParaRPr>
                </a:p>
              </p:txBody>
            </p:sp>
            <p:grpSp>
              <p:nvGrpSpPr>
                <p:cNvPr id="30745" name="Group 10"/>
                <p:cNvGrpSpPr>
                  <a:grpSpLocks noChangeAspect="1"/>
                </p:cNvGrpSpPr>
                <p:nvPr/>
              </p:nvGrpSpPr>
              <p:grpSpPr bwMode="auto">
                <a:xfrm flipH="1">
                  <a:off x="1839" y="2558"/>
                  <a:ext cx="62" cy="356"/>
                  <a:chOff x="2064" y="2256"/>
                  <a:chExt cx="96" cy="576"/>
                </a:xfrm>
              </p:grpSpPr>
              <p:sp>
                <p:nvSpPr>
                  <p:cNvPr id="30778" name="Arc 11"/>
                  <p:cNvSpPr>
                    <a:spLocks noChangeAspect="1"/>
                  </p:cNvSpPr>
                  <p:nvPr/>
                </p:nvSpPr>
                <p:spPr bwMode="auto">
                  <a:xfrm>
                    <a:off x="2064" y="2256"/>
                    <a:ext cx="96" cy="288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lnTo>
                          <a:pt x="-1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FFCC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0779" name="Arc 12"/>
                  <p:cNvSpPr>
                    <a:spLocks noChangeAspect="1"/>
                  </p:cNvSpPr>
                  <p:nvPr/>
                </p:nvSpPr>
                <p:spPr bwMode="auto">
                  <a:xfrm flipV="1">
                    <a:off x="2064" y="2544"/>
                    <a:ext cx="96" cy="288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lnTo>
                          <a:pt x="-1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FFCC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0746" name="Group 13"/>
                <p:cNvGrpSpPr>
                  <a:grpSpLocks noChangeAspect="1"/>
                </p:cNvGrpSpPr>
                <p:nvPr/>
              </p:nvGrpSpPr>
              <p:grpSpPr bwMode="auto">
                <a:xfrm flipH="1">
                  <a:off x="1807" y="2558"/>
                  <a:ext cx="63" cy="356"/>
                  <a:chOff x="2064" y="2256"/>
                  <a:chExt cx="96" cy="576"/>
                </a:xfrm>
              </p:grpSpPr>
              <p:sp>
                <p:nvSpPr>
                  <p:cNvPr id="30776" name="Arc 14"/>
                  <p:cNvSpPr>
                    <a:spLocks noChangeAspect="1"/>
                  </p:cNvSpPr>
                  <p:nvPr/>
                </p:nvSpPr>
                <p:spPr bwMode="auto">
                  <a:xfrm>
                    <a:off x="2064" y="2256"/>
                    <a:ext cx="96" cy="288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lnTo>
                          <a:pt x="-1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FFCC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0777" name="Arc 15"/>
                  <p:cNvSpPr>
                    <a:spLocks noChangeAspect="1"/>
                  </p:cNvSpPr>
                  <p:nvPr/>
                </p:nvSpPr>
                <p:spPr bwMode="auto">
                  <a:xfrm flipV="1">
                    <a:off x="2064" y="2544"/>
                    <a:ext cx="96" cy="288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lnTo>
                          <a:pt x="-1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FFCC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0747" name="Group 16"/>
                <p:cNvGrpSpPr>
                  <a:grpSpLocks noChangeAspect="1"/>
                </p:cNvGrpSpPr>
                <p:nvPr/>
              </p:nvGrpSpPr>
              <p:grpSpPr bwMode="auto">
                <a:xfrm flipH="1">
                  <a:off x="1776" y="2558"/>
                  <a:ext cx="63" cy="356"/>
                  <a:chOff x="2064" y="2256"/>
                  <a:chExt cx="96" cy="576"/>
                </a:xfrm>
              </p:grpSpPr>
              <p:sp>
                <p:nvSpPr>
                  <p:cNvPr id="30774" name="Arc 17"/>
                  <p:cNvSpPr>
                    <a:spLocks noChangeAspect="1"/>
                  </p:cNvSpPr>
                  <p:nvPr/>
                </p:nvSpPr>
                <p:spPr bwMode="auto">
                  <a:xfrm>
                    <a:off x="2064" y="2256"/>
                    <a:ext cx="96" cy="288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lnTo>
                          <a:pt x="-1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FFCC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0775" name="Arc 18"/>
                  <p:cNvSpPr>
                    <a:spLocks noChangeAspect="1"/>
                  </p:cNvSpPr>
                  <p:nvPr/>
                </p:nvSpPr>
                <p:spPr bwMode="auto">
                  <a:xfrm flipV="1">
                    <a:off x="2064" y="2544"/>
                    <a:ext cx="96" cy="288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lnTo>
                          <a:pt x="-1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FFCC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0748" name="Group 19"/>
                <p:cNvGrpSpPr>
                  <a:grpSpLocks noChangeAspect="1"/>
                </p:cNvGrpSpPr>
                <p:nvPr/>
              </p:nvGrpSpPr>
              <p:grpSpPr bwMode="auto">
                <a:xfrm flipH="1">
                  <a:off x="1745" y="2558"/>
                  <a:ext cx="62" cy="356"/>
                  <a:chOff x="2064" y="2256"/>
                  <a:chExt cx="96" cy="576"/>
                </a:xfrm>
              </p:grpSpPr>
              <p:sp>
                <p:nvSpPr>
                  <p:cNvPr id="30772" name="Arc 20"/>
                  <p:cNvSpPr>
                    <a:spLocks noChangeAspect="1"/>
                  </p:cNvSpPr>
                  <p:nvPr/>
                </p:nvSpPr>
                <p:spPr bwMode="auto">
                  <a:xfrm>
                    <a:off x="2064" y="2256"/>
                    <a:ext cx="96" cy="288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lnTo>
                          <a:pt x="-1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FFCC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0773" name="Arc 21"/>
                  <p:cNvSpPr>
                    <a:spLocks noChangeAspect="1"/>
                  </p:cNvSpPr>
                  <p:nvPr/>
                </p:nvSpPr>
                <p:spPr bwMode="auto">
                  <a:xfrm flipV="1">
                    <a:off x="2064" y="2544"/>
                    <a:ext cx="96" cy="288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lnTo>
                          <a:pt x="-1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FFCC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0749" name="Group 22"/>
                <p:cNvGrpSpPr>
                  <a:grpSpLocks noChangeAspect="1"/>
                </p:cNvGrpSpPr>
                <p:nvPr/>
              </p:nvGrpSpPr>
              <p:grpSpPr bwMode="auto">
                <a:xfrm flipH="1">
                  <a:off x="1964" y="2558"/>
                  <a:ext cx="63" cy="356"/>
                  <a:chOff x="2064" y="2256"/>
                  <a:chExt cx="96" cy="576"/>
                </a:xfrm>
              </p:grpSpPr>
              <p:sp>
                <p:nvSpPr>
                  <p:cNvPr id="30770" name="Arc 23"/>
                  <p:cNvSpPr>
                    <a:spLocks noChangeAspect="1"/>
                  </p:cNvSpPr>
                  <p:nvPr/>
                </p:nvSpPr>
                <p:spPr bwMode="auto">
                  <a:xfrm>
                    <a:off x="2064" y="2256"/>
                    <a:ext cx="96" cy="288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lnTo>
                          <a:pt x="-1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FFCC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0771" name="Arc 24"/>
                  <p:cNvSpPr>
                    <a:spLocks noChangeAspect="1"/>
                  </p:cNvSpPr>
                  <p:nvPr/>
                </p:nvSpPr>
                <p:spPr bwMode="auto">
                  <a:xfrm flipV="1">
                    <a:off x="2064" y="2544"/>
                    <a:ext cx="96" cy="288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lnTo>
                          <a:pt x="-1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FFCC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0750" name="Group 25"/>
                <p:cNvGrpSpPr>
                  <a:grpSpLocks noChangeAspect="1"/>
                </p:cNvGrpSpPr>
                <p:nvPr/>
              </p:nvGrpSpPr>
              <p:grpSpPr bwMode="auto">
                <a:xfrm flipH="1">
                  <a:off x="1933" y="2558"/>
                  <a:ext cx="62" cy="356"/>
                  <a:chOff x="2064" y="2256"/>
                  <a:chExt cx="96" cy="576"/>
                </a:xfrm>
              </p:grpSpPr>
              <p:sp>
                <p:nvSpPr>
                  <p:cNvPr id="30768" name="Arc 26"/>
                  <p:cNvSpPr>
                    <a:spLocks noChangeAspect="1"/>
                  </p:cNvSpPr>
                  <p:nvPr/>
                </p:nvSpPr>
                <p:spPr bwMode="auto">
                  <a:xfrm>
                    <a:off x="2064" y="2256"/>
                    <a:ext cx="96" cy="288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lnTo>
                          <a:pt x="-1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FFCC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0769" name="Arc 27"/>
                  <p:cNvSpPr>
                    <a:spLocks noChangeAspect="1"/>
                  </p:cNvSpPr>
                  <p:nvPr/>
                </p:nvSpPr>
                <p:spPr bwMode="auto">
                  <a:xfrm flipV="1">
                    <a:off x="2064" y="2544"/>
                    <a:ext cx="96" cy="288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lnTo>
                          <a:pt x="-1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FFCC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0751" name="Group 28"/>
                <p:cNvGrpSpPr>
                  <a:grpSpLocks noChangeAspect="1"/>
                </p:cNvGrpSpPr>
                <p:nvPr/>
              </p:nvGrpSpPr>
              <p:grpSpPr bwMode="auto">
                <a:xfrm flipH="1">
                  <a:off x="1901" y="2558"/>
                  <a:ext cx="63" cy="356"/>
                  <a:chOff x="2064" y="2256"/>
                  <a:chExt cx="96" cy="576"/>
                </a:xfrm>
              </p:grpSpPr>
              <p:sp>
                <p:nvSpPr>
                  <p:cNvPr id="30766" name="Arc 29"/>
                  <p:cNvSpPr>
                    <a:spLocks noChangeAspect="1"/>
                  </p:cNvSpPr>
                  <p:nvPr/>
                </p:nvSpPr>
                <p:spPr bwMode="auto">
                  <a:xfrm>
                    <a:off x="2064" y="2256"/>
                    <a:ext cx="96" cy="288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lnTo>
                          <a:pt x="-1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FFCC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0767" name="Arc 30"/>
                  <p:cNvSpPr>
                    <a:spLocks noChangeAspect="1"/>
                  </p:cNvSpPr>
                  <p:nvPr/>
                </p:nvSpPr>
                <p:spPr bwMode="auto">
                  <a:xfrm flipV="1">
                    <a:off x="2064" y="2544"/>
                    <a:ext cx="96" cy="288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lnTo>
                          <a:pt x="-1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FFCC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0752" name="Group 31"/>
                <p:cNvGrpSpPr>
                  <a:grpSpLocks noChangeAspect="1"/>
                </p:cNvGrpSpPr>
                <p:nvPr/>
              </p:nvGrpSpPr>
              <p:grpSpPr bwMode="auto">
                <a:xfrm flipH="1">
                  <a:off x="1870" y="2558"/>
                  <a:ext cx="63" cy="356"/>
                  <a:chOff x="2064" y="2256"/>
                  <a:chExt cx="96" cy="576"/>
                </a:xfrm>
              </p:grpSpPr>
              <p:sp>
                <p:nvSpPr>
                  <p:cNvPr id="30764" name="Arc 32"/>
                  <p:cNvSpPr>
                    <a:spLocks noChangeAspect="1"/>
                  </p:cNvSpPr>
                  <p:nvPr/>
                </p:nvSpPr>
                <p:spPr bwMode="auto">
                  <a:xfrm>
                    <a:off x="2064" y="2256"/>
                    <a:ext cx="96" cy="288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lnTo>
                          <a:pt x="-1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FFCC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0765" name="Arc 33"/>
                  <p:cNvSpPr>
                    <a:spLocks noChangeAspect="1"/>
                  </p:cNvSpPr>
                  <p:nvPr/>
                </p:nvSpPr>
                <p:spPr bwMode="auto">
                  <a:xfrm flipV="1">
                    <a:off x="2064" y="2544"/>
                    <a:ext cx="96" cy="288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lnTo>
                          <a:pt x="-1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FFCC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0753" name="Group 34"/>
                <p:cNvGrpSpPr>
                  <a:grpSpLocks noChangeAspect="1"/>
                </p:cNvGrpSpPr>
                <p:nvPr/>
              </p:nvGrpSpPr>
              <p:grpSpPr bwMode="auto">
                <a:xfrm flipH="1">
                  <a:off x="2027" y="2558"/>
                  <a:ext cx="62" cy="356"/>
                  <a:chOff x="2064" y="2256"/>
                  <a:chExt cx="96" cy="576"/>
                </a:xfrm>
              </p:grpSpPr>
              <p:sp>
                <p:nvSpPr>
                  <p:cNvPr id="30762" name="Arc 35"/>
                  <p:cNvSpPr>
                    <a:spLocks noChangeAspect="1"/>
                  </p:cNvSpPr>
                  <p:nvPr/>
                </p:nvSpPr>
                <p:spPr bwMode="auto">
                  <a:xfrm>
                    <a:off x="2064" y="2256"/>
                    <a:ext cx="96" cy="288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lnTo>
                          <a:pt x="-1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FFCC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0763" name="Arc 36"/>
                  <p:cNvSpPr>
                    <a:spLocks noChangeAspect="1"/>
                  </p:cNvSpPr>
                  <p:nvPr/>
                </p:nvSpPr>
                <p:spPr bwMode="auto">
                  <a:xfrm flipV="1">
                    <a:off x="2064" y="2544"/>
                    <a:ext cx="96" cy="288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lnTo>
                          <a:pt x="-1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FFCC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0754" name="Group 37"/>
                <p:cNvGrpSpPr>
                  <a:grpSpLocks noChangeAspect="1"/>
                </p:cNvGrpSpPr>
                <p:nvPr/>
              </p:nvGrpSpPr>
              <p:grpSpPr bwMode="auto">
                <a:xfrm flipH="1">
                  <a:off x="1995" y="2558"/>
                  <a:ext cx="63" cy="356"/>
                  <a:chOff x="2064" y="2256"/>
                  <a:chExt cx="96" cy="576"/>
                </a:xfrm>
              </p:grpSpPr>
              <p:sp>
                <p:nvSpPr>
                  <p:cNvPr id="30760" name="Arc 38"/>
                  <p:cNvSpPr>
                    <a:spLocks noChangeAspect="1"/>
                  </p:cNvSpPr>
                  <p:nvPr/>
                </p:nvSpPr>
                <p:spPr bwMode="auto">
                  <a:xfrm>
                    <a:off x="2064" y="2256"/>
                    <a:ext cx="96" cy="288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lnTo>
                          <a:pt x="-1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FFCC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0761" name="Arc 39"/>
                  <p:cNvSpPr>
                    <a:spLocks noChangeAspect="1"/>
                  </p:cNvSpPr>
                  <p:nvPr/>
                </p:nvSpPr>
                <p:spPr bwMode="auto">
                  <a:xfrm flipV="1">
                    <a:off x="2064" y="2544"/>
                    <a:ext cx="96" cy="288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lnTo>
                          <a:pt x="-1" y="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FFCC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30755" name="Rectangle 40"/>
                <p:cNvSpPr>
                  <a:spLocks noChangeAspect="1" noChangeArrowheads="1"/>
                </p:cNvSpPr>
                <p:nvPr/>
              </p:nvSpPr>
              <p:spPr bwMode="auto">
                <a:xfrm>
                  <a:off x="1732" y="2320"/>
                  <a:ext cx="284" cy="208"/>
                </a:xfrm>
                <a:prstGeom prst="rect">
                  <a:avLst/>
                </a:prstGeom>
                <a:solidFill>
                  <a:srgbClr val="FF33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rgbClr val="FFCC00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rgbClr val="FFCC00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rgbClr val="FFCC00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0756" name="Rectangle 41"/>
                <p:cNvSpPr>
                  <a:spLocks noChangeAspect="1" noChangeArrowheads="1"/>
                </p:cNvSpPr>
                <p:nvPr/>
              </p:nvSpPr>
              <p:spPr bwMode="auto">
                <a:xfrm>
                  <a:off x="1732" y="2944"/>
                  <a:ext cx="284" cy="208"/>
                </a:xfrm>
                <a:prstGeom prst="rect">
                  <a:avLst/>
                </a:prstGeom>
                <a:solidFill>
                  <a:srgbClr val="FF33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rgbClr val="FFCC00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rgbClr val="FFCC00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rgbClr val="FFCC00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0757" name="Rectangle 42"/>
                <p:cNvSpPr>
                  <a:spLocks noChangeAspect="1" noChangeArrowheads="1"/>
                </p:cNvSpPr>
                <p:nvPr/>
              </p:nvSpPr>
              <p:spPr bwMode="auto">
                <a:xfrm>
                  <a:off x="1200" y="2320"/>
                  <a:ext cx="376" cy="832"/>
                </a:xfrm>
                <a:prstGeom prst="rect">
                  <a:avLst/>
                </a:prstGeom>
                <a:solidFill>
                  <a:srgbClr val="FF33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rgbClr val="FFCC00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rgbClr val="FFCC00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rgbClr val="FFCC00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0758" name="Rectangle 43"/>
                <p:cNvSpPr>
                  <a:spLocks noChangeAspect="1" noChangeArrowheads="1"/>
                </p:cNvSpPr>
                <p:nvPr/>
              </p:nvSpPr>
              <p:spPr bwMode="auto">
                <a:xfrm>
                  <a:off x="1200" y="2112"/>
                  <a:ext cx="816" cy="208"/>
                </a:xfrm>
                <a:prstGeom prst="rect">
                  <a:avLst/>
                </a:prstGeom>
                <a:solidFill>
                  <a:srgbClr val="FF33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rgbClr val="FFCC00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rgbClr val="FFCC00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rgbClr val="FFCC00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0759" name="Rectangle 44"/>
                <p:cNvSpPr>
                  <a:spLocks noChangeAspect="1" noChangeArrowheads="1"/>
                </p:cNvSpPr>
                <p:nvPr/>
              </p:nvSpPr>
              <p:spPr bwMode="auto">
                <a:xfrm>
                  <a:off x="1200" y="3152"/>
                  <a:ext cx="816" cy="208"/>
                </a:xfrm>
                <a:prstGeom prst="rect">
                  <a:avLst/>
                </a:prstGeom>
                <a:solidFill>
                  <a:srgbClr val="FF33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rgbClr val="FFCC00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rgbClr val="FFCC00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rgbClr val="FFCC00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FFCC00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30732" name="Line 45"/>
              <p:cNvSpPr>
                <a:spLocks noChangeAspect="1" noChangeShapeType="1"/>
              </p:cNvSpPr>
              <p:nvPr/>
            </p:nvSpPr>
            <p:spPr bwMode="auto">
              <a:xfrm flipV="1">
                <a:off x="2112" y="1152"/>
                <a:ext cx="960" cy="1392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33" name="Line 46"/>
              <p:cNvSpPr>
                <a:spLocks noChangeAspect="1" noChangeShapeType="1"/>
              </p:cNvSpPr>
              <p:nvPr/>
            </p:nvSpPr>
            <p:spPr bwMode="auto">
              <a:xfrm>
                <a:off x="2112" y="2928"/>
                <a:ext cx="960" cy="1392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34" name="AutoShape 47"/>
              <p:cNvSpPr>
                <a:spLocks noChangeAspect="1" noChangeArrowheads="1"/>
              </p:cNvSpPr>
              <p:nvPr/>
            </p:nvSpPr>
            <p:spPr bwMode="auto">
              <a:xfrm>
                <a:off x="2016" y="1008"/>
                <a:ext cx="1056" cy="1104"/>
              </a:xfrm>
              <a:prstGeom prst="parallelogram">
                <a:avLst>
                  <a:gd name="adj" fmla="val 91458"/>
                </a:avLst>
              </a:prstGeom>
              <a:solidFill>
                <a:srgbClr val="FF33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rgbClr val="FFCC00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rgbClr val="FFCC00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rgbClr val="FFCC00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rgbClr val="FFCC00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30735" name="AutoShape 48"/>
              <p:cNvSpPr>
                <a:spLocks noChangeAspect="1" noChangeArrowheads="1"/>
              </p:cNvSpPr>
              <p:nvPr/>
            </p:nvSpPr>
            <p:spPr bwMode="auto">
              <a:xfrm flipV="1">
                <a:off x="2016" y="3360"/>
                <a:ext cx="1056" cy="1104"/>
              </a:xfrm>
              <a:prstGeom prst="parallelogram">
                <a:avLst>
                  <a:gd name="adj" fmla="val 91458"/>
                </a:avLst>
              </a:prstGeom>
              <a:solidFill>
                <a:srgbClr val="FF33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rgbClr val="FFCC00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rgbClr val="FFCC00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rgbClr val="FFCC00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rgbClr val="FFCC00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30736" name="Rectangle 49"/>
              <p:cNvSpPr>
                <a:spLocks noChangeAspect="1" noChangeArrowheads="1"/>
              </p:cNvSpPr>
              <p:nvPr/>
            </p:nvSpPr>
            <p:spPr bwMode="auto">
              <a:xfrm>
                <a:off x="2016" y="2112"/>
                <a:ext cx="96" cy="96"/>
              </a:xfrm>
              <a:prstGeom prst="rect">
                <a:avLst/>
              </a:prstGeom>
              <a:solidFill>
                <a:srgbClr val="FF33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rgbClr val="FFCC00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rgbClr val="FFCC00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rgbClr val="FFCC00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rgbClr val="FFCC00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30737" name="Rectangle 50"/>
              <p:cNvSpPr>
                <a:spLocks noChangeAspect="1" noChangeArrowheads="1"/>
              </p:cNvSpPr>
              <p:nvPr/>
            </p:nvSpPr>
            <p:spPr bwMode="auto">
              <a:xfrm>
                <a:off x="2016" y="3264"/>
                <a:ext cx="96" cy="96"/>
              </a:xfrm>
              <a:prstGeom prst="rect">
                <a:avLst/>
              </a:prstGeom>
              <a:solidFill>
                <a:srgbClr val="FF33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rgbClr val="FFCC00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rgbClr val="FFCC00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rgbClr val="FFCC00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rgbClr val="FFCC00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30738" name="AutoShape 51"/>
              <p:cNvSpPr>
                <a:spLocks noChangeAspect="1" noChangeArrowheads="1"/>
              </p:cNvSpPr>
              <p:nvPr/>
            </p:nvSpPr>
            <p:spPr bwMode="auto">
              <a:xfrm rot="5400000">
                <a:off x="1920" y="2664"/>
                <a:ext cx="384" cy="14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765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912" y="10800"/>
                    </a:moveTo>
                    <a:cubicBezTo>
                      <a:pt x="1912" y="5891"/>
                      <a:pt x="5891" y="1912"/>
                      <a:pt x="10800" y="1912"/>
                    </a:cubicBezTo>
                    <a:cubicBezTo>
                      <a:pt x="15708" y="1911"/>
                      <a:pt x="19687" y="5891"/>
                      <a:pt x="19688" y="10799"/>
                    </a:cubicBezTo>
                    <a:lnTo>
                      <a:pt x="21600" y="10800"/>
                    </a:ln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lnTo>
                      <a:pt x="1912" y="1080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39" name="Line 52"/>
              <p:cNvSpPr>
                <a:spLocks noChangeAspect="1" noChangeShapeType="1"/>
              </p:cNvSpPr>
              <p:nvPr/>
            </p:nvSpPr>
            <p:spPr bwMode="auto">
              <a:xfrm flipV="1">
                <a:off x="2106" y="2208"/>
                <a:ext cx="0" cy="336"/>
              </a:xfrm>
              <a:prstGeom prst="line">
                <a:avLst/>
              </a:prstGeom>
              <a:noFill/>
              <a:ln w="38100" cmpd="dbl">
                <a:solidFill>
                  <a:srgbClr val="FFC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40" name="Line 53"/>
              <p:cNvSpPr>
                <a:spLocks noChangeAspect="1" noChangeShapeType="1"/>
              </p:cNvSpPr>
              <p:nvPr/>
            </p:nvSpPr>
            <p:spPr bwMode="auto">
              <a:xfrm flipV="1">
                <a:off x="2106" y="2928"/>
                <a:ext cx="0" cy="336"/>
              </a:xfrm>
              <a:prstGeom prst="line">
                <a:avLst/>
              </a:prstGeom>
              <a:noFill/>
              <a:ln w="38100" cmpd="dbl">
                <a:solidFill>
                  <a:srgbClr val="FFC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41" name="Line 54"/>
              <p:cNvSpPr>
                <a:spLocks noChangeAspect="1" noChangeShapeType="1"/>
              </p:cNvSpPr>
              <p:nvPr/>
            </p:nvSpPr>
            <p:spPr bwMode="auto">
              <a:xfrm flipV="1">
                <a:off x="3072" y="4320"/>
                <a:ext cx="0" cy="144"/>
              </a:xfrm>
              <a:prstGeom prst="line">
                <a:avLst/>
              </a:prstGeom>
              <a:noFill/>
              <a:ln w="38100" cmpd="dbl">
                <a:solidFill>
                  <a:srgbClr val="FFC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42" name="Line 55"/>
              <p:cNvSpPr>
                <a:spLocks noChangeAspect="1" noChangeShapeType="1"/>
              </p:cNvSpPr>
              <p:nvPr/>
            </p:nvSpPr>
            <p:spPr bwMode="auto">
              <a:xfrm flipV="1">
                <a:off x="3072" y="1008"/>
                <a:ext cx="0" cy="144"/>
              </a:xfrm>
              <a:prstGeom prst="line">
                <a:avLst/>
              </a:prstGeom>
              <a:noFill/>
              <a:ln w="38100" cmpd="dbl">
                <a:solidFill>
                  <a:srgbClr val="FFC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0730" name="Freeform 56"/>
            <p:cNvSpPr>
              <a:spLocks noChangeAspect="1"/>
            </p:cNvSpPr>
            <p:nvPr/>
          </p:nvSpPr>
          <p:spPr bwMode="auto">
            <a:xfrm>
              <a:off x="1700" y="2592"/>
              <a:ext cx="587" cy="716"/>
            </a:xfrm>
            <a:custGeom>
              <a:avLst/>
              <a:gdLst>
                <a:gd name="T0" fmla="*/ 0 w 587"/>
                <a:gd name="T1" fmla="*/ 536 h 716"/>
                <a:gd name="T2" fmla="*/ 446 w 587"/>
                <a:gd name="T3" fmla="*/ 712 h 716"/>
                <a:gd name="T4" fmla="*/ 581 w 587"/>
                <a:gd name="T5" fmla="*/ 559 h 716"/>
                <a:gd name="T6" fmla="*/ 485 w 587"/>
                <a:gd name="T7" fmla="*/ 232 h 716"/>
                <a:gd name="T8" fmla="*/ 502 w 587"/>
                <a:gd name="T9" fmla="*/ 0 h 7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87"/>
                <a:gd name="T16" fmla="*/ 0 h 716"/>
                <a:gd name="T17" fmla="*/ 587 w 587"/>
                <a:gd name="T18" fmla="*/ 716 h 7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87" h="716">
                  <a:moveTo>
                    <a:pt x="0" y="536"/>
                  </a:moveTo>
                  <a:cubicBezTo>
                    <a:pt x="74" y="566"/>
                    <a:pt x="349" y="708"/>
                    <a:pt x="446" y="712"/>
                  </a:cubicBezTo>
                  <a:cubicBezTo>
                    <a:pt x="543" y="716"/>
                    <a:pt x="575" y="639"/>
                    <a:pt x="581" y="559"/>
                  </a:cubicBezTo>
                  <a:cubicBezTo>
                    <a:pt x="587" y="479"/>
                    <a:pt x="498" y="325"/>
                    <a:pt x="485" y="232"/>
                  </a:cubicBezTo>
                  <a:cubicBezTo>
                    <a:pt x="472" y="139"/>
                    <a:pt x="498" y="48"/>
                    <a:pt x="502" y="0"/>
                  </a:cubicBezTo>
                </a:path>
              </a:pathLst>
            </a:custGeom>
            <a:noFill/>
            <a:ln w="19050" cmpd="sng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725" name="Rectangle 57" descr="Large confetti"/>
          <p:cNvSpPr>
            <a:spLocks noChangeArrowheads="1"/>
          </p:cNvSpPr>
          <p:nvPr/>
        </p:nvSpPr>
        <p:spPr bwMode="auto">
          <a:xfrm>
            <a:off x="4800600" y="1295400"/>
            <a:ext cx="228600" cy="1371600"/>
          </a:xfrm>
          <a:prstGeom prst="rect">
            <a:avLst/>
          </a:prstGeom>
          <a:pattFill prst="lgConfetti">
            <a:fgClr>
              <a:schemeClr val="bg2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30726" name="Rectangle 58" descr="Large confetti"/>
          <p:cNvSpPr>
            <a:spLocks noChangeArrowheads="1"/>
          </p:cNvSpPr>
          <p:nvPr/>
        </p:nvSpPr>
        <p:spPr bwMode="auto">
          <a:xfrm>
            <a:off x="4800600" y="5562600"/>
            <a:ext cx="228600" cy="1295400"/>
          </a:xfrm>
          <a:prstGeom prst="rect">
            <a:avLst/>
          </a:prstGeom>
          <a:pattFill prst="lgConfetti">
            <a:fgClr>
              <a:schemeClr val="bg2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30727" name="Text Box 59"/>
          <p:cNvSpPr txBox="1">
            <a:spLocks noChangeArrowheads="1"/>
          </p:cNvSpPr>
          <p:nvPr/>
        </p:nvSpPr>
        <p:spPr bwMode="auto">
          <a:xfrm>
            <a:off x="5334000" y="2209800"/>
            <a:ext cx="32004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Baffle prevents front-back interaction:  improved low frequency performance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2236440-D911-4496-B415-2887CDA66D2D}" type="slidenum">
              <a:rPr lang="en-US" altLang="en-US" sz="1400" smtClean="0">
                <a:latin typeface="Perpetua Titling MT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29</a:t>
            </a:fld>
            <a:endParaRPr lang="en-US" altLang="en-US" sz="1400" smtClean="0">
              <a:latin typeface="Perpetua Titling MT" pitchFamily="18" charset="0"/>
            </a:endParaRPr>
          </a:p>
        </p:txBody>
      </p:sp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Loudspeaker Enclosure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Enclosure is a key part of the acoustical system design</a:t>
            </a:r>
          </a:p>
          <a:p>
            <a:pPr eaLnBrk="1" hangingPunct="1">
              <a:defRPr/>
            </a:pPr>
            <a:r>
              <a:rPr lang="en-US" smtClean="0">
                <a:solidFill>
                  <a:schemeClr val="bg1"/>
                </a:solidFill>
              </a:rPr>
              <a:t>Sealed box </a:t>
            </a:r>
            <a:r>
              <a:rPr lang="en-US" smtClean="0"/>
              <a:t>or</a:t>
            </a:r>
            <a:r>
              <a:rPr lang="en-US" smtClean="0">
                <a:solidFill>
                  <a:schemeClr val="bg1"/>
                </a:solidFill>
              </a:rPr>
              <a:t> acoustic suspension</a:t>
            </a:r>
          </a:p>
          <a:p>
            <a:pPr lvl="1" eaLnBrk="1" hangingPunct="1">
              <a:defRPr/>
            </a:pPr>
            <a:r>
              <a:rPr lang="en-US" smtClean="0"/>
              <a:t>enclosed air acts like a spring</a:t>
            </a:r>
          </a:p>
          <a:p>
            <a:pPr eaLnBrk="1" hangingPunct="1">
              <a:defRPr/>
            </a:pPr>
            <a:r>
              <a:rPr lang="en-US" smtClean="0">
                <a:solidFill>
                  <a:schemeClr val="bg1"/>
                </a:solidFill>
              </a:rPr>
              <a:t>Vented box</a:t>
            </a:r>
            <a:r>
              <a:rPr lang="en-US" smtClean="0"/>
              <a:t> or </a:t>
            </a:r>
            <a:r>
              <a:rPr lang="en-US" smtClean="0">
                <a:solidFill>
                  <a:schemeClr val="bg1"/>
                </a:solidFill>
              </a:rPr>
              <a:t>bass-reflex</a:t>
            </a:r>
            <a:endParaRPr lang="en-US" smtClean="0"/>
          </a:p>
          <a:p>
            <a:pPr lvl="1" eaLnBrk="1" hangingPunct="1">
              <a:defRPr/>
            </a:pPr>
            <a:r>
              <a:rPr lang="en-US" smtClean="0"/>
              <a:t>enclosed air acts like a resonator</a:t>
            </a:r>
          </a:p>
          <a:p>
            <a:pPr eaLnBrk="1" hangingPunct="1">
              <a:defRPr/>
            </a:pPr>
            <a:r>
              <a:rPr lang="en-US" smtClean="0"/>
              <a:t>Horns and baffles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EB5EE818-FA81-4A6E-ACE1-8B1137F1B815}" type="slidenum">
              <a:rPr lang="en-US" altLang="en-US" sz="1400" smtClean="0">
                <a:latin typeface="Perpetua Titling MT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 smtClean="0">
              <a:latin typeface="Perpetua Titling MT" pitchFamily="18" charset="0"/>
            </a:endParaRPr>
          </a:p>
        </p:txBody>
      </p:sp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Transduction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i="1" smtClean="0">
                <a:solidFill>
                  <a:schemeClr val="bg1"/>
                </a:solidFill>
              </a:rPr>
              <a:t>Transduction</a:t>
            </a:r>
            <a:r>
              <a:rPr lang="en-US" smtClean="0"/>
              <a:t> means converting energy from one form to another</a:t>
            </a:r>
          </a:p>
          <a:p>
            <a:pPr eaLnBrk="1" hangingPunct="1">
              <a:defRPr/>
            </a:pPr>
            <a:r>
              <a:rPr lang="en-US" i="1" smtClean="0">
                <a:solidFill>
                  <a:schemeClr val="bg1"/>
                </a:solidFill>
              </a:rPr>
              <a:t>Acoustic</a:t>
            </a:r>
            <a:r>
              <a:rPr lang="en-US" smtClean="0">
                <a:solidFill>
                  <a:schemeClr val="bg1"/>
                </a:solidFill>
              </a:rPr>
              <a:t> </a:t>
            </a:r>
            <a:r>
              <a:rPr lang="en-US" i="1" smtClean="0">
                <a:solidFill>
                  <a:schemeClr val="bg1"/>
                </a:solidFill>
              </a:rPr>
              <a:t>transduction</a:t>
            </a:r>
            <a:r>
              <a:rPr lang="en-US" smtClean="0"/>
              <a:t> generally means converting sound energy into an electrical signal, or an electrical signal into sound</a:t>
            </a:r>
          </a:p>
          <a:p>
            <a:pPr eaLnBrk="1" hangingPunct="1">
              <a:defRPr/>
            </a:pPr>
            <a:r>
              <a:rPr lang="en-US" smtClean="0"/>
              <a:t>Microphones and loudspeakers are </a:t>
            </a:r>
            <a:r>
              <a:rPr lang="en-US" smtClean="0">
                <a:solidFill>
                  <a:schemeClr val="bg1"/>
                </a:solidFill>
              </a:rPr>
              <a:t>acoustic transducers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C614AC43-CC58-4BB6-8164-A10FEB057DBA}" type="slidenum">
              <a:rPr lang="en-US" altLang="en-US" sz="1400" smtClean="0">
                <a:latin typeface="Perpetua Titling MT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30</a:t>
            </a:fld>
            <a:endParaRPr lang="en-US" altLang="en-US" sz="1400" smtClean="0">
              <a:latin typeface="Perpetua Titling MT" pitchFamily="18" charset="0"/>
            </a:endParaRPr>
          </a:p>
        </p:txBody>
      </p:sp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Acoustic Suspension</a:t>
            </a:r>
          </a:p>
        </p:txBody>
      </p:sp>
      <p:grpSp>
        <p:nvGrpSpPr>
          <p:cNvPr id="32772" name="Group 6"/>
          <p:cNvGrpSpPr>
            <a:grpSpLocks noChangeAspect="1"/>
          </p:cNvGrpSpPr>
          <p:nvPr/>
        </p:nvGrpSpPr>
        <p:grpSpPr bwMode="auto">
          <a:xfrm>
            <a:off x="4114800" y="2590800"/>
            <a:ext cx="1087438" cy="1760538"/>
            <a:chOff x="1200" y="1008"/>
            <a:chExt cx="1872" cy="3456"/>
          </a:xfrm>
        </p:grpSpPr>
        <p:grpSp>
          <p:nvGrpSpPr>
            <p:cNvPr id="32782" name="Group 7"/>
            <p:cNvGrpSpPr>
              <a:grpSpLocks noChangeAspect="1"/>
            </p:cNvGrpSpPr>
            <p:nvPr/>
          </p:nvGrpSpPr>
          <p:grpSpPr bwMode="auto">
            <a:xfrm>
              <a:off x="1200" y="2112"/>
              <a:ext cx="912" cy="1248"/>
              <a:chOff x="1200" y="2112"/>
              <a:chExt cx="912" cy="1248"/>
            </a:xfrm>
          </p:grpSpPr>
          <p:sp>
            <p:nvSpPr>
              <p:cNvPr id="32794" name="AutoShape 8"/>
              <p:cNvSpPr>
                <a:spLocks noChangeAspect="1" noChangeArrowheads="1"/>
              </p:cNvSpPr>
              <p:nvPr/>
            </p:nvSpPr>
            <p:spPr bwMode="auto">
              <a:xfrm rot="5400000" flipH="1">
                <a:off x="1610" y="2541"/>
                <a:ext cx="279" cy="372"/>
              </a:xfrm>
              <a:prstGeom prst="can">
                <a:avLst>
                  <a:gd name="adj" fmla="val 11747"/>
                </a:avLst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rgbClr val="FFCC00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rgbClr val="FFCC00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rgbClr val="FFCC00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rgbClr val="FFCC00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32795" name="AutoShape 9"/>
              <p:cNvSpPr>
                <a:spLocks noChangeAspect="1" noChangeArrowheads="1"/>
              </p:cNvSpPr>
              <p:nvPr/>
            </p:nvSpPr>
            <p:spPr bwMode="auto">
              <a:xfrm rot="5400000" flipH="1">
                <a:off x="1760" y="2545"/>
                <a:ext cx="327" cy="376"/>
              </a:xfrm>
              <a:prstGeom prst="can">
                <a:avLst>
                  <a:gd name="adj" fmla="val 10130"/>
                </a:avLst>
              </a:prstGeom>
              <a:noFill/>
              <a:ln w="19050">
                <a:solidFill>
                  <a:srgbClr val="FFC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rgbClr val="FFCC00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rgbClr val="FFCC00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rgbClr val="FFCC00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rgbClr val="FFCC00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32796" name="Group 10"/>
              <p:cNvGrpSpPr>
                <a:grpSpLocks noChangeAspect="1"/>
              </p:cNvGrpSpPr>
              <p:nvPr/>
            </p:nvGrpSpPr>
            <p:grpSpPr bwMode="auto">
              <a:xfrm flipH="1">
                <a:off x="1839" y="2558"/>
                <a:ext cx="62" cy="356"/>
                <a:chOff x="2064" y="2256"/>
                <a:chExt cx="96" cy="576"/>
              </a:xfrm>
            </p:grpSpPr>
            <p:sp>
              <p:nvSpPr>
                <p:cNvPr id="32829" name="Arc 11"/>
                <p:cNvSpPr>
                  <a:spLocks noChangeAspect="1"/>
                </p:cNvSpPr>
                <p:nvPr/>
              </p:nvSpPr>
              <p:spPr bwMode="auto">
                <a:xfrm>
                  <a:off x="2064" y="2256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830" name="Arc 12"/>
                <p:cNvSpPr>
                  <a:spLocks noChangeAspect="1"/>
                </p:cNvSpPr>
                <p:nvPr/>
              </p:nvSpPr>
              <p:spPr bwMode="auto">
                <a:xfrm flipV="1">
                  <a:off x="2064" y="2544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2797" name="Group 13"/>
              <p:cNvGrpSpPr>
                <a:grpSpLocks noChangeAspect="1"/>
              </p:cNvGrpSpPr>
              <p:nvPr/>
            </p:nvGrpSpPr>
            <p:grpSpPr bwMode="auto">
              <a:xfrm flipH="1">
                <a:off x="1807" y="2558"/>
                <a:ext cx="63" cy="356"/>
                <a:chOff x="2064" y="2256"/>
                <a:chExt cx="96" cy="576"/>
              </a:xfrm>
            </p:grpSpPr>
            <p:sp>
              <p:nvSpPr>
                <p:cNvPr id="32827" name="Arc 14"/>
                <p:cNvSpPr>
                  <a:spLocks noChangeAspect="1"/>
                </p:cNvSpPr>
                <p:nvPr/>
              </p:nvSpPr>
              <p:spPr bwMode="auto">
                <a:xfrm>
                  <a:off x="2064" y="2256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828" name="Arc 15"/>
                <p:cNvSpPr>
                  <a:spLocks noChangeAspect="1"/>
                </p:cNvSpPr>
                <p:nvPr/>
              </p:nvSpPr>
              <p:spPr bwMode="auto">
                <a:xfrm flipV="1">
                  <a:off x="2064" y="2544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2798" name="Group 16"/>
              <p:cNvGrpSpPr>
                <a:grpSpLocks noChangeAspect="1"/>
              </p:cNvGrpSpPr>
              <p:nvPr/>
            </p:nvGrpSpPr>
            <p:grpSpPr bwMode="auto">
              <a:xfrm flipH="1">
                <a:off x="1776" y="2558"/>
                <a:ext cx="63" cy="356"/>
                <a:chOff x="2064" y="2256"/>
                <a:chExt cx="96" cy="576"/>
              </a:xfrm>
            </p:grpSpPr>
            <p:sp>
              <p:nvSpPr>
                <p:cNvPr id="32825" name="Arc 17"/>
                <p:cNvSpPr>
                  <a:spLocks noChangeAspect="1"/>
                </p:cNvSpPr>
                <p:nvPr/>
              </p:nvSpPr>
              <p:spPr bwMode="auto">
                <a:xfrm>
                  <a:off x="2064" y="2256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826" name="Arc 18"/>
                <p:cNvSpPr>
                  <a:spLocks noChangeAspect="1"/>
                </p:cNvSpPr>
                <p:nvPr/>
              </p:nvSpPr>
              <p:spPr bwMode="auto">
                <a:xfrm flipV="1">
                  <a:off x="2064" y="2544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2799" name="Group 19"/>
              <p:cNvGrpSpPr>
                <a:grpSpLocks noChangeAspect="1"/>
              </p:cNvGrpSpPr>
              <p:nvPr/>
            </p:nvGrpSpPr>
            <p:grpSpPr bwMode="auto">
              <a:xfrm flipH="1">
                <a:off x="1745" y="2558"/>
                <a:ext cx="62" cy="356"/>
                <a:chOff x="2064" y="2256"/>
                <a:chExt cx="96" cy="576"/>
              </a:xfrm>
            </p:grpSpPr>
            <p:sp>
              <p:nvSpPr>
                <p:cNvPr id="32823" name="Arc 20"/>
                <p:cNvSpPr>
                  <a:spLocks noChangeAspect="1"/>
                </p:cNvSpPr>
                <p:nvPr/>
              </p:nvSpPr>
              <p:spPr bwMode="auto">
                <a:xfrm>
                  <a:off x="2064" y="2256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824" name="Arc 21"/>
                <p:cNvSpPr>
                  <a:spLocks noChangeAspect="1"/>
                </p:cNvSpPr>
                <p:nvPr/>
              </p:nvSpPr>
              <p:spPr bwMode="auto">
                <a:xfrm flipV="1">
                  <a:off x="2064" y="2544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2800" name="Group 22"/>
              <p:cNvGrpSpPr>
                <a:grpSpLocks noChangeAspect="1"/>
              </p:cNvGrpSpPr>
              <p:nvPr/>
            </p:nvGrpSpPr>
            <p:grpSpPr bwMode="auto">
              <a:xfrm flipH="1">
                <a:off x="1964" y="2558"/>
                <a:ext cx="63" cy="356"/>
                <a:chOff x="2064" y="2256"/>
                <a:chExt cx="96" cy="576"/>
              </a:xfrm>
            </p:grpSpPr>
            <p:sp>
              <p:nvSpPr>
                <p:cNvPr id="32821" name="Arc 23"/>
                <p:cNvSpPr>
                  <a:spLocks noChangeAspect="1"/>
                </p:cNvSpPr>
                <p:nvPr/>
              </p:nvSpPr>
              <p:spPr bwMode="auto">
                <a:xfrm>
                  <a:off x="2064" y="2256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822" name="Arc 24"/>
                <p:cNvSpPr>
                  <a:spLocks noChangeAspect="1"/>
                </p:cNvSpPr>
                <p:nvPr/>
              </p:nvSpPr>
              <p:spPr bwMode="auto">
                <a:xfrm flipV="1">
                  <a:off x="2064" y="2544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2801" name="Group 25"/>
              <p:cNvGrpSpPr>
                <a:grpSpLocks noChangeAspect="1"/>
              </p:cNvGrpSpPr>
              <p:nvPr/>
            </p:nvGrpSpPr>
            <p:grpSpPr bwMode="auto">
              <a:xfrm flipH="1">
                <a:off x="1933" y="2558"/>
                <a:ext cx="62" cy="356"/>
                <a:chOff x="2064" y="2256"/>
                <a:chExt cx="96" cy="576"/>
              </a:xfrm>
            </p:grpSpPr>
            <p:sp>
              <p:nvSpPr>
                <p:cNvPr id="32819" name="Arc 26"/>
                <p:cNvSpPr>
                  <a:spLocks noChangeAspect="1"/>
                </p:cNvSpPr>
                <p:nvPr/>
              </p:nvSpPr>
              <p:spPr bwMode="auto">
                <a:xfrm>
                  <a:off x="2064" y="2256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820" name="Arc 27"/>
                <p:cNvSpPr>
                  <a:spLocks noChangeAspect="1"/>
                </p:cNvSpPr>
                <p:nvPr/>
              </p:nvSpPr>
              <p:spPr bwMode="auto">
                <a:xfrm flipV="1">
                  <a:off x="2064" y="2544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2802" name="Group 28"/>
              <p:cNvGrpSpPr>
                <a:grpSpLocks noChangeAspect="1"/>
              </p:cNvGrpSpPr>
              <p:nvPr/>
            </p:nvGrpSpPr>
            <p:grpSpPr bwMode="auto">
              <a:xfrm flipH="1">
                <a:off x="1901" y="2558"/>
                <a:ext cx="63" cy="356"/>
                <a:chOff x="2064" y="2256"/>
                <a:chExt cx="96" cy="576"/>
              </a:xfrm>
            </p:grpSpPr>
            <p:sp>
              <p:nvSpPr>
                <p:cNvPr id="32817" name="Arc 29"/>
                <p:cNvSpPr>
                  <a:spLocks noChangeAspect="1"/>
                </p:cNvSpPr>
                <p:nvPr/>
              </p:nvSpPr>
              <p:spPr bwMode="auto">
                <a:xfrm>
                  <a:off x="2064" y="2256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818" name="Arc 30"/>
                <p:cNvSpPr>
                  <a:spLocks noChangeAspect="1"/>
                </p:cNvSpPr>
                <p:nvPr/>
              </p:nvSpPr>
              <p:spPr bwMode="auto">
                <a:xfrm flipV="1">
                  <a:off x="2064" y="2544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2803" name="Group 31"/>
              <p:cNvGrpSpPr>
                <a:grpSpLocks noChangeAspect="1"/>
              </p:cNvGrpSpPr>
              <p:nvPr/>
            </p:nvGrpSpPr>
            <p:grpSpPr bwMode="auto">
              <a:xfrm flipH="1">
                <a:off x="1870" y="2558"/>
                <a:ext cx="63" cy="356"/>
                <a:chOff x="2064" y="2256"/>
                <a:chExt cx="96" cy="576"/>
              </a:xfrm>
            </p:grpSpPr>
            <p:sp>
              <p:nvSpPr>
                <p:cNvPr id="32815" name="Arc 32"/>
                <p:cNvSpPr>
                  <a:spLocks noChangeAspect="1"/>
                </p:cNvSpPr>
                <p:nvPr/>
              </p:nvSpPr>
              <p:spPr bwMode="auto">
                <a:xfrm>
                  <a:off x="2064" y="2256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816" name="Arc 33"/>
                <p:cNvSpPr>
                  <a:spLocks noChangeAspect="1"/>
                </p:cNvSpPr>
                <p:nvPr/>
              </p:nvSpPr>
              <p:spPr bwMode="auto">
                <a:xfrm flipV="1">
                  <a:off x="2064" y="2544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2804" name="Group 34"/>
              <p:cNvGrpSpPr>
                <a:grpSpLocks noChangeAspect="1"/>
              </p:cNvGrpSpPr>
              <p:nvPr/>
            </p:nvGrpSpPr>
            <p:grpSpPr bwMode="auto">
              <a:xfrm flipH="1">
                <a:off x="2027" y="2558"/>
                <a:ext cx="62" cy="356"/>
                <a:chOff x="2064" y="2256"/>
                <a:chExt cx="96" cy="576"/>
              </a:xfrm>
            </p:grpSpPr>
            <p:sp>
              <p:nvSpPr>
                <p:cNvPr id="32813" name="Arc 35"/>
                <p:cNvSpPr>
                  <a:spLocks noChangeAspect="1"/>
                </p:cNvSpPr>
                <p:nvPr/>
              </p:nvSpPr>
              <p:spPr bwMode="auto">
                <a:xfrm>
                  <a:off x="2064" y="2256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814" name="Arc 36"/>
                <p:cNvSpPr>
                  <a:spLocks noChangeAspect="1"/>
                </p:cNvSpPr>
                <p:nvPr/>
              </p:nvSpPr>
              <p:spPr bwMode="auto">
                <a:xfrm flipV="1">
                  <a:off x="2064" y="2544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2805" name="Group 37"/>
              <p:cNvGrpSpPr>
                <a:grpSpLocks noChangeAspect="1"/>
              </p:cNvGrpSpPr>
              <p:nvPr/>
            </p:nvGrpSpPr>
            <p:grpSpPr bwMode="auto">
              <a:xfrm flipH="1">
                <a:off x="1995" y="2558"/>
                <a:ext cx="63" cy="356"/>
                <a:chOff x="2064" y="2256"/>
                <a:chExt cx="96" cy="576"/>
              </a:xfrm>
            </p:grpSpPr>
            <p:sp>
              <p:nvSpPr>
                <p:cNvPr id="32811" name="Arc 38"/>
                <p:cNvSpPr>
                  <a:spLocks noChangeAspect="1"/>
                </p:cNvSpPr>
                <p:nvPr/>
              </p:nvSpPr>
              <p:spPr bwMode="auto">
                <a:xfrm>
                  <a:off x="2064" y="2256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812" name="Arc 39"/>
                <p:cNvSpPr>
                  <a:spLocks noChangeAspect="1"/>
                </p:cNvSpPr>
                <p:nvPr/>
              </p:nvSpPr>
              <p:spPr bwMode="auto">
                <a:xfrm flipV="1">
                  <a:off x="2064" y="2544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2806" name="Rectangle 40"/>
              <p:cNvSpPr>
                <a:spLocks noChangeAspect="1" noChangeArrowheads="1"/>
              </p:cNvSpPr>
              <p:nvPr/>
            </p:nvSpPr>
            <p:spPr bwMode="auto">
              <a:xfrm>
                <a:off x="1732" y="2320"/>
                <a:ext cx="284" cy="208"/>
              </a:xfrm>
              <a:prstGeom prst="rect">
                <a:avLst/>
              </a:prstGeom>
              <a:solidFill>
                <a:srgbClr val="FF33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rgbClr val="FFCC00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rgbClr val="FFCC00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rgbClr val="FFCC00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rgbClr val="FFCC00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32807" name="Rectangle 41"/>
              <p:cNvSpPr>
                <a:spLocks noChangeAspect="1" noChangeArrowheads="1"/>
              </p:cNvSpPr>
              <p:nvPr/>
            </p:nvSpPr>
            <p:spPr bwMode="auto">
              <a:xfrm>
                <a:off x="1732" y="2944"/>
                <a:ext cx="284" cy="208"/>
              </a:xfrm>
              <a:prstGeom prst="rect">
                <a:avLst/>
              </a:prstGeom>
              <a:solidFill>
                <a:srgbClr val="FF33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rgbClr val="FFCC00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rgbClr val="FFCC00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rgbClr val="FFCC00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rgbClr val="FFCC00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32808" name="Rectangle 42"/>
              <p:cNvSpPr>
                <a:spLocks noChangeAspect="1" noChangeArrowheads="1"/>
              </p:cNvSpPr>
              <p:nvPr/>
            </p:nvSpPr>
            <p:spPr bwMode="auto">
              <a:xfrm>
                <a:off x="1200" y="2320"/>
                <a:ext cx="376" cy="832"/>
              </a:xfrm>
              <a:prstGeom prst="rect">
                <a:avLst/>
              </a:prstGeom>
              <a:solidFill>
                <a:srgbClr val="FF33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rgbClr val="FFCC00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rgbClr val="FFCC00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rgbClr val="FFCC00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rgbClr val="FFCC00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32809" name="Rectangle 43"/>
              <p:cNvSpPr>
                <a:spLocks noChangeAspect="1" noChangeArrowheads="1"/>
              </p:cNvSpPr>
              <p:nvPr/>
            </p:nvSpPr>
            <p:spPr bwMode="auto">
              <a:xfrm>
                <a:off x="1200" y="2112"/>
                <a:ext cx="816" cy="208"/>
              </a:xfrm>
              <a:prstGeom prst="rect">
                <a:avLst/>
              </a:prstGeom>
              <a:solidFill>
                <a:srgbClr val="FF33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rgbClr val="FFCC00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rgbClr val="FFCC00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rgbClr val="FFCC00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rgbClr val="FFCC00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32810" name="Rectangle 44"/>
              <p:cNvSpPr>
                <a:spLocks noChangeAspect="1" noChangeArrowheads="1"/>
              </p:cNvSpPr>
              <p:nvPr/>
            </p:nvSpPr>
            <p:spPr bwMode="auto">
              <a:xfrm>
                <a:off x="1200" y="3152"/>
                <a:ext cx="816" cy="208"/>
              </a:xfrm>
              <a:prstGeom prst="rect">
                <a:avLst/>
              </a:prstGeom>
              <a:solidFill>
                <a:srgbClr val="FF33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rgbClr val="FFCC00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rgbClr val="FFCC00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rgbClr val="FFCC00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rgbClr val="FFCC00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32783" name="Line 45"/>
            <p:cNvSpPr>
              <a:spLocks noChangeAspect="1" noChangeShapeType="1"/>
            </p:cNvSpPr>
            <p:nvPr/>
          </p:nvSpPr>
          <p:spPr bwMode="auto">
            <a:xfrm flipV="1">
              <a:off x="2112" y="1152"/>
              <a:ext cx="960" cy="1392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84" name="Line 46"/>
            <p:cNvSpPr>
              <a:spLocks noChangeAspect="1" noChangeShapeType="1"/>
            </p:cNvSpPr>
            <p:nvPr/>
          </p:nvSpPr>
          <p:spPr bwMode="auto">
            <a:xfrm>
              <a:off x="2112" y="2928"/>
              <a:ext cx="960" cy="1392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85" name="AutoShape 47"/>
            <p:cNvSpPr>
              <a:spLocks noChangeAspect="1" noChangeArrowheads="1"/>
            </p:cNvSpPr>
            <p:nvPr/>
          </p:nvSpPr>
          <p:spPr bwMode="auto">
            <a:xfrm>
              <a:off x="2016" y="1008"/>
              <a:ext cx="1056" cy="1104"/>
            </a:xfrm>
            <a:prstGeom prst="parallelogram">
              <a:avLst>
                <a:gd name="adj" fmla="val 91458"/>
              </a:avLst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rgbClr val="FFCC00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rgbClr val="FFCC00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rgbClr val="FFCC00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FFCC00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32786" name="AutoShape 48"/>
            <p:cNvSpPr>
              <a:spLocks noChangeAspect="1" noChangeArrowheads="1"/>
            </p:cNvSpPr>
            <p:nvPr/>
          </p:nvSpPr>
          <p:spPr bwMode="auto">
            <a:xfrm flipV="1">
              <a:off x="2016" y="3360"/>
              <a:ext cx="1056" cy="1104"/>
            </a:xfrm>
            <a:prstGeom prst="parallelogram">
              <a:avLst>
                <a:gd name="adj" fmla="val 91458"/>
              </a:avLst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rgbClr val="FFCC00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rgbClr val="FFCC00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rgbClr val="FFCC00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FFCC00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32787" name="Rectangle 49"/>
            <p:cNvSpPr>
              <a:spLocks noChangeAspect="1" noChangeArrowheads="1"/>
            </p:cNvSpPr>
            <p:nvPr/>
          </p:nvSpPr>
          <p:spPr bwMode="auto">
            <a:xfrm>
              <a:off x="2016" y="2112"/>
              <a:ext cx="96" cy="96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rgbClr val="FFCC00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rgbClr val="FFCC00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rgbClr val="FFCC00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FFCC00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32788" name="Rectangle 50"/>
            <p:cNvSpPr>
              <a:spLocks noChangeAspect="1" noChangeArrowheads="1"/>
            </p:cNvSpPr>
            <p:nvPr/>
          </p:nvSpPr>
          <p:spPr bwMode="auto">
            <a:xfrm>
              <a:off x="2016" y="3264"/>
              <a:ext cx="96" cy="96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rgbClr val="FFCC00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rgbClr val="FFCC00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rgbClr val="FFCC00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FFCC00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32789" name="AutoShape 51"/>
            <p:cNvSpPr>
              <a:spLocks noChangeAspect="1" noChangeArrowheads="1"/>
            </p:cNvSpPr>
            <p:nvPr/>
          </p:nvSpPr>
          <p:spPr bwMode="auto">
            <a:xfrm rot="5400000">
              <a:off x="1920" y="2664"/>
              <a:ext cx="384" cy="1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765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912" y="10800"/>
                  </a:moveTo>
                  <a:cubicBezTo>
                    <a:pt x="1912" y="5891"/>
                    <a:pt x="5891" y="1912"/>
                    <a:pt x="10800" y="1912"/>
                  </a:cubicBezTo>
                  <a:cubicBezTo>
                    <a:pt x="15708" y="1911"/>
                    <a:pt x="19687" y="5891"/>
                    <a:pt x="19688" y="10799"/>
                  </a:cubicBezTo>
                  <a:lnTo>
                    <a:pt x="21600" y="10800"/>
                  </a:ln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lnTo>
                    <a:pt x="1912" y="1080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90" name="Line 52"/>
            <p:cNvSpPr>
              <a:spLocks noChangeAspect="1" noChangeShapeType="1"/>
            </p:cNvSpPr>
            <p:nvPr/>
          </p:nvSpPr>
          <p:spPr bwMode="auto">
            <a:xfrm flipV="1">
              <a:off x="2106" y="2208"/>
              <a:ext cx="0" cy="336"/>
            </a:xfrm>
            <a:prstGeom prst="line">
              <a:avLst/>
            </a:prstGeom>
            <a:noFill/>
            <a:ln w="38100" cmpd="dbl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91" name="Line 53"/>
            <p:cNvSpPr>
              <a:spLocks noChangeAspect="1" noChangeShapeType="1"/>
            </p:cNvSpPr>
            <p:nvPr/>
          </p:nvSpPr>
          <p:spPr bwMode="auto">
            <a:xfrm flipV="1">
              <a:off x="2106" y="2928"/>
              <a:ext cx="0" cy="336"/>
            </a:xfrm>
            <a:prstGeom prst="line">
              <a:avLst/>
            </a:prstGeom>
            <a:noFill/>
            <a:ln w="38100" cmpd="dbl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92" name="Line 54"/>
            <p:cNvSpPr>
              <a:spLocks noChangeAspect="1" noChangeShapeType="1"/>
            </p:cNvSpPr>
            <p:nvPr/>
          </p:nvSpPr>
          <p:spPr bwMode="auto">
            <a:xfrm flipV="1">
              <a:off x="3072" y="4320"/>
              <a:ext cx="0" cy="144"/>
            </a:xfrm>
            <a:prstGeom prst="line">
              <a:avLst/>
            </a:prstGeom>
            <a:noFill/>
            <a:ln w="38100" cmpd="dbl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93" name="Line 55"/>
            <p:cNvSpPr>
              <a:spLocks noChangeAspect="1" noChangeShapeType="1"/>
            </p:cNvSpPr>
            <p:nvPr/>
          </p:nvSpPr>
          <p:spPr bwMode="auto">
            <a:xfrm flipV="1">
              <a:off x="3072" y="1008"/>
              <a:ext cx="0" cy="144"/>
            </a:xfrm>
            <a:prstGeom prst="line">
              <a:avLst/>
            </a:prstGeom>
            <a:noFill/>
            <a:ln w="38100" cmpd="dbl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2773" name="Group 62"/>
          <p:cNvGrpSpPr>
            <a:grpSpLocks/>
          </p:cNvGrpSpPr>
          <p:nvPr/>
        </p:nvGrpSpPr>
        <p:grpSpPr bwMode="auto">
          <a:xfrm>
            <a:off x="2362200" y="1981200"/>
            <a:ext cx="2819400" cy="2971800"/>
            <a:chOff x="1488" y="1248"/>
            <a:chExt cx="1776" cy="1872"/>
          </a:xfrm>
        </p:grpSpPr>
        <p:sp>
          <p:nvSpPr>
            <p:cNvPr id="32777" name="Line 57"/>
            <p:cNvSpPr>
              <a:spLocks noChangeShapeType="1"/>
            </p:cNvSpPr>
            <p:nvPr/>
          </p:nvSpPr>
          <p:spPr bwMode="auto">
            <a:xfrm flipV="1">
              <a:off x="3264" y="1248"/>
              <a:ext cx="0" cy="384"/>
            </a:xfrm>
            <a:prstGeom prst="line">
              <a:avLst/>
            </a:prstGeom>
            <a:noFill/>
            <a:ln w="76200" cmpd="tri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78" name="Line 58"/>
            <p:cNvSpPr>
              <a:spLocks noChangeShapeType="1"/>
            </p:cNvSpPr>
            <p:nvPr/>
          </p:nvSpPr>
          <p:spPr bwMode="auto">
            <a:xfrm flipV="1">
              <a:off x="3264" y="2736"/>
              <a:ext cx="0" cy="384"/>
            </a:xfrm>
            <a:prstGeom prst="line">
              <a:avLst/>
            </a:prstGeom>
            <a:noFill/>
            <a:ln w="76200" cmpd="tri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79" name="Line 59"/>
            <p:cNvSpPr>
              <a:spLocks noChangeShapeType="1"/>
            </p:cNvSpPr>
            <p:nvPr/>
          </p:nvSpPr>
          <p:spPr bwMode="auto">
            <a:xfrm>
              <a:off x="1488" y="1248"/>
              <a:ext cx="0" cy="1872"/>
            </a:xfrm>
            <a:prstGeom prst="line">
              <a:avLst/>
            </a:prstGeom>
            <a:noFill/>
            <a:ln w="76200" cmpd="tri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80" name="Line 60"/>
            <p:cNvSpPr>
              <a:spLocks noChangeShapeType="1"/>
            </p:cNvSpPr>
            <p:nvPr/>
          </p:nvSpPr>
          <p:spPr bwMode="auto">
            <a:xfrm>
              <a:off x="1488" y="1248"/>
              <a:ext cx="1776" cy="0"/>
            </a:xfrm>
            <a:prstGeom prst="line">
              <a:avLst/>
            </a:prstGeom>
            <a:noFill/>
            <a:ln w="76200" cmpd="tri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81" name="Line 61"/>
            <p:cNvSpPr>
              <a:spLocks noChangeShapeType="1"/>
            </p:cNvSpPr>
            <p:nvPr/>
          </p:nvSpPr>
          <p:spPr bwMode="auto">
            <a:xfrm>
              <a:off x="1488" y="3120"/>
              <a:ext cx="1776" cy="0"/>
            </a:xfrm>
            <a:prstGeom prst="line">
              <a:avLst/>
            </a:prstGeom>
            <a:noFill/>
            <a:ln w="76200" cmpd="tri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2774" name="Text Box 63"/>
          <p:cNvSpPr txBox="1">
            <a:spLocks noChangeArrowheads="1"/>
          </p:cNvSpPr>
          <p:nvPr/>
        </p:nvSpPr>
        <p:spPr bwMode="auto">
          <a:xfrm>
            <a:off x="152400" y="1600200"/>
            <a:ext cx="2438400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Sealed box acts as a stiff “air spring”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Enclosed volume chosen for optimum restoring force </a:t>
            </a:r>
          </a:p>
        </p:txBody>
      </p:sp>
      <p:sp>
        <p:nvSpPr>
          <p:cNvPr id="32775" name="Text Box 64"/>
          <p:cNvSpPr txBox="1">
            <a:spLocks noChangeArrowheads="1"/>
          </p:cNvSpPr>
          <p:nvPr/>
        </p:nvSpPr>
        <p:spPr bwMode="auto">
          <a:xfrm>
            <a:off x="5638800" y="2590800"/>
            <a:ext cx="24384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Relatively weak (compliant) cone suspension</a:t>
            </a:r>
          </a:p>
        </p:txBody>
      </p:sp>
      <p:sp>
        <p:nvSpPr>
          <p:cNvPr id="32776" name="Text Box 65"/>
          <p:cNvSpPr txBox="1">
            <a:spLocks noChangeArrowheads="1"/>
          </p:cNvSpPr>
          <p:nvPr/>
        </p:nvSpPr>
        <p:spPr bwMode="auto">
          <a:xfrm>
            <a:off x="5943600" y="4572000"/>
            <a:ext cx="2438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Greatly reduced nonlinear distortion!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37942A66-9514-4D3B-A1F1-194D17AAB774}" type="slidenum">
              <a:rPr lang="en-US" altLang="en-US" sz="1400" smtClean="0">
                <a:latin typeface="Perpetua Titling MT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31</a:t>
            </a:fld>
            <a:endParaRPr lang="en-US" altLang="en-US" sz="1400" smtClean="0">
              <a:latin typeface="Perpetua Titling MT" pitchFamily="18" charset="0"/>
            </a:endParaRPr>
          </a:p>
        </p:txBody>
      </p:sp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Ported (Resonant) Enclosure</a:t>
            </a:r>
          </a:p>
        </p:txBody>
      </p:sp>
      <p:grpSp>
        <p:nvGrpSpPr>
          <p:cNvPr id="33796" name="Group 4"/>
          <p:cNvGrpSpPr>
            <a:grpSpLocks noChangeAspect="1"/>
          </p:cNvGrpSpPr>
          <p:nvPr/>
        </p:nvGrpSpPr>
        <p:grpSpPr bwMode="auto">
          <a:xfrm>
            <a:off x="4267200" y="2438400"/>
            <a:ext cx="1087438" cy="1760538"/>
            <a:chOff x="1200" y="1008"/>
            <a:chExt cx="1872" cy="3456"/>
          </a:xfrm>
        </p:grpSpPr>
        <p:grpSp>
          <p:nvGrpSpPr>
            <p:cNvPr id="33806" name="Group 5"/>
            <p:cNvGrpSpPr>
              <a:grpSpLocks noChangeAspect="1"/>
            </p:cNvGrpSpPr>
            <p:nvPr/>
          </p:nvGrpSpPr>
          <p:grpSpPr bwMode="auto">
            <a:xfrm>
              <a:off x="1200" y="2112"/>
              <a:ext cx="912" cy="1248"/>
              <a:chOff x="1200" y="2112"/>
              <a:chExt cx="912" cy="1248"/>
            </a:xfrm>
          </p:grpSpPr>
          <p:sp>
            <p:nvSpPr>
              <p:cNvPr id="33818" name="AutoShape 6"/>
              <p:cNvSpPr>
                <a:spLocks noChangeAspect="1" noChangeArrowheads="1"/>
              </p:cNvSpPr>
              <p:nvPr/>
            </p:nvSpPr>
            <p:spPr bwMode="auto">
              <a:xfrm rot="5400000" flipH="1">
                <a:off x="1610" y="2541"/>
                <a:ext cx="279" cy="372"/>
              </a:xfrm>
              <a:prstGeom prst="can">
                <a:avLst>
                  <a:gd name="adj" fmla="val 11747"/>
                </a:avLst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rgbClr val="FFCC00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rgbClr val="FFCC00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rgbClr val="FFCC00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rgbClr val="FFCC00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33819" name="AutoShape 7"/>
              <p:cNvSpPr>
                <a:spLocks noChangeAspect="1" noChangeArrowheads="1"/>
              </p:cNvSpPr>
              <p:nvPr/>
            </p:nvSpPr>
            <p:spPr bwMode="auto">
              <a:xfrm rot="5400000" flipH="1">
                <a:off x="1760" y="2545"/>
                <a:ext cx="327" cy="376"/>
              </a:xfrm>
              <a:prstGeom prst="can">
                <a:avLst>
                  <a:gd name="adj" fmla="val 10130"/>
                </a:avLst>
              </a:prstGeom>
              <a:noFill/>
              <a:ln w="19050">
                <a:solidFill>
                  <a:srgbClr val="FFCC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rgbClr val="FFCC00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rgbClr val="FFCC00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rgbClr val="FFCC00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rgbClr val="FFCC00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33820" name="Group 8"/>
              <p:cNvGrpSpPr>
                <a:grpSpLocks noChangeAspect="1"/>
              </p:cNvGrpSpPr>
              <p:nvPr/>
            </p:nvGrpSpPr>
            <p:grpSpPr bwMode="auto">
              <a:xfrm flipH="1">
                <a:off x="1839" y="2558"/>
                <a:ext cx="62" cy="356"/>
                <a:chOff x="2064" y="2256"/>
                <a:chExt cx="96" cy="576"/>
              </a:xfrm>
            </p:grpSpPr>
            <p:sp>
              <p:nvSpPr>
                <p:cNvPr id="33853" name="Arc 9"/>
                <p:cNvSpPr>
                  <a:spLocks noChangeAspect="1"/>
                </p:cNvSpPr>
                <p:nvPr/>
              </p:nvSpPr>
              <p:spPr bwMode="auto">
                <a:xfrm>
                  <a:off x="2064" y="2256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854" name="Arc 10"/>
                <p:cNvSpPr>
                  <a:spLocks noChangeAspect="1"/>
                </p:cNvSpPr>
                <p:nvPr/>
              </p:nvSpPr>
              <p:spPr bwMode="auto">
                <a:xfrm flipV="1">
                  <a:off x="2064" y="2544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3821" name="Group 11"/>
              <p:cNvGrpSpPr>
                <a:grpSpLocks noChangeAspect="1"/>
              </p:cNvGrpSpPr>
              <p:nvPr/>
            </p:nvGrpSpPr>
            <p:grpSpPr bwMode="auto">
              <a:xfrm flipH="1">
                <a:off x="1807" y="2558"/>
                <a:ext cx="63" cy="356"/>
                <a:chOff x="2064" y="2256"/>
                <a:chExt cx="96" cy="576"/>
              </a:xfrm>
            </p:grpSpPr>
            <p:sp>
              <p:nvSpPr>
                <p:cNvPr id="33851" name="Arc 12"/>
                <p:cNvSpPr>
                  <a:spLocks noChangeAspect="1"/>
                </p:cNvSpPr>
                <p:nvPr/>
              </p:nvSpPr>
              <p:spPr bwMode="auto">
                <a:xfrm>
                  <a:off x="2064" y="2256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852" name="Arc 13"/>
                <p:cNvSpPr>
                  <a:spLocks noChangeAspect="1"/>
                </p:cNvSpPr>
                <p:nvPr/>
              </p:nvSpPr>
              <p:spPr bwMode="auto">
                <a:xfrm flipV="1">
                  <a:off x="2064" y="2544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3822" name="Group 14"/>
              <p:cNvGrpSpPr>
                <a:grpSpLocks noChangeAspect="1"/>
              </p:cNvGrpSpPr>
              <p:nvPr/>
            </p:nvGrpSpPr>
            <p:grpSpPr bwMode="auto">
              <a:xfrm flipH="1">
                <a:off x="1776" y="2558"/>
                <a:ext cx="63" cy="356"/>
                <a:chOff x="2064" y="2256"/>
                <a:chExt cx="96" cy="576"/>
              </a:xfrm>
            </p:grpSpPr>
            <p:sp>
              <p:nvSpPr>
                <p:cNvPr id="33849" name="Arc 15"/>
                <p:cNvSpPr>
                  <a:spLocks noChangeAspect="1"/>
                </p:cNvSpPr>
                <p:nvPr/>
              </p:nvSpPr>
              <p:spPr bwMode="auto">
                <a:xfrm>
                  <a:off x="2064" y="2256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850" name="Arc 16"/>
                <p:cNvSpPr>
                  <a:spLocks noChangeAspect="1"/>
                </p:cNvSpPr>
                <p:nvPr/>
              </p:nvSpPr>
              <p:spPr bwMode="auto">
                <a:xfrm flipV="1">
                  <a:off x="2064" y="2544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3823" name="Group 17"/>
              <p:cNvGrpSpPr>
                <a:grpSpLocks noChangeAspect="1"/>
              </p:cNvGrpSpPr>
              <p:nvPr/>
            </p:nvGrpSpPr>
            <p:grpSpPr bwMode="auto">
              <a:xfrm flipH="1">
                <a:off x="1745" y="2558"/>
                <a:ext cx="62" cy="356"/>
                <a:chOff x="2064" y="2256"/>
                <a:chExt cx="96" cy="576"/>
              </a:xfrm>
            </p:grpSpPr>
            <p:sp>
              <p:nvSpPr>
                <p:cNvPr id="33847" name="Arc 18"/>
                <p:cNvSpPr>
                  <a:spLocks noChangeAspect="1"/>
                </p:cNvSpPr>
                <p:nvPr/>
              </p:nvSpPr>
              <p:spPr bwMode="auto">
                <a:xfrm>
                  <a:off x="2064" y="2256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848" name="Arc 19"/>
                <p:cNvSpPr>
                  <a:spLocks noChangeAspect="1"/>
                </p:cNvSpPr>
                <p:nvPr/>
              </p:nvSpPr>
              <p:spPr bwMode="auto">
                <a:xfrm flipV="1">
                  <a:off x="2064" y="2544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3824" name="Group 20"/>
              <p:cNvGrpSpPr>
                <a:grpSpLocks noChangeAspect="1"/>
              </p:cNvGrpSpPr>
              <p:nvPr/>
            </p:nvGrpSpPr>
            <p:grpSpPr bwMode="auto">
              <a:xfrm flipH="1">
                <a:off x="1964" y="2558"/>
                <a:ext cx="63" cy="356"/>
                <a:chOff x="2064" y="2256"/>
                <a:chExt cx="96" cy="576"/>
              </a:xfrm>
            </p:grpSpPr>
            <p:sp>
              <p:nvSpPr>
                <p:cNvPr id="33845" name="Arc 21"/>
                <p:cNvSpPr>
                  <a:spLocks noChangeAspect="1"/>
                </p:cNvSpPr>
                <p:nvPr/>
              </p:nvSpPr>
              <p:spPr bwMode="auto">
                <a:xfrm>
                  <a:off x="2064" y="2256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846" name="Arc 22"/>
                <p:cNvSpPr>
                  <a:spLocks noChangeAspect="1"/>
                </p:cNvSpPr>
                <p:nvPr/>
              </p:nvSpPr>
              <p:spPr bwMode="auto">
                <a:xfrm flipV="1">
                  <a:off x="2064" y="2544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3825" name="Group 23"/>
              <p:cNvGrpSpPr>
                <a:grpSpLocks noChangeAspect="1"/>
              </p:cNvGrpSpPr>
              <p:nvPr/>
            </p:nvGrpSpPr>
            <p:grpSpPr bwMode="auto">
              <a:xfrm flipH="1">
                <a:off x="1933" y="2558"/>
                <a:ext cx="62" cy="356"/>
                <a:chOff x="2064" y="2256"/>
                <a:chExt cx="96" cy="576"/>
              </a:xfrm>
            </p:grpSpPr>
            <p:sp>
              <p:nvSpPr>
                <p:cNvPr id="33843" name="Arc 24"/>
                <p:cNvSpPr>
                  <a:spLocks noChangeAspect="1"/>
                </p:cNvSpPr>
                <p:nvPr/>
              </p:nvSpPr>
              <p:spPr bwMode="auto">
                <a:xfrm>
                  <a:off x="2064" y="2256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844" name="Arc 25"/>
                <p:cNvSpPr>
                  <a:spLocks noChangeAspect="1"/>
                </p:cNvSpPr>
                <p:nvPr/>
              </p:nvSpPr>
              <p:spPr bwMode="auto">
                <a:xfrm flipV="1">
                  <a:off x="2064" y="2544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3826" name="Group 26"/>
              <p:cNvGrpSpPr>
                <a:grpSpLocks noChangeAspect="1"/>
              </p:cNvGrpSpPr>
              <p:nvPr/>
            </p:nvGrpSpPr>
            <p:grpSpPr bwMode="auto">
              <a:xfrm flipH="1">
                <a:off x="1901" y="2558"/>
                <a:ext cx="63" cy="356"/>
                <a:chOff x="2064" y="2256"/>
                <a:chExt cx="96" cy="576"/>
              </a:xfrm>
            </p:grpSpPr>
            <p:sp>
              <p:nvSpPr>
                <p:cNvPr id="33841" name="Arc 27"/>
                <p:cNvSpPr>
                  <a:spLocks noChangeAspect="1"/>
                </p:cNvSpPr>
                <p:nvPr/>
              </p:nvSpPr>
              <p:spPr bwMode="auto">
                <a:xfrm>
                  <a:off x="2064" y="2256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842" name="Arc 28"/>
                <p:cNvSpPr>
                  <a:spLocks noChangeAspect="1"/>
                </p:cNvSpPr>
                <p:nvPr/>
              </p:nvSpPr>
              <p:spPr bwMode="auto">
                <a:xfrm flipV="1">
                  <a:off x="2064" y="2544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3827" name="Group 29"/>
              <p:cNvGrpSpPr>
                <a:grpSpLocks noChangeAspect="1"/>
              </p:cNvGrpSpPr>
              <p:nvPr/>
            </p:nvGrpSpPr>
            <p:grpSpPr bwMode="auto">
              <a:xfrm flipH="1">
                <a:off x="1870" y="2558"/>
                <a:ext cx="63" cy="356"/>
                <a:chOff x="2064" y="2256"/>
                <a:chExt cx="96" cy="576"/>
              </a:xfrm>
            </p:grpSpPr>
            <p:sp>
              <p:nvSpPr>
                <p:cNvPr id="33839" name="Arc 30"/>
                <p:cNvSpPr>
                  <a:spLocks noChangeAspect="1"/>
                </p:cNvSpPr>
                <p:nvPr/>
              </p:nvSpPr>
              <p:spPr bwMode="auto">
                <a:xfrm>
                  <a:off x="2064" y="2256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840" name="Arc 31"/>
                <p:cNvSpPr>
                  <a:spLocks noChangeAspect="1"/>
                </p:cNvSpPr>
                <p:nvPr/>
              </p:nvSpPr>
              <p:spPr bwMode="auto">
                <a:xfrm flipV="1">
                  <a:off x="2064" y="2544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3828" name="Group 32"/>
              <p:cNvGrpSpPr>
                <a:grpSpLocks noChangeAspect="1"/>
              </p:cNvGrpSpPr>
              <p:nvPr/>
            </p:nvGrpSpPr>
            <p:grpSpPr bwMode="auto">
              <a:xfrm flipH="1">
                <a:off x="2027" y="2558"/>
                <a:ext cx="62" cy="356"/>
                <a:chOff x="2064" y="2256"/>
                <a:chExt cx="96" cy="576"/>
              </a:xfrm>
            </p:grpSpPr>
            <p:sp>
              <p:nvSpPr>
                <p:cNvPr id="33837" name="Arc 33"/>
                <p:cNvSpPr>
                  <a:spLocks noChangeAspect="1"/>
                </p:cNvSpPr>
                <p:nvPr/>
              </p:nvSpPr>
              <p:spPr bwMode="auto">
                <a:xfrm>
                  <a:off x="2064" y="2256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838" name="Arc 34"/>
                <p:cNvSpPr>
                  <a:spLocks noChangeAspect="1"/>
                </p:cNvSpPr>
                <p:nvPr/>
              </p:nvSpPr>
              <p:spPr bwMode="auto">
                <a:xfrm flipV="1">
                  <a:off x="2064" y="2544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3829" name="Group 35"/>
              <p:cNvGrpSpPr>
                <a:grpSpLocks noChangeAspect="1"/>
              </p:cNvGrpSpPr>
              <p:nvPr/>
            </p:nvGrpSpPr>
            <p:grpSpPr bwMode="auto">
              <a:xfrm flipH="1">
                <a:off x="1995" y="2558"/>
                <a:ext cx="63" cy="356"/>
                <a:chOff x="2064" y="2256"/>
                <a:chExt cx="96" cy="576"/>
              </a:xfrm>
            </p:grpSpPr>
            <p:sp>
              <p:nvSpPr>
                <p:cNvPr id="33835" name="Arc 36"/>
                <p:cNvSpPr>
                  <a:spLocks noChangeAspect="1"/>
                </p:cNvSpPr>
                <p:nvPr/>
              </p:nvSpPr>
              <p:spPr bwMode="auto">
                <a:xfrm>
                  <a:off x="2064" y="2256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836" name="Arc 37"/>
                <p:cNvSpPr>
                  <a:spLocks noChangeAspect="1"/>
                </p:cNvSpPr>
                <p:nvPr/>
              </p:nvSpPr>
              <p:spPr bwMode="auto">
                <a:xfrm flipV="1">
                  <a:off x="2064" y="2544"/>
                  <a:ext cx="96" cy="28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-1" y="0"/>
                      </a:lnTo>
                      <a:close/>
                    </a:path>
                  </a:pathLst>
                </a:custGeom>
                <a:noFill/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3830" name="Rectangle 38"/>
              <p:cNvSpPr>
                <a:spLocks noChangeAspect="1" noChangeArrowheads="1"/>
              </p:cNvSpPr>
              <p:nvPr/>
            </p:nvSpPr>
            <p:spPr bwMode="auto">
              <a:xfrm>
                <a:off x="1732" y="2320"/>
                <a:ext cx="284" cy="208"/>
              </a:xfrm>
              <a:prstGeom prst="rect">
                <a:avLst/>
              </a:prstGeom>
              <a:solidFill>
                <a:srgbClr val="FF33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rgbClr val="FFCC00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rgbClr val="FFCC00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rgbClr val="FFCC00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rgbClr val="FFCC00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33831" name="Rectangle 39"/>
              <p:cNvSpPr>
                <a:spLocks noChangeAspect="1" noChangeArrowheads="1"/>
              </p:cNvSpPr>
              <p:nvPr/>
            </p:nvSpPr>
            <p:spPr bwMode="auto">
              <a:xfrm>
                <a:off x="1732" y="2944"/>
                <a:ext cx="284" cy="208"/>
              </a:xfrm>
              <a:prstGeom prst="rect">
                <a:avLst/>
              </a:prstGeom>
              <a:solidFill>
                <a:srgbClr val="FF33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rgbClr val="FFCC00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rgbClr val="FFCC00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rgbClr val="FFCC00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rgbClr val="FFCC00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33832" name="Rectangle 40"/>
              <p:cNvSpPr>
                <a:spLocks noChangeAspect="1" noChangeArrowheads="1"/>
              </p:cNvSpPr>
              <p:nvPr/>
            </p:nvSpPr>
            <p:spPr bwMode="auto">
              <a:xfrm>
                <a:off x="1200" y="2320"/>
                <a:ext cx="376" cy="832"/>
              </a:xfrm>
              <a:prstGeom prst="rect">
                <a:avLst/>
              </a:prstGeom>
              <a:solidFill>
                <a:srgbClr val="FF33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rgbClr val="FFCC00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rgbClr val="FFCC00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rgbClr val="FFCC00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rgbClr val="FFCC00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33833" name="Rectangle 41"/>
              <p:cNvSpPr>
                <a:spLocks noChangeAspect="1" noChangeArrowheads="1"/>
              </p:cNvSpPr>
              <p:nvPr/>
            </p:nvSpPr>
            <p:spPr bwMode="auto">
              <a:xfrm>
                <a:off x="1200" y="2112"/>
                <a:ext cx="816" cy="208"/>
              </a:xfrm>
              <a:prstGeom prst="rect">
                <a:avLst/>
              </a:prstGeom>
              <a:solidFill>
                <a:srgbClr val="FF33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rgbClr val="FFCC00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rgbClr val="FFCC00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rgbClr val="FFCC00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rgbClr val="FFCC00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33834" name="Rectangle 42"/>
              <p:cNvSpPr>
                <a:spLocks noChangeAspect="1" noChangeArrowheads="1"/>
              </p:cNvSpPr>
              <p:nvPr/>
            </p:nvSpPr>
            <p:spPr bwMode="auto">
              <a:xfrm>
                <a:off x="1200" y="3152"/>
                <a:ext cx="816" cy="208"/>
              </a:xfrm>
              <a:prstGeom prst="rect">
                <a:avLst/>
              </a:prstGeom>
              <a:solidFill>
                <a:srgbClr val="FF33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rgbClr val="FFCC00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rgbClr val="FFCC00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rgbClr val="FFCC00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rgbClr val="FFCC00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FFCC00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33807" name="Line 43"/>
            <p:cNvSpPr>
              <a:spLocks noChangeAspect="1" noChangeShapeType="1"/>
            </p:cNvSpPr>
            <p:nvPr/>
          </p:nvSpPr>
          <p:spPr bwMode="auto">
            <a:xfrm flipV="1">
              <a:off x="2112" y="1152"/>
              <a:ext cx="960" cy="1392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08" name="Line 44"/>
            <p:cNvSpPr>
              <a:spLocks noChangeAspect="1" noChangeShapeType="1"/>
            </p:cNvSpPr>
            <p:nvPr/>
          </p:nvSpPr>
          <p:spPr bwMode="auto">
            <a:xfrm>
              <a:off x="2112" y="2928"/>
              <a:ext cx="960" cy="1392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09" name="AutoShape 45"/>
            <p:cNvSpPr>
              <a:spLocks noChangeAspect="1" noChangeArrowheads="1"/>
            </p:cNvSpPr>
            <p:nvPr/>
          </p:nvSpPr>
          <p:spPr bwMode="auto">
            <a:xfrm>
              <a:off x="2016" y="1008"/>
              <a:ext cx="1056" cy="1104"/>
            </a:xfrm>
            <a:prstGeom prst="parallelogram">
              <a:avLst>
                <a:gd name="adj" fmla="val 91458"/>
              </a:avLst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rgbClr val="FFCC00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rgbClr val="FFCC00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rgbClr val="FFCC00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FFCC00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33810" name="AutoShape 46"/>
            <p:cNvSpPr>
              <a:spLocks noChangeAspect="1" noChangeArrowheads="1"/>
            </p:cNvSpPr>
            <p:nvPr/>
          </p:nvSpPr>
          <p:spPr bwMode="auto">
            <a:xfrm flipV="1">
              <a:off x="2016" y="3360"/>
              <a:ext cx="1056" cy="1104"/>
            </a:xfrm>
            <a:prstGeom prst="parallelogram">
              <a:avLst>
                <a:gd name="adj" fmla="val 91458"/>
              </a:avLst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rgbClr val="FFCC00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rgbClr val="FFCC00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rgbClr val="FFCC00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FFCC00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33811" name="Rectangle 47"/>
            <p:cNvSpPr>
              <a:spLocks noChangeAspect="1" noChangeArrowheads="1"/>
            </p:cNvSpPr>
            <p:nvPr/>
          </p:nvSpPr>
          <p:spPr bwMode="auto">
            <a:xfrm>
              <a:off x="2016" y="2112"/>
              <a:ext cx="96" cy="96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rgbClr val="FFCC00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rgbClr val="FFCC00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rgbClr val="FFCC00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FFCC00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33812" name="Rectangle 48"/>
            <p:cNvSpPr>
              <a:spLocks noChangeAspect="1" noChangeArrowheads="1"/>
            </p:cNvSpPr>
            <p:nvPr/>
          </p:nvSpPr>
          <p:spPr bwMode="auto">
            <a:xfrm>
              <a:off x="2016" y="3264"/>
              <a:ext cx="96" cy="96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rgbClr val="FFCC00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rgbClr val="FFCC00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rgbClr val="FFCC00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FFCC00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FFCC00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33813" name="AutoShape 49"/>
            <p:cNvSpPr>
              <a:spLocks noChangeAspect="1" noChangeArrowheads="1"/>
            </p:cNvSpPr>
            <p:nvPr/>
          </p:nvSpPr>
          <p:spPr bwMode="auto">
            <a:xfrm rot="5400000">
              <a:off x="1920" y="2664"/>
              <a:ext cx="384" cy="1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765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912" y="10800"/>
                  </a:moveTo>
                  <a:cubicBezTo>
                    <a:pt x="1912" y="5891"/>
                    <a:pt x="5891" y="1912"/>
                    <a:pt x="10800" y="1912"/>
                  </a:cubicBezTo>
                  <a:cubicBezTo>
                    <a:pt x="15708" y="1911"/>
                    <a:pt x="19687" y="5891"/>
                    <a:pt x="19688" y="10799"/>
                  </a:cubicBezTo>
                  <a:lnTo>
                    <a:pt x="21600" y="10800"/>
                  </a:ln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lnTo>
                    <a:pt x="1912" y="1080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14" name="Line 50"/>
            <p:cNvSpPr>
              <a:spLocks noChangeAspect="1" noChangeShapeType="1"/>
            </p:cNvSpPr>
            <p:nvPr/>
          </p:nvSpPr>
          <p:spPr bwMode="auto">
            <a:xfrm flipV="1">
              <a:off x="2106" y="2208"/>
              <a:ext cx="0" cy="336"/>
            </a:xfrm>
            <a:prstGeom prst="line">
              <a:avLst/>
            </a:prstGeom>
            <a:noFill/>
            <a:ln w="38100" cmpd="dbl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15" name="Line 51"/>
            <p:cNvSpPr>
              <a:spLocks noChangeAspect="1" noChangeShapeType="1"/>
            </p:cNvSpPr>
            <p:nvPr/>
          </p:nvSpPr>
          <p:spPr bwMode="auto">
            <a:xfrm flipV="1">
              <a:off x="2106" y="2928"/>
              <a:ext cx="0" cy="336"/>
            </a:xfrm>
            <a:prstGeom prst="line">
              <a:avLst/>
            </a:prstGeom>
            <a:noFill/>
            <a:ln w="38100" cmpd="dbl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16" name="Line 52"/>
            <p:cNvSpPr>
              <a:spLocks noChangeAspect="1" noChangeShapeType="1"/>
            </p:cNvSpPr>
            <p:nvPr/>
          </p:nvSpPr>
          <p:spPr bwMode="auto">
            <a:xfrm flipV="1">
              <a:off x="3072" y="4320"/>
              <a:ext cx="0" cy="144"/>
            </a:xfrm>
            <a:prstGeom prst="line">
              <a:avLst/>
            </a:prstGeom>
            <a:noFill/>
            <a:ln w="38100" cmpd="dbl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17" name="Line 53"/>
            <p:cNvSpPr>
              <a:spLocks noChangeAspect="1" noChangeShapeType="1"/>
            </p:cNvSpPr>
            <p:nvPr/>
          </p:nvSpPr>
          <p:spPr bwMode="auto">
            <a:xfrm flipV="1">
              <a:off x="3072" y="1008"/>
              <a:ext cx="0" cy="144"/>
            </a:xfrm>
            <a:prstGeom prst="line">
              <a:avLst/>
            </a:prstGeom>
            <a:noFill/>
            <a:ln w="38100" cmpd="dbl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797" name="Line 55"/>
          <p:cNvSpPr>
            <a:spLocks noChangeShapeType="1"/>
          </p:cNvSpPr>
          <p:nvPr/>
        </p:nvSpPr>
        <p:spPr bwMode="auto">
          <a:xfrm flipV="1">
            <a:off x="5334000" y="2133600"/>
            <a:ext cx="0" cy="304800"/>
          </a:xfrm>
          <a:prstGeom prst="line">
            <a:avLst/>
          </a:prstGeom>
          <a:noFill/>
          <a:ln w="76200" cmpd="tri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8" name="Line 56"/>
          <p:cNvSpPr>
            <a:spLocks noChangeShapeType="1"/>
          </p:cNvSpPr>
          <p:nvPr/>
        </p:nvSpPr>
        <p:spPr bwMode="auto">
          <a:xfrm flipV="1">
            <a:off x="5334000" y="4191000"/>
            <a:ext cx="0" cy="609600"/>
          </a:xfrm>
          <a:prstGeom prst="line">
            <a:avLst/>
          </a:prstGeom>
          <a:noFill/>
          <a:ln w="76200" cmpd="tri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9" name="Line 57"/>
          <p:cNvSpPr>
            <a:spLocks noChangeShapeType="1"/>
          </p:cNvSpPr>
          <p:nvPr/>
        </p:nvSpPr>
        <p:spPr bwMode="auto">
          <a:xfrm>
            <a:off x="2514600" y="2133600"/>
            <a:ext cx="0" cy="3733800"/>
          </a:xfrm>
          <a:prstGeom prst="line">
            <a:avLst/>
          </a:prstGeom>
          <a:noFill/>
          <a:ln w="76200" cmpd="tri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0" name="Line 58"/>
          <p:cNvSpPr>
            <a:spLocks noChangeShapeType="1"/>
          </p:cNvSpPr>
          <p:nvPr/>
        </p:nvSpPr>
        <p:spPr bwMode="auto">
          <a:xfrm>
            <a:off x="2514600" y="2133600"/>
            <a:ext cx="2819400" cy="0"/>
          </a:xfrm>
          <a:prstGeom prst="line">
            <a:avLst/>
          </a:prstGeom>
          <a:noFill/>
          <a:ln w="76200" cmpd="tri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1" name="Line 59"/>
          <p:cNvSpPr>
            <a:spLocks noChangeShapeType="1"/>
          </p:cNvSpPr>
          <p:nvPr/>
        </p:nvSpPr>
        <p:spPr bwMode="auto">
          <a:xfrm>
            <a:off x="2514600" y="5867400"/>
            <a:ext cx="2819400" cy="0"/>
          </a:xfrm>
          <a:prstGeom prst="line">
            <a:avLst/>
          </a:prstGeom>
          <a:noFill/>
          <a:ln w="76200" cmpd="tri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2" name="Line 61"/>
          <p:cNvSpPr>
            <a:spLocks noChangeShapeType="1"/>
          </p:cNvSpPr>
          <p:nvPr/>
        </p:nvSpPr>
        <p:spPr bwMode="auto">
          <a:xfrm flipV="1">
            <a:off x="5334000" y="5257800"/>
            <a:ext cx="0" cy="609600"/>
          </a:xfrm>
          <a:prstGeom prst="line">
            <a:avLst/>
          </a:prstGeom>
          <a:noFill/>
          <a:ln w="76200" cmpd="tri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3" name="Text Box 62"/>
          <p:cNvSpPr txBox="1">
            <a:spLocks noChangeArrowheads="1"/>
          </p:cNvSpPr>
          <p:nvPr/>
        </p:nvSpPr>
        <p:spPr bwMode="auto">
          <a:xfrm>
            <a:off x="5486400" y="4800600"/>
            <a:ext cx="29718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Port (hole):  radiates only at frequencies near box resonant frequency, but </a:t>
            </a:r>
            <a:r>
              <a:rPr lang="en-US" altLang="en-US" sz="1800" i="1"/>
              <a:t>reduces</a:t>
            </a:r>
            <a:r>
              <a:rPr lang="en-US" altLang="en-US" sz="1800"/>
              <a:t> cone motion.</a:t>
            </a:r>
          </a:p>
        </p:txBody>
      </p:sp>
      <p:sp>
        <p:nvSpPr>
          <p:cNvPr id="33804" name="Text Box 63"/>
          <p:cNvSpPr txBox="1">
            <a:spLocks noChangeArrowheads="1"/>
          </p:cNvSpPr>
          <p:nvPr/>
        </p:nvSpPr>
        <p:spPr bwMode="auto">
          <a:xfrm>
            <a:off x="152400" y="1600200"/>
            <a:ext cx="2438400" cy="366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Ported box is a Helmholtz resonator.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Enclosed volume and port size chosen to boost acoustic efficiency at low frequencies:  reduces required cone motion for a given output, allowing lower distortion.</a:t>
            </a:r>
          </a:p>
        </p:txBody>
      </p:sp>
      <p:sp>
        <p:nvSpPr>
          <p:cNvPr id="33805" name="Text Box 64"/>
          <p:cNvSpPr txBox="1">
            <a:spLocks noChangeArrowheads="1"/>
          </p:cNvSpPr>
          <p:nvPr/>
        </p:nvSpPr>
        <p:spPr bwMode="auto">
          <a:xfrm>
            <a:off x="5562600" y="2895600"/>
            <a:ext cx="29718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Driver acts as a direct radiator at frequencies above box resonance.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C014687-0357-4DF1-9443-E63CE8F3E160}" type="slidenum">
              <a:rPr lang="en-US" altLang="en-US" sz="1400" smtClean="0">
                <a:latin typeface="Perpetua Titling MT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32</a:t>
            </a:fld>
            <a:endParaRPr lang="en-US" altLang="en-US" sz="1400" smtClean="0">
              <a:latin typeface="Perpetua Titling MT" pitchFamily="18" charset="0"/>
            </a:endParaRPr>
          </a:p>
        </p:txBody>
      </p:sp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Other Loudspeaker Issues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001000" cy="4525963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chemeClr val="bg1"/>
                </a:solidFill>
              </a:rPr>
              <a:t>Multi-way loudspeakers</a:t>
            </a:r>
            <a:r>
              <a:rPr lang="en-US" smtClean="0"/>
              <a:t>:  separate driver elements optimized for low, mid, and high frequencies (woofer, squawker, tweeter)</a:t>
            </a:r>
          </a:p>
          <a:p>
            <a:pPr eaLnBrk="1" hangingPunct="1">
              <a:defRPr/>
            </a:pPr>
            <a:r>
              <a:rPr lang="en-US" smtClean="0">
                <a:solidFill>
                  <a:schemeClr val="bg1"/>
                </a:solidFill>
              </a:rPr>
              <a:t>Horns</a:t>
            </a:r>
            <a:r>
              <a:rPr lang="en-US" smtClean="0"/>
              <a:t>:  improve acoustical coupling between driver and the air</a:t>
            </a:r>
          </a:p>
          <a:p>
            <a:pPr eaLnBrk="1" hangingPunct="1">
              <a:defRPr/>
            </a:pPr>
            <a:r>
              <a:rPr lang="en-US" smtClean="0">
                <a:solidFill>
                  <a:schemeClr val="bg1"/>
                </a:solidFill>
              </a:rPr>
              <a:t>Transmission line enclosures</a:t>
            </a:r>
          </a:p>
          <a:p>
            <a:pPr eaLnBrk="1" hangingPunct="1">
              <a:defRPr/>
            </a:pPr>
            <a:r>
              <a:rPr lang="en-US" smtClean="0">
                <a:solidFill>
                  <a:schemeClr val="bg1"/>
                </a:solidFill>
              </a:rPr>
              <a:t>Electrostatic</a:t>
            </a:r>
            <a:r>
              <a:rPr lang="en-US" smtClean="0"/>
              <a:t> driver elements</a:t>
            </a:r>
          </a:p>
          <a:p>
            <a:pPr eaLnBrk="1" hangingPunct="1">
              <a:defRPr/>
            </a:pPr>
            <a:r>
              <a:rPr lang="en-US" smtClean="0"/>
              <a:t>‘</a:t>
            </a:r>
            <a:r>
              <a:rPr lang="en-US" smtClean="0">
                <a:solidFill>
                  <a:schemeClr val="bg1"/>
                </a:solidFill>
              </a:rPr>
              <a:t>Powered</a:t>
            </a:r>
            <a:r>
              <a:rPr lang="en-US" smtClean="0"/>
              <a:t>’ speakers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A9A1EDC-E880-4F17-BC4B-E9F71104D177}" type="slidenum">
              <a:rPr lang="en-US" altLang="en-US" sz="1400" smtClean="0">
                <a:latin typeface="Perpetua Titling MT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33</a:t>
            </a:fld>
            <a:endParaRPr lang="en-US" altLang="en-US" sz="1400" smtClean="0">
              <a:latin typeface="Perpetua Titling MT" pitchFamily="18" charset="0"/>
            </a:endParaRPr>
          </a:p>
        </p:txBody>
      </p:sp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Conclusions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mtClean="0">
                <a:solidFill>
                  <a:schemeClr val="bg1"/>
                </a:solidFill>
              </a:rPr>
              <a:t>Microphone</a:t>
            </a:r>
            <a:r>
              <a:rPr lang="en-US" smtClean="0"/>
              <a:t>:  a means to sense the motion of air particles and create a proportional electrical signal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>
                <a:solidFill>
                  <a:schemeClr val="bg1"/>
                </a:solidFill>
              </a:rPr>
              <a:t>Loudspeaker</a:t>
            </a:r>
            <a:r>
              <a:rPr lang="en-US" smtClean="0"/>
              <a:t>:  a means to convert an electrical signal into proportional motion of air particles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b="1" smtClean="0">
                <a:solidFill>
                  <a:schemeClr val="bg1"/>
                </a:solidFill>
              </a:rPr>
              <a:t>Engineering tradeoffs exist:  there is not a single </a:t>
            </a:r>
            <a:r>
              <a:rPr lang="en-US" b="1" i="1" smtClean="0">
                <a:solidFill>
                  <a:schemeClr val="bg1"/>
                </a:solidFill>
              </a:rPr>
              <a:t>best</a:t>
            </a:r>
            <a:r>
              <a:rPr lang="en-US" b="1" smtClean="0">
                <a:solidFill>
                  <a:schemeClr val="bg1"/>
                </a:solidFill>
              </a:rPr>
              <a:t> solution for all situations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A8840B1-6FFB-4B7D-905B-EC54B21B260B}" type="slidenum">
              <a:rPr lang="en-US" altLang="en-US" sz="1400" smtClean="0">
                <a:latin typeface="Perpetua Titling MT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 smtClean="0">
              <a:latin typeface="Perpetua Titling MT" pitchFamily="18" charset="0"/>
            </a:endParaRPr>
          </a:p>
        </p:txBody>
      </p:sp>
      <p:pic>
        <p:nvPicPr>
          <p:cNvPr id="6147" name="Picture 9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514600"/>
            <a:ext cx="1897063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5476" name="AutoShape 4" descr="Light upward diagonal"/>
          <p:cNvSpPr>
            <a:spLocks noChangeArrowheads="1"/>
          </p:cNvSpPr>
          <p:nvPr/>
        </p:nvSpPr>
        <p:spPr bwMode="auto">
          <a:xfrm flipV="1">
            <a:off x="822325" y="3282950"/>
            <a:ext cx="7407275" cy="265112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9131" y="6454"/>
                </a:moveTo>
                <a:cubicBezTo>
                  <a:pt x="17512" y="3349"/>
                  <a:pt x="14301" y="1403"/>
                  <a:pt x="10800" y="1403"/>
                </a:cubicBezTo>
                <a:cubicBezTo>
                  <a:pt x="5610" y="1403"/>
                  <a:pt x="1403" y="5610"/>
                  <a:pt x="1403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4824" y="0"/>
                  <a:pt x="18514" y="2237"/>
                  <a:pt x="20375" y="5805"/>
                </a:cubicBezTo>
                <a:lnTo>
                  <a:pt x="22769" y="4556"/>
                </a:lnTo>
                <a:lnTo>
                  <a:pt x="21327" y="9146"/>
                </a:lnTo>
                <a:lnTo>
                  <a:pt x="16737" y="7702"/>
                </a:lnTo>
                <a:lnTo>
                  <a:pt x="19131" y="6454"/>
                </a:lnTo>
                <a:close/>
              </a:path>
            </a:pathLst>
          </a:custGeom>
          <a:pattFill prst="ltUpDiag">
            <a:fgClr>
              <a:srgbClr val="3366FF"/>
            </a:fgClr>
            <a:bgClr>
              <a:srgbClr val="000099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477" name="Rectangle 5"/>
          <p:cNvSpPr>
            <a:spLocks noChangeArrowheads="1"/>
          </p:cNvSpPr>
          <p:nvPr/>
        </p:nvSpPr>
        <p:spPr bwMode="auto">
          <a:xfrm>
            <a:off x="457200" y="3111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Acoustics and Psychoacoustics</a:t>
            </a:r>
          </a:p>
        </p:txBody>
      </p:sp>
      <p:pic>
        <p:nvPicPr>
          <p:cNvPr id="105478" name="Picture 6" descr="ea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8325" y="1728788"/>
            <a:ext cx="3109913" cy="284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5480" name="Picture 8" descr="HM00302_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2875" y="2185988"/>
            <a:ext cx="2376488" cy="1589087"/>
          </a:xfrm>
          <a:prstGeom prst="rect">
            <a:avLst/>
          </a:prstGeom>
          <a:solidFill>
            <a:srgbClr val="336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2011363" y="2276475"/>
            <a:ext cx="1036637" cy="1828800"/>
            <a:chOff x="960" y="2333"/>
            <a:chExt cx="653" cy="1152"/>
          </a:xfrm>
        </p:grpSpPr>
        <p:grpSp>
          <p:nvGrpSpPr>
            <p:cNvPr id="6162" name="Group 10"/>
            <p:cNvGrpSpPr>
              <a:grpSpLocks/>
            </p:cNvGrpSpPr>
            <p:nvPr/>
          </p:nvGrpSpPr>
          <p:grpSpPr bwMode="auto">
            <a:xfrm>
              <a:off x="1123" y="2448"/>
              <a:ext cx="173" cy="922"/>
              <a:chOff x="1152" y="2448"/>
              <a:chExt cx="173" cy="922"/>
            </a:xfrm>
          </p:grpSpPr>
          <p:sp>
            <p:nvSpPr>
              <p:cNvPr id="6175" name="Arc 11"/>
              <p:cNvSpPr>
                <a:spLocks/>
              </p:cNvSpPr>
              <p:nvPr/>
            </p:nvSpPr>
            <p:spPr bwMode="auto">
              <a:xfrm>
                <a:off x="1152" y="2448"/>
                <a:ext cx="173" cy="46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76" name="Arc 12"/>
              <p:cNvSpPr>
                <a:spLocks/>
              </p:cNvSpPr>
              <p:nvPr/>
            </p:nvSpPr>
            <p:spPr bwMode="auto">
              <a:xfrm flipV="1">
                <a:off x="1152" y="2909"/>
                <a:ext cx="173" cy="46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163" name="Group 13"/>
            <p:cNvGrpSpPr>
              <a:grpSpLocks/>
            </p:cNvGrpSpPr>
            <p:nvPr/>
          </p:nvGrpSpPr>
          <p:grpSpPr bwMode="auto">
            <a:xfrm>
              <a:off x="1282" y="2390"/>
              <a:ext cx="173" cy="1037"/>
              <a:chOff x="1152" y="2448"/>
              <a:chExt cx="173" cy="922"/>
            </a:xfrm>
          </p:grpSpPr>
          <p:sp>
            <p:nvSpPr>
              <p:cNvPr id="6173" name="Arc 14"/>
              <p:cNvSpPr>
                <a:spLocks/>
              </p:cNvSpPr>
              <p:nvPr/>
            </p:nvSpPr>
            <p:spPr bwMode="auto">
              <a:xfrm>
                <a:off x="1152" y="2448"/>
                <a:ext cx="173" cy="46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74" name="Arc 15"/>
              <p:cNvSpPr>
                <a:spLocks/>
              </p:cNvSpPr>
              <p:nvPr/>
            </p:nvSpPr>
            <p:spPr bwMode="auto">
              <a:xfrm flipV="1">
                <a:off x="1152" y="2909"/>
                <a:ext cx="173" cy="46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164" name="Group 16"/>
            <p:cNvGrpSpPr>
              <a:grpSpLocks/>
            </p:cNvGrpSpPr>
            <p:nvPr/>
          </p:nvGrpSpPr>
          <p:grpSpPr bwMode="auto">
            <a:xfrm>
              <a:off x="1023" y="2593"/>
              <a:ext cx="115" cy="633"/>
              <a:chOff x="1152" y="2448"/>
              <a:chExt cx="173" cy="922"/>
            </a:xfrm>
          </p:grpSpPr>
          <p:sp>
            <p:nvSpPr>
              <p:cNvPr id="6171" name="Arc 17"/>
              <p:cNvSpPr>
                <a:spLocks/>
              </p:cNvSpPr>
              <p:nvPr/>
            </p:nvSpPr>
            <p:spPr bwMode="auto">
              <a:xfrm>
                <a:off x="1152" y="2448"/>
                <a:ext cx="173" cy="46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72" name="Arc 18"/>
              <p:cNvSpPr>
                <a:spLocks/>
              </p:cNvSpPr>
              <p:nvPr/>
            </p:nvSpPr>
            <p:spPr bwMode="auto">
              <a:xfrm flipV="1">
                <a:off x="1152" y="2909"/>
                <a:ext cx="173" cy="46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165" name="Group 19"/>
            <p:cNvGrpSpPr>
              <a:grpSpLocks/>
            </p:cNvGrpSpPr>
            <p:nvPr/>
          </p:nvGrpSpPr>
          <p:grpSpPr bwMode="auto">
            <a:xfrm>
              <a:off x="1440" y="2333"/>
              <a:ext cx="173" cy="1152"/>
              <a:chOff x="1152" y="2448"/>
              <a:chExt cx="173" cy="922"/>
            </a:xfrm>
          </p:grpSpPr>
          <p:sp>
            <p:nvSpPr>
              <p:cNvPr id="6169" name="Arc 20"/>
              <p:cNvSpPr>
                <a:spLocks/>
              </p:cNvSpPr>
              <p:nvPr/>
            </p:nvSpPr>
            <p:spPr bwMode="auto">
              <a:xfrm>
                <a:off x="1152" y="2448"/>
                <a:ext cx="173" cy="46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70" name="Arc 21"/>
              <p:cNvSpPr>
                <a:spLocks/>
              </p:cNvSpPr>
              <p:nvPr/>
            </p:nvSpPr>
            <p:spPr bwMode="auto">
              <a:xfrm flipV="1">
                <a:off x="1152" y="2909"/>
                <a:ext cx="173" cy="46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166" name="Group 22"/>
            <p:cNvGrpSpPr>
              <a:grpSpLocks/>
            </p:cNvGrpSpPr>
            <p:nvPr/>
          </p:nvGrpSpPr>
          <p:grpSpPr bwMode="auto">
            <a:xfrm>
              <a:off x="960" y="2679"/>
              <a:ext cx="77" cy="460"/>
              <a:chOff x="1152" y="2448"/>
              <a:chExt cx="173" cy="922"/>
            </a:xfrm>
          </p:grpSpPr>
          <p:sp>
            <p:nvSpPr>
              <p:cNvPr id="6167" name="Arc 23"/>
              <p:cNvSpPr>
                <a:spLocks/>
              </p:cNvSpPr>
              <p:nvPr/>
            </p:nvSpPr>
            <p:spPr bwMode="auto">
              <a:xfrm>
                <a:off x="1152" y="2448"/>
                <a:ext cx="173" cy="46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68" name="Arc 24"/>
              <p:cNvSpPr>
                <a:spLocks/>
              </p:cNvSpPr>
              <p:nvPr/>
            </p:nvSpPr>
            <p:spPr bwMode="auto">
              <a:xfrm flipV="1">
                <a:off x="1152" y="2909"/>
                <a:ext cx="173" cy="46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8" name="Group 25"/>
          <p:cNvGrpSpPr>
            <a:grpSpLocks/>
          </p:cNvGrpSpPr>
          <p:nvPr/>
        </p:nvGrpSpPr>
        <p:grpSpPr bwMode="auto">
          <a:xfrm>
            <a:off x="6035675" y="1592263"/>
            <a:ext cx="1736725" cy="1185862"/>
            <a:chOff x="3802" y="807"/>
            <a:chExt cx="1094" cy="747"/>
          </a:xfrm>
        </p:grpSpPr>
        <p:sp>
          <p:nvSpPr>
            <p:cNvPr id="6160" name="Freeform 26"/>
            <p:cNvSpPr>
              <a:spLocks/>
            </p:cNvSpPr>
            <p:nvPr/>
          </p:nvSpPr>
          <p:spPr bwMode="auto">
            <a:xfrm>
              <a:off x="3802" y="835"/>
              <a:ext cx="1094" cy="719"/>
            </a:xfrm>
            <a:custGeom>
              <a:avLst/>
              <a:gdLst>
                <a:gd name="T0" fmla="*/ 0 w 1094"/>
                <a:gd name="T1" fmla="*/ 547 h 719"/>
                <a:gd name="T2" fmla="*/ 57 w 1094"/>
                <a:gd name="T3" fmla="*/ 489 h 719"/>
                <a:gd name="T4" fmla="*/ 288 w 1094"/>
                <a:gd name="T5" fmla="*/ 201 h 719"/>
                <a:gd name="T6" fmla="*/ 806 w 1094"/>
                <a:gd name="T7" fmla="*/ 86 h 719"/>
                <a:gd name="T8" fmla="*/ 1094 w 1094"/>
                <a:gd name="T9" fmla="*/ 719 h 7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94"/>
                <a:gd name="T16" fmla="*/ 0 h 719"/>
                <a:gd name="T17" fmla="*/ 1094 w 1094"/>
                <a:gd name="T18" fmla="*/ 719 h 7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94" h="719">
                  <a:moveTo>
                    <a:pt x="0" y="547"/>
                  </a:moveTo>
                  <a:cubicBezTo>
                    <a:pt x="4" y="547"/>
                    <a:pt x="9" y="547"/>
                    <a:pt x="57" y="489"/>
                  </a:cubicBezTo>
                  <a:cubicBezTo>
                    <a:pt x="105" y="431"/>
                    <a:pt x="163" y="268"/>
                    <a:pt x="288" y="201"/>
                  </a:cubicBezTo>
                  <a:cubicBezTo>
                    <a:pt x="413" y="134"/>
                    <a:pt x="672" y="0"/>
                    <a:pt x="806" y="86"/>
                  </a:cubicBezTo>
                  <a:cubicBezTo>
                    <a:pt x="940" y="172"/>
                    <a:pt x="1017" y="445"/>
                    <a:pt x="1094" y="719"/>
                  </a:cubicBezTo>
                </a:path>
              </a:pathLst>
            </a:custGeom>
            <a:noFill/>
            <a:ln w="76200" cmpd="sng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1" name="Freeform 27"/>
            <p:cNvSpPr>
              <a:spLocks/>
            </p:cNvSpPr>
            <p:nvPr/>
          </p:nvSpPr>
          <p:spPr bwMode="auto">
            <a:xfrm>
              <a:off x="3802" y="807"/>
              <a:ext cx="1094" cy="719"/>
            </a:xfrm>
            <a:custGeom>
              <a:avLst/>
              <a:gdLst>
                <a:gd name="T0" fmla="*/ 0 w 1094"/>
                <a:gd name="T1" fmla="*/ 547 h 719"/>
                <a:gd name="T2" fmla="*/ 57 w 1094"/>
                <a:gd name="T3" fmla="*/ 489 h 719"/>
                <a:gd name="T4" fmla="*/ 288 w 1094"/>
                <a:gd name="T5" fmla="*/ 201 h 719"/>
                <a:gd name="T6" fmla="*/ 806 w 1094"/>
                <a:gd name="T7" fmla="*/ 86 h 719"/>
                <a:gd name="T8" fmla="*/ 1094 w 1094"/>
                <a:gd name="T9" fmla="*/ 719 h 7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94"/>
                <a:gd name="T16" fmla="*/ 0 h 719"/>
                <a:gd name="T17" fmla="*/ 1094 w 1094"/>
                <a:gd name="T18" fmla="*/ 719 h 7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94" h="719">
                  <a:moveTo>
                    <a:pt x="0" y="547"/>
                  </a:moveTo>
                  <a:cubicBezTo>
                    <a:pt x="4" y="547"/>
                    <a:pt x="9" y="547"/>
                    <a:pt x="57" y="489"/>
                  </a:cubicBezTo>
                  <a:cubicBezTo>
                    <a:pt x="105" y="431"/>
                    <a:pt x="163" y="268"/>
                    <a:pt x="288" y="201"/>
                  </a:cubicBezTo>
                  <a:cubicBezTo>
                    <a:pt x="413" y="134"/>
                    <a:pt x="672" y="0"/>
                    <a:pt x="806" y="86"/>
                  </a:cubicBezTo>
                  <a:cubicBezTo>
                    <a:pt x="940" y="172"/>
                    <a:pt x="1017" y="445"/>
                    <a:pt x="1094" y="719"/>
                  </a:cubicBezTo>
                </a:path>
              </a:pathLst>
            </a:custGeom>
            <a:noFill/>
            <a:ln w="76200" cmpd="sng">
              <a:solidFill>
                <a:srgbClr val="FFCC00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5500" name="Text Box 28"/>
          <p:cNvSpPr txBox="1">
            <a:spLocks noChangeArrowheads="1"/>
          </p:cNvSpPr>
          <p:nvPr/>
        </p:nvSpPr>
        <p:spPr bwMode="auto">
          <a:xfrm>
            <a:off x="549275" y="4014788"/>
            <a:ext cx="1554163" cy="9239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Mechanical</a:t>
            </a:r>
            <a:br>
              <a:rPr lang="en-US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</a:t>
            </a:r>
            <a:br>
              <a:rPr lang="en-US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Acoustical</a:t>
            </a:r>
          </a:p>
        </p:txBody>
      </p:sp>
      <p:sp>
        <p:nvSpPr>
          <p:cNvPr id="105501" name="Text Box 29"/>
          <p:cNvSpPr txBox="1">
            <a:spLocks noChangeArrowheads="1"/>
          </p:cNvSpPr>
          <p:nvPr/>
        </p:nvSpPr>
        <p:spPr bwMode="auto">
          <a:xfrm>
            <a:off x="3840163" y="4837113"/>
            <a:ext cx="1646237" cy="9239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Acoustical</a:t>
            </a:r>
            <a:br>
              <a:rPr lang="en-US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</a:t>
            </a:r>
            <a:br>
              <a:rPr lang="en-US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Mechanical</a:t>
            </a:r>
          </a:p>
        </p:txBody>
      </p:sp>
      <p:sp>
        <p:nvSpPr>
          <p:cNvPr id="105502" name="Text Box 30"/>
          <p:cNvSpPr txBox="1">
            <a:spLocks noChangeArrowheads="1"/>
          </p:cNvSpPr>
          <p:nvPr/>
        </p:nvSpPr>
        <p:spPr bwMode="auto">
          <a:xfrm>
            <a:off x="2103438" y="4654550"/>
            <a:ext cx="1736725" cy="12922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Acoustical propagation </a:t>
            </a:r>
            <a:r>
              <a:rPr lang="en-US" sz="1400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(reflection, diffraction, absorption, etc.)</a:t>
            </a:r>
          </a:p>
        </p:txBody>
      </p:sp>
      <p:sp>
        <p:nvSpPr>
          <p:cNvPr id="105503" name="Text Box 31"/>
          <p:cNvSpPr txBox="1">
            <a:spLocks noChangeArrowheads="1"/>
          </p:cNvSpPr>
          <p:nvPr/>
        </p:nvSpPr>
        <p:spPr bwMode="auto">
          <a:xfrm>
            <a:off x="5486400" y="4746625"/>
            <a:ext cx="1554163" cy="1138238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Mechanical to</a:t>
            </a:r>
            <a:br>
              <a:rPr lang="en-US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Electrical </a:t>
            </a:r>
            <a:r>
              <a:rPr lang="en-US" sz="1400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(nerve signals)</a:t>
            </a:r>
          </a:p>
        </p:txBody>
      </p:sp>
      <p:sp>
        <p:nvSpPr>
          <p:cNvPr id="105504" name="Text Box 32"/>
          <p:cNvSpPr txBox="1">
            <a:spLocks noChangeArrowheads="1"/>
          </p:cNvSpPr>
          <p:nvPr/>
        </p:nvSpPr>
        <p:spPr bwMode="auto">
          <a:xfrm>
            <a:off x="7040563" y="4105275"/>
            <a:ext cx="1828800" cy="925513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Electrical</a:t>
            </a:r>
            <a:br>
              <a:rPr lang="en-US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</a:t>
            </a:r>
            <a:br>
              <a:rPr lang="en-US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Psychological</a:t>
            </a:r>
          </a:p>
        </p:txBody>
      </p:sp>
      <p:sp>
        <p:nvSpPr>
          <p:cNvPr id="105505" name="Line 33"/>
          <p:cNvSpPr>
            <a:spLocks noChangeShapeType="1"/>
          </p:cNvSpPr>
          <p:nvPr/>
        </p:nvSpPr>
        <p:spPr bwMode="auto">
          <a:xfrm>
            <a:off x="182563" y="4471988"/>
            <a:ext cx="274637" cy="0"/>
          </a:xfrm>
          <a:prstGeom prst="line">
            <a:avLst/>
          </a:prstGeom>
          <a:noFill/>
          <a:ln w="38100">
            <a:solidFill>
              <a:srgbClr val="FFCC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54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54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4" presetID="23" presetClass="entr" presetSubtype="3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54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54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54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54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05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55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5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055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055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055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055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055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055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055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055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05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05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6" grpId="0" animBg="1"/>
      <p:bldP spid="105500" grpId="0" animBg="1" autoUpdateAnimBg="0"/>
      <p:bldP spid="105501" grpId="0" animBg="1" autoUpdateAnimBg="0"/>
      <p:bldP spid="105502" grpId="0" animBg="1" autoUpdateAnimBg="0"/>
      <p:bldP spid="105503" grpId="0" animBg="1" autoUpdateAnimBg="0"/>
      <p:bldP spid="105504" grpId="0" animBg="1" autoUpdateAnimBg="0"/>
      <p:bldP spid="10550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8ACC869-50A3-42F2-9167-2197E72A72EF}" type="slidenum">
              <a:rPr lang="en-US" altLang="en-US" sz="1400" smtClean="0">
                <a:latin typeface="Perpetua Titling MT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 smtClean="0">
              <a:latin typeface="Perpetua Titling MT" pitchFamily="18" charset="0"/>
            </a:endParaRP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What is Sound?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71613"/>
            <a:ext cx="8077200" cy="4525962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chemeClr val="bg1"/>
                </a:solidFill>
              </a:rPr>
              <a:t>Vibration</a:t>
            </a:r>
            <a:r>
              <a:rPr lang="en-US" smtClean="0"/>
              <a:t> of air particles</a:t>
            </a:r>
          </a:p>
          <a:p>
            <a:pPr eaLnBrk="1" hangingPunct="1">
              <a:defRPr/>
            </a:pPr>
            <a:r>
              <a:rPr lang="en-US" smtClean="0"/>
              <a:t>A rapid </a:t>
            </a:r>
            <a:r>
              <a:rPr lang="en-US" smtClean="0">
                <a:solidFill>
                  <a:schemeClr val="bg1"/>
                </a:solidFill>
              </a:rPr>
              <a:t>fluctuation</a:t>
            </a:r>
            <a:r>
              <a:rPr lang="en-US" smtClean="0"/>
              <a:t> in air pressure above and below the normal atmospheric pressure</a:t>
            </a:r>
          </a:p>
          <a:p>
            <a:pPr eaLnBrk="1" hangingPunct="1">
              <a:defRPr/>
            </a:pPr>
            <a:r>
              <a:rPr lang="en-US" smtClean="0"/>
              <a:t>A </a:t>
            </a:r>
            <a:r>
              <a:rPr lang="en-US" i="1" smtClean="0">
                <a:solidFill>
                  <a:schemeClr val="bg1"/>
                </a:solidFill>
              </a:rPr>
              <a:t>wave</a:t>
            </a:r>
            <a:r>
              <a:rPr lang="en-US" smtClean="0"/>
              <a:t> phenomenon:  we can observe the fluctuation as a function of time and as a function of spatial position  </a:t>
            </a:r>
          </a:p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6E72AA5-360B-484D-B87C-E58C56EB70E3}" type="slidenum">
              <a:rPr lang="en-US" altLang="en-US" sz="1400" smtClean="0">
                <a:latin typeface="Perpetua Titling MT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 smtClean="0">
              <a:latin typeface="Perpetua Titling MT" pitchFamily="18" charset="0"/>
            </a:endParaRPr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Sound (cont.)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smtClean="0"/>
              <a:t>Sound waves propagate through the air at approximately 343 meters per second </a:t>
            </a:r>
          </a:p>
          <a:p>
            <a:pPr lvl="1" eaLnBrk="1" hangingPunct="1">
              <a:defRPr/>
            </a:pPr>
            <a:r>
              <a:rPr lang="en-US" sz="2400" smtClean="0"/>
              <a:t>Or 1125 feet per second</a:t>
            </a:r>
          </a:p>
          <a:p>
            <a:pPr lvl="1" eaLnBrk="1" hangingPunct="1">
              <a:defRPr/>
            </a:pPr>
            <a:r>
              <a:rPr lang="en-US" sz="2400" smtClean="0"/>
              <a:t>Or 4.7 seconds per mile </a:t>
            </a:r>
            <a:r>
              <a:rPr lang="en-US" sz="2400" smtClean="0">
                <a:cs typeface="Arial" charset="0"/>
              </a:rPr>
              <a:t>≈</a:t>
            </a:r>
            <a:r>
              <a:rPr lang="en-US" sz="2400" smtClean="0"/>
              <a:t> 5 seconds per mile</a:t>
            </a:r>
          </a:p>
          <a:p>
            <a:pPr lvl="1" eaLnBrk="1" hangingPunct="1">
              <a:defRPr/>
            </a:pPr>
            <a:r>
              <a:rPr lang="en-US" sz="2400" smtClean="0"/>
              <a:t>Or 13.5 inches per millisecond </a:t>
            </a:r>
            <a:r>
              <a:rPr lang="en-US" sz="2400" smtClean="0">
                <a:cs typeface="Arial" charset="0"/>
              </a:rPr>
              <a:t>≈ 1 foot per ms</a:t>
            </a:r>
          </a:p>
          <a:p>
            <a:pPr eaLnBrk="1" hangingPunct="1">
              <a:defRPr/>
            </a:pPr>
            <a:r>
              <a:rPr lang="en-US" sz="2800" smtClean="0"/>
              <a:t>The speed of sound (</a:t>
            </a:r>
            <a:r>
              <a:rPr lang="en-US" sz="2800" i="1" smtClean="0"/>
              <a:t>c</a:t>
            </a:r>
            <a:r>
              <a:rPr lang="en-US" sz="2800" smtClean="0"/>
              <a:t>) varies as the square root of absolute temperature</a:t>
            </a:r>
          </a:p>
          <a:p>
            <a:pPr lvl="1" eaLnBrk="1" hangingPunct="1">
              <a:defRPr/>
            </a:pPr>
            <a:r>
              <a:rPr lang="en-US" sz="2400" smtClean="0"/>
              <a:t>Slower when cold, faster when hot</a:t>
            </a:r>
          </a:p>
          <a:p>
            <a:pPr lvl="1" eaLnBrk="1" hangingPunct="1">
              <a:defRPr/>
            </a:pPr>
            <a:r>
              <a:rPr lang="en-US" sz="2400" smtClean="0"/>
              <a:t>Ex: 331 m/s at 32</a:t>
            </a:r>
            <a:r>
              <a:rPr lang="en-US" sz="2400" smtClean="0">
                <a:cs typeface="Arial" charset="0"/>
              </a:rPr>
              <a:t>º</a:t>
            </a:r>
            <a:r>
              <a:rPr lang="en-US" sz="2400" smtClean="0"/>
              <a:t>F, 353 m/s at 100</a:t>
            </a:r>
            <a:r>
              <a:rPr lang="en-US" sz="2400" smtClean="0">
                <a:cs typeface="Arial" charset="0"/>
              </a:rPr>
              <a:t>º</a:t>
            </a:r>
            <a:r>
              <a:rPr lang="en-US" sz="2400" smtClean="0"/>
              <a:t>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0BD2941-E8BB-4C10-AFC8-A1CAF4017A83}" type="slidenum">
              <a:rPr lang="en-US" altLang="en-US" sz="1400" smtClean="0">
                <a:latin typeface="Perpetua Titling MT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 smtClean="0">
              <a:latin typeface="Perpetua Titling MT" pitchFamily="18" charset="0"/>
            </a:endParaRPr>
          </a:p>
        </p:txBody>
      </p:sp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Sound (cont.)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Sound waves have alternating high and low pressure phases</a:t>
            </a:r>
          </a:p>
          <a:p>
            <a:pPr eaLnBrk="1" hangingPunct="1">
              <a:defRPr/>
            </a:pPr>
            <a:r>
              <a:rPr lang="en-US" smtClean="0"/>
              <a:t>Pure tones (sine waves) go from maximum pressure to minimum pressure and back to maximum pressure.  This is one </a:t>
            </a:r>
            <a:r>
              <a:rPr lang="en-US" i="1" smtClean="0"/>
              <a:t>cycle</a:t>
            </a:r>
            <a:r>
              <a:rPr lang="en-US" smtClean="0"/>
              <a:t> or one waveform </a:t>
            </a:r>
            <a:r>
              <a:rPr lang="en-US" i="1" smtClean="0"/>
              <a:t>period </a:t>
            </a:r>
            <a:r>
              <a:rPr lang="en-US" smtClean="0"/>
              <a:t>(</a:t>
            </a:r>
            <a:r>
              <a:rPr lang="en-US" i="1" smtClean="0"/>
              <a:t>T</a:t>
            </a:r>
            <a:r>
              <a:rPr lang="en-US" smtClean="0"/>
              <a:t>).</a:t>
            </a:r>
          </a:p>
        </p:txBody>
      </p:sp>
      <p:grpSp>
        <p:nvGrpSpPr>
          <p:cNvPr id="9221" name="Group 13"/>
          <p:cNvGrpSpPr>
            <a:grpSpLocks/>
          </p:cNvGrpSpPr>
          <p:nvPr/>
        </p:nvGrpSpPr>
        <p:grpSpPr bwMode="auto">
          <a:xfrm>
            <a:off x="1828800" y="4648200"/>
            <a:ext cx="5486400" cy="1431925"/>
            <a:chOff x="1152" y="3196"/>
            <a:chExt cx="3456" cy="902"/>
          </a:xfrm>
        </p:grpSpPr>
        <p:sp>
          <p:nvSpPr>
            <p:cNvPr id="9227" name="Freeform 5"/>
            <p:cNvSpPr>
              <a:spLocks/>
            </p:cNvSpPr>
            <p:nvPr/>
          </p:nvSpPr>
          <p:spPr bwMode="auto">
            <a:xfrm>
              <a:off x="1152" y="3199"/>
              <a:ext cx="1152" cy="450"/>
            </a:xfrm>
            <a:custGeom>
              <a:avLst/>
              <a:gdLst>
                <a:gd name="T0" fmla="*/ 0 w 1152"/>
                <a:gd name="T1" fmla="*/ 450 h 450"/>
                <a:gd name="T2" fmla="*/ 432 w 1152"/>
                <a:gd name="T3" fmla="*/ 65 h 450"/>
                <a:gd name="T4" fmla="*/ 721 w 1152"/>
                <a:gd name="T5" fmla="*/ 64 h 450"/>
                <a:gd name="T6" fmla="*/ 1152 w 1152"/>
                <a:gd name="T7" fmla="*/ 450 h 45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52"/>
                <a:gd name="T13" fmla="*/ 0 h 450"/>
                <a:gd name="T14" fmla="*/ 1152 w 1152"/>
                <a:gd name="T15" fmla="*/ 450 h 45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52" h="450">
                  <a:moveTo>
                    <a:pt x="0" y="450"/>
                  </a:moveTo>
                  <a:cubicBezTo>
                    <a:pt x="72" y="386"/>
                    <a:pt x="312" y="129"/>
                    <a:pt x="432" y="65"/>
                  </a:cubicBezTo>
                  <a:cubicBezTo>
                    <a:pt x="552" y="1"/>
                    <a:pt x="601" y="0"/>
                    <a:pt x="721" y="64"/>
                  </a:cubicBezTo>
                  <a:cubicBezTo>
                    <a:pt x="841" y="128"/>
                    <a:pt x="1062" y="370"/>
                    <a:pt x="1152" y="450"/>
                  </a:cubicBezTo>
                </a:path>
              </a:pathLst>
            </a:custGeom>
            <a:noFill/>
            <a:ln w="38100" cmpd="sng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8" name="Freeform 11"/>
            <p:cNvSpPr>
              <a:spLocks/>
            </p:cNvSpPr>
            <p:nvPr/>
          </p:nvSpPr>
          <p:spPr bwMode="auto">
            <a:xfrm flipV="1">
              <a:off x="2304" y="3648"/>
              <a:ext cx="1152" cy="450"/>
            </a:xfrm>
            <a:custGeom>
              <a:avLst/>
              <a:gdLst>
                <a:gd name="T0" fmla="*/ 0 w 1152"/>
                <a:gd name="T1" fmla="*/ 450 h 450"/>
                <a:gd name="T2" fmla="*/ 432 w 1152"/>
                <a:gd name="T3" fmla="*/ 65 h 450"/>
                <a:gd name="T4" fmla="*/ 721 w 1152"/>
                <a:gd name="T5" fmla="*/ 64 h 450"/>
                <a:gd name="T6" fmla="*/ 1152 w 1152"/>
                <a:gd name="T7" fmla="*/ 450 h 45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52"/>
                <a:gd name="T13" fmla="*/ 0 h 450"/>
                <a:gd name="T14" fmla="*/ 1152 w 1152"/>
                <a:gd name="T15" fmla="*/ 450 h 45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52" h="450">
                  <a:moveTo>
                    <a:pt x="0" y="450"/>
                  </a:moveTo>
                  <a:cubicBezTo>
                    <a:pt x="72" y="386"/>
                    <a:pt x="312" y="129"/>
                    <a:pt x="432" y="65"/>
                  </a:cubicBezTo>
                  <a:cubicBezTo>
                    <a:pt x="552" y="1"/>
                    <a:pt x="601" y="0"/>
                    <a:pt x="721" y="64"/>
                  </a:cubicBezTo>
                  <a:cubicBezTo>
                    <a:pt x="841" y="128"/>
                    <a:pt x="1062" y="370"/>
                    <a:pt x="1152" y="450"/>
                  </a:cubicBezTo>
                </a:path>
              </a:pathLst>
            </a:custGeom>
            <a:noFill/>
            <a:ln w="38100" cmpd="sng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9" name="Freeform 12"/>
            <p:cNvSpPr>
              <a:spLocks/>
            </p:cNvSpPr>
            <p:nvPr/>
          </p:nvSpPr>
          <p:spPr bwMode="auto">
            <a:xfrm>
              <a:off x="3456" y="3196"/>
              <a:ext cx="1152" cy="450"/>
            </a:xfrm>
            <a:custGeom>
              <a:avLst/>
              <a:gdLst>
                <a:gd name="T0" fmla="*/ 0 w 1152"/>
                <a:gd name="T1" fmla="*/ 450 h 450"/>
                <a:gd name="T2" fmla="*/ 432 w 1152"/>
                <a:gd name="T3" fmla="*/ 65 h 450"/>
                <a:gd name="T4" fmla="*/ 721 w 1152"/>
                <a:gd name="T5" fmla="*/ 64 h 450"/>
                <a:gd name="T6" fmla="*/ 1152 w 1152"/>
                <a:gd name="T7" fmla="*/ 450 h 45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52"/>
                <a:gd name="T13" fmla="*/ 0 h 450"/>
                <a:gd name="T14" fmla="*/ 1152 w 1152"/>
                <a:gd name="T15" fmla="*/ 450 h 45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52" h="450">
                  <a:moveTo>
                    <a:pt x="0" y="450"/>
                  </a:moveTo>
                  <a:cubicBezTo>
                    <a:pt x="72" y="386"/>
                    <a:pt x="312" y="129"/>
                    <a:pt x="432" y="65"/>
                  </a:cubicBezTo>
                  <a:cubicBezTo>
                    <a:pt x="552" y="1"/>
                    <a:pt x="601" y="0"/>
                    <a:pt x="721" y="64"/>
                  </a:cubicBezTo>
                  <a:cubicBezTo>
                    <a:pt x="841" y="128"/>
                    <a:pt x="1062" y="370"/>
                    <a:pt x="1152" y="450"/>
                  </a:cubicBezTo>
                </a:path>
              </a:pathLst>
            </a:custGeom>
            <a:noFill/>
            <a:ln w="38100" cmpd="sng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222" name="Line 14"/>
          <p:cNvSpPr>
            <a:spLocks noChangeShapeType="1"/>
          </p:cNvSpPr>
          <p:nvPr/>
        </p:nvSpPr>
        <p:spPr bwMode="auto">
          <a:xfrm>
            <a:off x="2743200" y="4724400"/>
            <a:ext cx="0" cy="762000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3" name="Line 15"/>
          <p:cNvSpPr>
            <a:spLocks noChangeShapeType="1"/>
          </p:cNvSpPr>
          <p:nvPr/>
        </p:nvSpPr>
        <p:spPr bwMode="auto">
          <a:xfrm>
            <a:off x="6400800" y="4724400"/>
            <a:ext cx="0" cy="762000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4" name="Text Box 16"/>
          <p:cNvSpPr txBox="1">
            <a:spLocks noChangeArrowheads="1"/>
          </p:cNvSpPr>
          <p:nvPr/>
        </p:nvSpPr>
        <p:spPr bwMode="auto">
          <a:xfrm>
            <a:off x="4114800" y="5181600"/>
            <a:ext cx="838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9225" name="Line 17"/>
          <p:cNvSpPr>
            <a:spLocks noChangeShapeType="1"/>
          </p:cNvSpPr>
          <p:nvPr/>
        </p:nvSpPr>
        <p:spPr bwMode="auto">
          <a:xfrm>
            <a:off x="4648200" y="5334000"/>
            <a:ext cx="1752600" cy="0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6" name="Line 18"/>
          <p:cNvSpPr>
            <a:spLocks noChangeShapeType="1"/>
          </p:cNvSpPr>
          <p:nvPr/>
        </p:nvSpPr>
        <p:spPr bwMode="auto">
          <a:xfrm flipH="1">
            <a:off x="2743200" y="5334000"/>
            <a:ext cx="1600200" cy="0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BA8FBEE1-6036-4CD4-907F-5B13A724071F}" type="slidenum">
              <a:rPr lang="en-US" altLang="en-US" sz="1400" smtClean="0">
                <a:latin typeface="Perpetua Titling MT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 smtClean="0">
              <a:latin typeface="Perpetua Titling MT" pitchFamily="18" charset="0"/>
            </a:endParaRPr>
          </a:p>
        </p:txBody>
      </p:sp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Wavelength and Frequency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If we know the waveform </a:t>
            </a:r>
            <a:r>
              <a:rPr lang="en-US" i="1" smtClean="0"/>
              <a:t>period</a:t>
            </a:r>
            <a:r>
              <a:rPr lang="en-US" smtClean="0"/>
              <a:t> and the speed of sound, we can compute how far the sound wave travels during one cycle.  This is the </a:t>
            </a:r>
            <a:r>
              <a:rPr lang="en-US" i="1" smtClean="0"/>
              <a:t>wavelength</a:t>
            </a:r>
            <a:r>
              <a:rPr lang="en-US" smtClean="0"/>
              <a:t> (</a:t>
            </a:r>
            <a:r>
              <a:rPr lang="el-GR" smtClean="0">
                <a:cs typeface="Arial" charset="0"/>
              </a:rPr>
              <a:t>λ</a:t>
            </a:r>
            <a:r>
              <a:rPr lang="en-US" smtClean="0"/>
              <a:t>).</a:t>
            </a:r>
          </a:p>
          <a:p>
            <a:pPr eaLnBrk="1" hangingPunct="1">
              <a:defRPr/>
            </a:pPr>
            <a:r>
              <a:rPr lang="en-US" smtClean="0"/>
              <a:t>Another way to describe a pure tone is its </a:t>
            </a:r>
            <a:r>
              <a:rPr lang="en-US" i="1" smtClean="0"/>
              <a:t>frequency</a:t>
            </a:r>
            <a:r>
              <a:rPr lang="en-US" smtClean="0"/>
              <a:t> (</a:t>
            </a:r>
            <a:r>
              <a:rPr lang="en-US" i="1" smtClean="0"/>
              <a:t>f</a:t>
            </a:r>
            <a:r>
              <a:rPr lang="en-US" smtClean="0"/>
              <a:t>):  how many cycles occur in one second.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FFCC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FFCC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FFCC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FFCC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FFCC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CC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BD2EFB99-DB7B-418D-8704-052FD24695A8}" type="slidenum">
              <a:rPr lang="en-US" altLang="en-US" sz="1400" smtClean="0">
                <a:latin typeface="Perpetua Titling MT" pitchFamily="18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 smtClean="0">
              <a:latin typeface="Perpetua Titling MT" pitchFamily="18" charset="0"/>
            </a:endParaRPr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Wave Relationships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smtClean="0"/>
              <a:t>c = f </a:t>
            </a:r>
            <a:r>
              <a:rPr lang="en-US" sz="2800" smtClean="0">
                <a:cs typeface="Arial" charset="0"/>
              </a:rPr>
              <a:t>·</a:t>
            </a:r>
            <a:r>
              <a:rPr lang="en-US" sz="2800" smtClean="0"/>
              <a:t> </a:t>
            </a:r>
            <a:r>
              <a:rPr lang="el-GR" sz="2800" smtClean="0">
                <a:cs typeface="Arial" charset="0"/>
              </a:rPr>
              <a:t>λ</a:t>
            </a:r>
            <a:r>
              <a:rPr lang="en-US" sz="2800" smtClean="0"/>
              <a:t>   [m/s = /s </a:t>
            </a:r>
            <a:r>
              <a:rPr lang="en-US" sz="2800" smtClean="0">
                <a:cs typeface="Arial" charset="0"/>
              </a:rPr>
              <a:t>·</a:t>
            </a:r>
            <a:r>
              <a:rPr lang="en-US" sz="2800" smtClean="0"/>
              <a:t> m] </a:t>
            </a:r>
          </a:p>
          <a:p>
            <a:pPr eaLnBrk="1" hangingPunct="1">
              <a:defRPr/>
            </a:pPr>
            <a:r>
              <a:rPr lang="en-US" sz="2800" smtClean="0"/>
              <a:t>T = 1/f</a:t>
            </a:r>
          </a:p>
          <a:p>
            <a:pPr eaLnBrk="1" hangingPunct="1">
              <a:defRPr/>
            </a:pPr>
            <a:r>
              <a:rPr lang="el-GR" sz="2800" smtClean="0">
                <a:cs typeface="Arial" charset="0"/>
              </a:rPr>
              <a:t>λ</a:t>
            </a:r>
            <a:r>
              <a:rPr lang="en-US" sz="2800" smtClean="0"/>
              <a:t> = T </a:t>
            </a:r>
            <a:r>
              <a:rPr lang="en-US" sz="2800" smtClean="0">
                <a:cs typeface="Arial" charset="0"/>
              </a:rPr>
              <a:t>·</a:t>
            </a:r>
            <a:r>
              <a:rPr lang="en-US" sz="2800" smtClean="0"/>
              <a:t> c</a:t>
            </a:r>
          </a:p>
          <a:p>
            <a:pPr lvl="1" eaLnBrk="1" hangingPunct="1">
              <a:defRPr/>
            </a:pPr>
            <a:r>
              <a:rPr lang="en-US" sz="2400" smtClean="0"/>
              <a:t>c = speed of sound [m/s]</a:t>
            </a:r>
          </a:p>
          <a:p>
            <a:pPr lvl="1" eaLnBrk="1" hangingPunct="1">
              <a:defRPr/>
            </a:pPr>
            <a:r>
              <a:rPr lang="en-US" sz="2400" smtClean="0"/>
              <a:t>f = frequency [ /s]</a:t>
            </a:r>
          </a:p>
          <a:p>
            <a:pPr lvl="1" eaLnBrk="1" hangingPunct="1">
              <a:defRPr/>
            </a:pPr>
            <a:r>
              <a:rPr lang="el-GR" sz="2400" smtClean="0">
                <a:cs typeface="Arial" charset="0"/>
              </a:rPr>
              <a:t>λ</a:t>
            </a:r>
            <a:r>
              <a:rPr lang="en-US" sz="2400" smtClean="0">
                <a:cs typeface="Arial" charset="0"/>
              </a:rPr>
              <a:t> = wavelength [ m ]</a:t>
            </a:r>
          </a:p>
          <a:p>
            <a:pPr lvl="1" eaLnBrk="1" hangingPunct="1">
              <a:defRPr/>
            </a:pPr>
            <a:r>
              <a:rPr lang="en-US" sz="2400" smtClean="0">
                <a:cs typeface="Arial" charset="0"/>
              </a:rPr>
              <a:t>T = period [ s ]</a:t>
            </a:r>
            <a:endParaRPr lang="en-US" sz="2400" smtClean="0"/>
          </a:p>
          <a:p>
            <a:pPr lvl="1" eaLnBrk="1" hangingPunct="1">
              <a:defRPr/>
            </a:pPr>
            <a:r>
              <a:rPr lang="en-US" sz="2400" smtClean="0"/>
              <a:t>Note:  </a:t>
            </a:r>
            <a:r>
              <a:rPr lang="en-US" sz="2400" i="1" smtClean="0"/>
              <a:t>high</a:t>
            </a:r>
            <a:r>
              <a:rPr lang="en-US" sz="2400" smtClean="0"/>
              <a:t> frequency implies </a:t>
            </a:r>
            <a:r>
              <a:rPr lang="en-US" sz="2400" i="1" smtClean="0"/>
              <a:t>short</a:t>
            </a:r>
            <a:r>
              <a:rPr lang="en-US" sz="2400" smtClean="0"/>
              <a:t> wavelength, </a:t>
            </a:r>
            <a:r>
              <a:rPr lang="en-US" sz="2400" i="1" smtClean="0"/>
              <a:t>low</a:t>
            </a:r>
            <a:r>
              <a:rPr lang="en-US" sz="2400" smtClean="0"/>
              <a:t> frequency implies </a:t>
            </a:r>
            <a:r>
              <a:rPr lang="en-US" sz="2400" i="1" smtClean="0"/>
              <a:t>long</a:t>
            </a:r>
            <a:r>
              <a:rPr lang="en-US" sz="2400" smtClean="0"/>
              <a:t> wavelength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su-dasp">
  <a:themeElements>
    <a:clrScheme name="msu-das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su-das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su-das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u-das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u-das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u-das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u-das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u-das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u-das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u-das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u-das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u-das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u-das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u-das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msu-dasp</Template>
  <TotalTime>8025</TotalTime>
  <Words>1286</Words>
  <Application>Microsoft Office PowerPoint</Application>
  <PresentationFormat>On-screen Show (4:3)</PresentationFormat>
  <Paragraphs>242</Paragraphs>
  <Slides>33</Slides>
  <Notes>33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33</vt:i4>
      </vt:variant>
    </vt:vector>
  </HeadingPairs>
  <TitlesOfParts>
    <vt:vector size="37" baseType="lpstr">
      <vt:lpstr>Perpetua Titling MT</vt:lpstr>
      <vt:lpstr>Arial</vt:lpstr>
      <vt:lpstr>msu-dasp</vt:lpstr>
      <vt:lpstr>Custom Design</vt:lpstr>
      <vt:lpstr>A Tutorial on Acoustical Transducers: Microphones and Loudspeakers </vt:lpstr>
      <vt:lpstr>Outline</vt:lpstr>
      <vt:lpstr>Transduction</vt:lpstr>
      <vt:lpstr>PowerPoint Presentation</vt:lpstr>
      <vt:lpstr>What is Sound?</vt:lpstr>
      <vt:lpstr>Sound (cont.)</vt:lpstr>
      <vt:lpstr>Sound (cont.)</vt:lpstr>
      <vt:lpstr>Wavelength and Frequency</vt:lpstr>
      <vt:lpstr>Wave Relationships</vt:lpstr>
      <vt:lpstr>Sound Amplitude and Intensity</vt:lpstr>
      <vt:lpstr>Microphone Principles</vt:lpstr>
      <vt:lpstr>Microphone:  Diaphragm and Generating Element</vt:lpstr>
      <vt:lpstr>Electrical Generators</vt:lpstr>
      <vt:lpstr>The First Microphones…</vt:lpstr>
      <vt:lpstr>Ribbon Microphone</vt:lpstr>
      <vt:lpstr>Dynamic Microphone</vt:lpstr>
      <vt:lpstr>Piezoelectric Microphone</vt:lpstr>
      <vt:lpstr>Capacitor (Condenser) Mic</vt:lpstr>
      <vt:lpstr>Condenser Mic (cont.)</vt:lpstr>
      <vt:lpstr>Microphone Patterns</vt:lpstr>
      <vt:lpstr>Microphone Patterns (cont.)</vt:lpstr>
      <vt:lpstr>Microphone Coloration</vt:lpstr>
      <vt:lpstr>Loudspeakers</vt:lpstr>
      <vt:lpstr>Loudspeakers</vt:lpstr>
      <vt:lpstr>Moving Coil Driver</vt:lpstr>
      <vt:lpstr>Mechanical Challenges</vt:lpstr>
      <vt:lpstr>Unbaffled Driver</vt:lpstr>
      <vt:lpstr>Baffled Driver (flush mount)</vt:lpstr>
      <vt:lpstr>Loudspeaker Enclosure</vt:lpstr>
      <vt:lpstr>Acoustic Suspension</vt:lpstr>
      <vt:lpstr>Ported (Resonant) Enclosure</vt:lpstr>
      <vt:lpstr>Other Loudspeaker Issues</vt:lpstr>
      <vt:lpstr>Conclusions</vt:lpstr>
    </vt:vector>
  </TitlesOfParts>
  <Company>Montana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Tutorial on Acoustical Transducers: Microphones and Loudspeakers</dc:title>
  <dc:creator>rmaher</dc:creator>
  <cp:lastModifiedBy>Maher, Rob</cp:lastModifiedBy>
  <cp:revision>170</cp:revision>
  <dcterms:created xsi:type="dcterms:W3CDTF">2005-05-19T17:45:18Z</dcterms:created>
  <dcterms:modified xsi:type="dcterms:W3CDTF">2018-10-31T17:13:43Z</dcterms:modified>
</cp:coreProperties>
</file>